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1"/>
  </p:notesMasterIdLst>
  <p:sldIdLst>
    <p:sldId id="359" r:id="rId2"/>
    <p:sldId id="358" r:id="rId3"/>
    <p:sldId id="366" r:id="rId4"/>
    <p:sldId id="364" r:id="rId5"/>
    <p:sldId id="360" r:id="rId6"/>
    <p:sldId id="365" r:id="rId7"/>
    <p:sldId id="361" r:id="rId8"/>
    <p:sldId id="363" r:id="rId9"/>
    <p:sldId id="362" r:id="rId10"/>
  </p:sldIdLst>
  <p:sldSz cx="15236825" cy="8570913"/>
  <p:notesSz cx="6858000" cy="9144000"/>
  <p:defaultTextStyle>
    <a:defPPr>
      <a:defRPr lang="ko-KR"/>
    </a:defPPr>
    <a:lvl1pPr marL="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5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909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63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817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71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E4B7CD-D69B-4747-9997-E7DC1D4C476A}">
          <p14:sldIdLst>
            <p14:sldId id="359"/>
            <p14:sldId id="358"/>
            <p14:sldId id="366"/>
            <p14:sldId id="364"/>
            <p14:sldId id="360"/>
            <p14:sldId id="365"/>
            <p14:sldId id="361"/>
            <p14:sldId id="363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5A5"/>
    <a:srgbClr val="0C2B64"/>
    <a:srgbClr val="E6E6E6"/>
    <a:srgbClr val="CCECFF"/>
    <a:srgbClr val="8AB1D3"/>
    <a:srgbClr val="8DB5D5"/>
    <a:srgbClr val="305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987" autoAdjust="0"/>
  </p:normalViewPr>
  <p:slideViewPr>
    <p:cSldViewPr snapToGrid="0">
      <p:cViewPr varScale="1">
        <p:scale>
          <a:sx n="109" d="100"/>
          <a:sy n="109" d="100"/>
        </p:scale>
        <p:origin x="156" y="6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9F85E-A996-4607-8B4A-70CC5B7FB91C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51E5-D39C-4646-99FB-0BE2893AF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52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603" y="1402694"/>
            <a:ext cx="11427619" cy="2983947"/>
          </a:xfrm>
        </p:spPr>
        <p:txBody>
          <a:bodyPr anchor="b"/>
          <a:lstStyle>
            <a:lvl1pPr algn="ctr"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603" y="4501714"/>
            <a:ext cx="11427619" cy="2069319"/>
          </a:xfrm>
        </p:spPr>
        <p:txBody>
          <a:bodyPr/>
          <a:lstStyle>
            <a:lvl1pPr marL="0" indent="0" algn="ctr">
              <a:buNone/>
              <a:defRPr sz="2999"/>
            </a:lvl1pPr>
            <a:lvl2pPr marL="571363" indent="0" algn="ctr">
              <a:buNone/>
              <a:defRPr sz="2499"/>
            </a:lvl2pPr>
            <a:lvl3pPr marL="1142726" indent="0" algn="ctr">
              <a:buNone/>
              <a:defRPr sz="2249"/>
            </a:lvl3pPr>
            <a:lvl4pPr marL="1714089" indent="0" algn="ctr">
              <a:buNone/>
              <a:defRPr sz="2000"/>
            </a:lvl4pPr>
            <a:lvl5pPr marL="2285451" indent="0" algn="ctr">
              <a:buNone/>
              <a:defRPr sz="2000"/>
            </a:lvl5pPr>
            <a:lvl6pPr marL="2856814" indent="0" algn="ctr">
              <a:buNone/>
              <a:defRPr sz="2000"/>
            </a:lvl6pPr>
            <a:lvl7pPr marL="3428177" indent="0" algn="ctr">
              <a:buNone/>
              <a:defRPr sz="2000"/>
            </a:lvl7pPr>
            <a:lvl8pPr marL="3999540" indent="0" algn="ctr">
              <a:buNone/>
              <a:defRPr sz="2000"/>
            </a:lvl8pPr>
            <a:lvl9pPr marL="4570903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3853" y="456322"/>
            <a:ext cx="3285440" cy="726345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32" y="456322"/>
            <a:ext cx="9665861" cy="726345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E97846-F3E8-474E-B31F-705F062D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7287" y="7943967"/>
            <a:ext cx="422250" cy="456322"/>
          </a:xfrm>
        </p:spPr>
        <p:txBody>
          <a:bodyPr/>
          <a:lstStyle>
            <a:lvl1pPr>
              <a:defRPr b="1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9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96" y="2136778"/>
            <a:ext cx="13141762" cy="3565261"/>
          </a:xfrm>
        </p:spPr>
        <p:txBody>
          <a:bodyPr anchor="b"/>
          <a:lstStyle>
            <a:lvl1pPr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96" y="5735767"/>
            <a:ext cx="13141762" cy="1874887"/>
          </a:xfrm>
        </p:spPr>
        <p:txBody>
          <a:bodyPr/>
          <a:lstStyle>
            <a:lvl1pPr marL="0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1pPr>
            <a:lvl2pPr marL="571363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2pPr>
            <a:lvl3pPr marL="11427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3pPr>
            <a:lvl4pPr marL="1714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5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0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3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364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6" y="456322"/>
            <a:ext cx="13141762" cy="165664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517" y="2101065"/>
            <a:ext cx="6445891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517" y="3130764"/>
            <a:ext cx="6445891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3643" y="2101065"/>
            <a:ext cx="6477635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643" y="3130764"/>
            <a:ext cx="6477635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7635" y="1234054"/>
            <a:ext cx="7713643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363" indent="0">
              <a:buNone/>
              <a:defRPr sz="3499"/>
            </a:lvl2pPr>
            <a:lvl3pPr marL="1142726" indent="0">
              <a:buNone/>
              <a:defRPr sz="2999"/>
            </a:lvl3pPr>
            <a:lvl4pPr marL="1714089" indent="0">
              <a:buNone/>
              <a:defRPr sz="2499"/>
            </a:lvl4pPr>
            <a:lvl5pPr marL="2285451" indent="0">
              <a:buNone/>
              <a:defRPr sz="2499"/>
            </a:lvl5pPr>
            <a:lvl6pPr marL="2856814" indent="0">
              <a:buNone/>
              <a:defRPr sz="2499"/>
            </a:lvl6pPr>
            <a:lvl7pPr marL="3428177" indent="0">
              <a:buNone/>
              <a:defRPr sz="2499"/>
            </a:lvl7pPr>
            <a:lvl8pPr marL="3999540" indent="0">
              <a:buNone/>
              <a:defRPr sz="2499"/>
            </a:lvl8pPr>
            <a:lvl9pPr marL="4570903" indent="0">
              <a:buNone/>
              <a:defRPr sz="249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532" y="456322"/>
            <a:ext cx="13141762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32" y="2281609"/>
            <a:ext cx="13141762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199" y="7943967"/>
            <a:ext cx="5142428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1142726" rtl="0" eaLnBrk="1" latinLnBrk="1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1" indent="-285681" algn="l" defTabSz="1142726" rtl="0" eaLnBrk="1" latinLnBrk="1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04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428407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770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571133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3142496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713858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4285221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85658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36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4089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5451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814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8177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954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7090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0.png"/><Relationship Id="rId3" Type="http://schemas.openxmlformats.org/officeDocument/2006/relationships/image" Target="../media/image24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26.png"/><Relationship Id="rId15" Type="http://schemas.openxmlformats.org/officeDocument/2006/relationships/image" Target="../media/image170.png"/><Relationship Id="rId10" Type="http://schemas.openxmlformats.org/officeDocument/2006/relationships/image" Target="../media/image120.png"/><Relationship Id="rId4" Type="http://schemas.openxmlformats.org/officeDocument/2006/relationships/image" Target="../media/image25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7" Type="http://schemas.openxmlformats.org/officeDocument/2006/relationships/image" Target="../media/image2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tmp"/><Relationship Id="rId5" Type="http://schemas.openxmlformats.org/officeDocument/2006/relationships/image" Target="../media/image32.png"/><Relationship Id="rId4" Type="http://schemas.openxmlformats.org/officeDocument/2006/relationships/image" Target="../media/image3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tmp"/><Relationship Id="rId4" Type="http://schemas.openxmlformats.org/officeDocument/2006/relationships/image" Target="../media/image3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4.tmp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0.png"/><Relationship Id="rId5" Type="http://schemas.openxmlformats.org/officeDocument/2006/relationships/image" Target="../media/image30.tmp"/><Relationship Id="rId10" Type="http://schemas.openxmlformats.org/officeDocument/2006/relationships/image" Target="../media/image37.tmp"/><Relationship Id="rId4" Type="http://schemas.openxmlformats.org/officeDocument/2006/relationships/image" Target="../media/image35.tmp"/><Relationship Id="rId9" Type="http://schemas.openxmlformats.org/officeDocument/2006/relationships/image" Target="../media/image36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mp"/><Relationship Id="rId3" Type="http://schemas.openxmlformats.org/officeDocument/2006/relationships/image" Target="../media/image38.tmp"/><Relationship Id="rId7" Type="http://schemas.openxmlformats.org/officeDocument/2006/relationships/image" Target="../media/image41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0.tmp"/><Relationship Id="rId9" Type="http://schemas.openxmlformats.org/officeDocument/2006/relationships/image" Target="../media/image4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6806532E-66D0-4F3A-BF3F-FE63D296AD22}"/>
              </a:ext>
            </a:extLst>
          </p:cNvPr>
          <p:cNvGrpSpPr/>
          <p:nvPr/>
        </p:nvGrpSpPr>
        <p:grpSpPr>
          <a:xfrm>
            <a:off x="626973" y="-52798"/>
            <a:ext cx="9022865" cy="584775"/>
            <a:chOff x="626973" y="-52798"/>
            <a:chExt cx="9022865" cy="584775"/>
          </a:xfrm>
        </p:grpSpPr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8D46B21F-6491-4E14-8287-410576485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DEBF78-66EA-44E5-AA14-6DB6606616DC}"/>
                </a:ext>
              </a:extLst>
            </p:cNvPr>
            <p:cNvSpPr txBox="1"/>
            <p:nvPr/>
          </p:nvSpPr>
          <p:spPr>
            <a:xfrm>
              <a:off x="1706473" y="-52798"/>
              <a:ext cx="79433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Generation and Measurement of Relativistic Electron Bunches Characterized by a Linearly Ramped Current profile</a:t>
              </a:r>
            </a:p>
          </p:txBody>
        </p:sp>
      </p:grpSp>
      <p:sp>
        <p:nvSpPr>
          <p:cNvPr id="23" name="Rectangle 6">
            <a:extLst>
              <a:ext uri="{FF2B5EF4-FFF2-40B4-BE49-F238E27FC236}">
                <a16:creationId xmlns:a16="http://schemas.microsoft.com/office/drawing/2014/main" id="{6B22A788-3E54-4B15-9944-ED21F12C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681E333-E2E6-4C39-A3B7-ADEEBA9C8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6F7470B-6A01-4E51-9C53-C0D2D5C79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E98152F6-E59B-4F11-8D66-6CAB5D933466}"/>
              </a:ext>
            </a:extLst>
          </p:cNvPr>
          <p:cNvGrpSpPr/>
          <p:nvPr/>
        </p:nvGrpSpPr>
        <p:grpSpPr>
          <a:xfrm>
            <a:off x="10277475" y="1"/>
            <a:ext cx="4959350" cy="8363163"/>
            <a:chOff x="10277475" y="1"/>
            <a:chExt cx="4959350" cy="836316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B657D73-A299-44BD-AFDB-506D818DBB16}"/>
                </a:ext>
              </a:extLst>
            </p:cNvPr>
            <p:cNvGrpSpPr/>
            <p:nvPr/>
          </p:nvGrpSpPr>
          <p:grpSpPr>
            <a:xfrm>
              <a:off x="10277475" y="1"/>
              <a:ext cx="4959350" cy="8363163"/>
              <a:chOff x="10277475" y="1"/>
              <a:chExt cx="4959350" cy="8363163"/>
            </a:xfrm>
          </p:grpSpPr>
          <p:sp>
            <p:nvSpPr>
              <p:cNvPr id="29" name="Rectangle 35">
                <a:extLst>
                  <a:ext uri="{FF2B5EF4-FFF2-40B4-BE49-F238E27FC236}">
                    <a16:creationId xmlns:a16="http://schemas.microsoft.com/office/drawing/2014/main" id="{4B9C9F93-EC79-4C6C-8BD6-FBE3952B1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7475" y="1"/>
                <a:ext cx="4959350" cy="8363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B34ED5B4-9C46-4540-9A14-AF5D422D6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4801" y="4233552"/>
                <a:ext cx="4464698" cy="3440435"/>
              </a:xfrm>
              <a:prstGeom prst="rect">
                <a:avLst/>
              </a:prstGeom>
            </p:spPr>
          </p:pic>
        </p:grp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85BF06B1-2C45-4C7A-9471-A556A8C3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961C277-FD3F-4166-AC9B-E12F1C3F670A}"/>
              </a:ext>
            </a:extLst>
          </p:cNvPr>
          <p:cNvGrpSpPr/>
          <p:nvPr/>
        </p:nvGrpSpPr>
        <p:grpSpPr>
          <a:xfrm>
            <a:off x="598622" y="1460714"/>
            <a:ext cx="13986342" cy="4081783"/>
            <a:chOff x="598622" y="1460714"/>
            <a:chExt cx="10708880" cy="40817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222D80-05A2-43B1-8826-0EAB5A519910}"/>
                </a:ext>
              </a:extLst>
            </p:cNvPr>
            <p:cNvSpPr txBox="1"/>
            <p:nvPr/>
          </p:nvSpPr>
          <p:spPr>
            <a:xfrm>
              <a:off x="598622" y="1460714"/>
              <a:ext cx="752190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800" b="1" dirty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Generation and Measurement of Relativistic Electron Bunches Characterized by a Linearly Ramped Current profile</a:t>
              </a:r>
              <a:endParaRPr lang="ko-KR" altLang="en-US" sz="3800" dirty="0">
                <a:solidFill>
                  <a:srgbClr val="002060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0ED73F-89FF-45A5-8109-6C3E954CD672}"/>
                </a:ext>
              </a:extLst>
            </p:cNvPr>
            <p:cNvSpPr txBox="1"/>
            <p:nvPr/>
          </p:nvSpPr>
          <p:spPr>
            <a:xfrm>
              <a:off x="639384" y="3911281"/>
              <a:ext cx="1066811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cs typeface="Verdana" panose="020B0604030504040204" pitchFamily="34" charset="0"/>
                </a:rPr>
                <a:t>Jimin Seok</a:t>
              </a:r>
            </a:p>
            <a:p>
              <a:endParaRPr lang="en-US" altLang="ko-KR" sz="2500" b="1" dirty="0">
                <a:cs typeface="Verdana" panose="020B0604030504040204" pitchFamily="34" charset="0"/>
              </a:endParaRPr>
            </a:p>
            <a:p>
              <a:r>
                <a:rPr lang="en-US" altLang="ko-KR" sz="2500" b="1" dirty="0">
                  <a:cs typeface="Verdana" panose="020B0604030504040204" pitchFamily="34" charset="0"/>
                </a:rPr>
                <a:t>4GSR Beam Dynamics Group</a:t>
              </a:r>
            </a:p>
            <a:p>
              <a:r>
                <a:rPr lang="en-US" altLang="ko-KR" sz="2500" b="1" dirty="0">
                  <a:cs typeface="Verdana" panose="020B0604030504040204" pitchFamily="34" charset="0"/>
                </a:rPr>
                <a:t>Pohang Accelerator Laboratory, POSTECH</a:t>
              </a:r>
              <a:endParaRPr lang="ko-KR" altLang="en-US" sz="2500" b="1" dirty="0">
                <a:cs typeface="Verdana" panose="020B060403050404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6A13C5-F6BA-416E-8D8F-156591896CA1}"/>
              </a:ext>
            </a:extLst>
          </p:cNvPr>
          <p:cNvSpPr txBox="1"/>
          <p:nvPr/>
        </p:nvSpPr>
        <p:spPr>
          <a:xfrm>
            <a:off x="626973" y="7258489"/>
            <a:ext cx="5054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</a:rPr>
              <a:t>2025.7.25</a:t>
            </a:r>
            <a:endParaRPr lang="ko-KR" altLang="en-US" sz="21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Beam manipulation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96D5ED-A17C-47A4-A599-2B0745F9A41E}"/>
              </a:ext>
            </a:extLst>
          </p:cNvPr>
          <p:cNvGrpSpPr/>
          <p:nvPr/>
        </p:nvGrpSpPr>
        <p:grpSpPr>
          <a:xfrm>
            <a:off x="80093" y="75965"/>
            <a:ext cx="14075346" cy="479180"/>
            <a:chOff x="276401" y="75965"/>
            <a:chExt cx="9022865" cy="47918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FFED3AE-91BE-41F7-8285-D967B0A8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01" y="75965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8FF1A6-EE10-455B-AF6B-1D54CFC2EA44}"/>
                </a:ext>
              </a:extLst>
            </p:cNvPr>
            <p:cNvSpPr txBox="1"/>
            <p:nvPr/>
          </p:nvSpPr>
          <p:spPr>
            <a:xfrm>
              <a:off x="1355901" y="106135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Generation and Measurement of Relativistic Electron Bunches Characterized by a Linearly Ramped Current profile</a:t>
              </a:r>
            </a:p>
          </p:txBody>
        </p:sp>
      </p:grpSp>
      <p:pic>
        <p:nvPicPr>
          <p:cNvPr id="1026" name="Picture 2" descr="The free-electron laser FLASH | High Power Laser Science and Engineering |  Cambridge Core">
            <a:extLst>
              <a:ext uri="{FF2B5EF4-FFF2-40B4-BE49-F238E27FC236}">
                <a16:creationId xmlns:a16="http://schemas.microsoft.com/office/drawing/2014/main" id="{3CBDF197-D196-4617-BEEF-ECFB9739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4" y="2275604"/>
            <a:ext cx="5854408" cy="44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6D1D12-E575-4459-9658-450F8118C4FD}"/>
              </a:ext>
            </a:extLst>
          </p:cNvPr>
          <p:cNvSpPr txBox="1"/>
          <p:nvPr/>
        </p:nvSpPr>
        <p:spPr>
          <a:xfrm>
            <a:off x="1901952" y="1810003"/>
            <a:ext cx="25310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Photocathode gun</a:t>
            </a:r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6CE17-9EFE-4FB6-82E3-8317D1D0D66C}"/>
              </a:ext>
            </a:extLst>
          </p:cNvPr>
          <p:cNvSpPr txBox="1"/>
          <p:nvPr/>
        </p:nvSpPr>
        <p:spPr>
          <a:xfrm>
            <a:off x="619239" y="7164419"/>
            <a:ext cx="10002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Required electron beam energy for ultra-relativistic condition is 0.511 MeV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Generally, electron beam energy after the gun is &gt; 4 MeV</a:t>
            </a:r>
            <a:endParaRPr lang="ko-KR" altLang="en-US" dirty="0"/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C95B5740-2EA4-4EAB-8134-4B974CA756CC}"/>
              </a:ext>
            </a:extLst>
          </p:cNvPr>
          <p:cNvCxnSpPr>
            <a:cxnSpLocks/>
          </p:cNvCxnSpPr>
          <p:nvPr/>
        </p:nvCxnSpPr>
        <p:spPr>
          <a:xfrm flipV="1">
            <a:off x="6854342" y="2494895"/>
            <a:ext cx="7856525" cy="507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3609D71F-DBD5-4865-9707-AEB65203AD2E}"/>
              </a:ext>
            </a:extLst>
          </p:cNvPr>
          <p:cNvCxnSpPr>
            <a:cxnSpLocks/>
          </p:cNvCxnSpPr>
          <p:nvPr/>
        </p:nvCxnSpPr>
        <p:spPr>
          <a:xfrm flipV="1">
            <a:off x="9136285" y="1844840"/>
            <a:ext cx="0" cy="534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91E3A95-7DFA-470C-9478-85CE8818AFD5}"/>
              </a:ext>
            </a:extLst>
          </p:cNvPr>
          <p:cNvSpPr txBox="1"/>
          <p:nvPr/>
        </p:nvSpPr>
        <p:spPr>
          <a:xfrm>
            <a:off x="10104589" y="1938930"/>
            <a:ext cx="75345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TPS</a:t>
            </a:r>
            <a:endParaRPr lang="ko-KR" alt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C148DF-6B98-4B38-A0A7-87CCE69A7033}"/>
              </a:ext>
            </a:extLst>
          </p:cNvPr>
          <p:cNvSpPr txBox="1"/>
          <p:nvPr/>
        </p:nvSpPr>
        <p:spPr>
          <a:xfrm>
            <a:off x="12672566" y="1935711"/>
            <a:ext cx="75345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LPS</a:t>
            </a:r>
            <a:endParaRPr lang="ko-KR" alt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25D8BA-A43A-4F0E-85A9-D94C50BFC012}"/>
              </a:ext>
            </a:extLst>
          </p:cNvPr>
          <p:cNvSpPr txBox="1"/>
          <p:nvPr/>
        </p:nvSpPr>
        <p:spPr>
          <a:xfrm>
            <a:off x="7299857" y="3497890"/>
            <a:ext cx="133523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Magnets</a:t>
            </a:r>
            <a:endParaRPr lang="ko-KR" altLang="en-US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8E5770E-B577-4209-B711-2BFD6ECA91EB}"/>
              </a:ext>
            </a:extLst>
          </p:cNvPr>
          <p:cNvSpPr txBox="1"/>
          <p:nvPr/>
        </p:nvSpPr>
        <p:spPr>
          <a:xfrm>
            <a:off x="7299857" y="5778591"/>
            <a:ext cx="118262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EM field</a:t>
            </a:r>
            <a:endParaRPr lang="ko-KR" altLang="en-US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2CECE0-92CD-4886-9BAB-51EA4933BE6C}"/>
              </a:ext>
            </a:extLst>
          </p:cNvPr>
          <p:cNvSpPr txBox="1"/>
          <p:nvPr/>
        </p:nvSpPr>
        <p:spPr>
          <a:xfrm>
            <a:off x="7243036" y="1937024"/>
            <a:ext cx="184769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Manipulation</a:t>
            </a:r>
            <a:endParaRPr lang="ko-KR" altLang="en-US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6B36C2-3A0C-4359-8F1E-D44B1CD5C1EF}"/>
              </a:ext>
            </a:extLst>
          </p:cNvPr>
          <p:cNvSpPr txBox="1"/>
          <p:nvPr/>
        </p:nvSpPr>
        <p:spPr>
          <a:xfrm>
            <a:off x="9717025" y="5802641"/>
            <a:ext cx="199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O </a:t>
            </a:r>
            <a:r>
              <a:rPr lang="en-US" altLang="ko-KR" sz="1600" b="1" dirty="0"/>
              <a:t>(not common)</a:t>
            </a:r>
            <a:endParaRPr lang="ko-KR" altLang="en-US" sz="2000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E68FEEA-FBE1-4CFD-9C6E-03B7035671ED}"/>
              </a:ext>
            </a:extLst>
          </p:cNvPr>
          <p:cNvSpPr txBox="1"/>
          <p:nvPr/>
        </p:nvSpPr>
        <p:spPr>
          <a:xfrm>
            <a:off x="9561284" y="3517126"/>
            <a:ext cx="184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O </a:t>
            </a:r>
            <a:r>
              <a:rPr lang="en-US" altLang="ko-KR" sz="1600" b="1" dirty="0"/>
              <a:t>(Very efficiency)</a:t>
            </a:r>
            <a:endParaRPr lang="ko-KR" altLang="en-US" sz="2000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7F4E827-3D90-4B90-801D-3D55E5ABEEAA}"/>
              </a:ext>
            </a:extLst>
          </p:cNvPr>
          <p:cNvSpPr txBox="1"/>
          <p:nvPr/>
        </p:nvSpPr>
        <p:spPr>
          <a:xfrm>
            <a:off x="12294807" y="5802641"/>
            <a:ext cx="226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O </a:t>
            </a:r>
            <a:r>
              <a:rPr lang="en-US" altLang="ko-KR" sz="1600" b="1" dirty="0"/>
              <a:t>(Neutral?, limitations)</a:t>
            </a:r>
            <a:endParaRPr lang="ko-KR" altLang="en-US" sz="20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0D4BBBB-AA0D-4A1C-B779-256A38D572E7}"/>
              </a:ext>
            </a:extLst>
          </p:cNvPr>
          <p:cNvSpPr txBox="1"/>
          <p:nvPr/>
        </p:nvSpPr>
        <p:spPr>
          <a:xfrm>
            <a:off x="12828741" y="3517126"/>
            <a:ext cx="44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1895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Transverse beam manipulation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96D5ED-A17C-47A4-A599-2B0745F9A41E}"/>
              </a:ext>
            </a:extLst>
          </p:cNvPr>
          <p:cNvGrpSpPr/>
          <p:nvPr/>
        </p:nvGrpSpPr>
        <p:grpSpPr>
          <a:xfrm>
            <a:off x="80093" y="75965"/>
            <a:ext cx="14075346" cy="479180"/>
            <a:chOff x="276401" y="75965"/>
            <a:chExt cx="9022865" cy="47918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FFED3AE-91BE-41F7-8285-D967B0A8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01" y="75965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8FF1A6-EE10-455B-AF6B-1D54CFC2EA44}"/>
                </a:ext>
              </a:extLst>
            </p:cNvPr>
            <p:cNvSpPr txBox="1"/>
            <p:nvPr/>
          </p:nvSpPr>
          <p:spPr>
            <a:xfrm>
              <a:off x="1355901" y="106135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Generation and Measurement of Relativistic Electron Bunches Characterized by a Linearly Ramped Current profile</a:t>
              </a:r>
            </a:p>
          </p:txBody>
        </p:sp>
      </p:grp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3569D273-D4C7-4F04-91EB-6E82A4F970E2}"/>
              </a:ext>
            </a:extLst>
          </p:cNvPr>
          <p:cNvCxnSpPr>
            <a:cxnSpLocks/>
          </p:cNvCxnSpPr>
          <p:nvPr/>
        </p:nvCxnSpPr>
        <p:spPr>
          <a:xfrm>
            <a:off x="3682409" y="3102187"/>
            <a:ext cx="2321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B9B09E19-83C4-4DD4-A9CF-18C766AF7B87}"/>
              </a:ext>
            </a:extLst>
          </p:cNvPr>
          <p:cNvCxnSpPr>
            <a:cxnSpLocks/>
          </p:cNvCxnSpPr>
          <p:nvPr/>
        </p:nvCxnSpPr>
        <p:spPr>
          <a:xfrm flipV="1">
            <a:off x="4821783" y="2154292"/>
            <a:ext cx="0" cy="1810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>
            <a:extLst>
              <a:ext uri="{FF2B5EF4-FFF2-40B4-BE49-F238E27FC236}">
                <a16:creationId xmlns:a16="http://schemas.microsoft.com/office/drawing/2014/main" id="{33EF5E03-40E0-47E6-BAEB-46D54CFF731B}"/>
              </a:ext>
            </a:extLst>
          </p:cNvPr>
          <p:cNvSpPr/>
          <p:nvPr/>
        </p:nvSpPr>
        <p:spPr>
          <a:xfrm>
            <a:off x="3801813" y="2882896"/>
            <a:ext cx="2067355" cy="43858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F6B248-F4EA-4606-A089-EAD717A157C8}"/>
                  </a:ext>
                </a:extLst>
              </p:cNvPr>
              <p:cNvSpPr txBox="1"/>
              <p:nvPr/>
            </p:nvSpPr>
            <p:spPr>
              <a:xfrm>
                <a:off x="5869177" y="2711267"/>
                <a:ext cx="332009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F6B248-F4EA-4606-A089-EAD717A15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77" y="2711267"/>
                <a:ext cx="332009" cy="438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ED0E9E-32BE-4BB7-8910-3A6D79D1BD1F}"/>
                  </a:ext>
                </a:extLst>
              </p:cNvPr>
              <p:cNvSpPr txBox="1"/>
              <p:nvPr/>
            </p:nvSpPr>
            <p:spPr>
              <a:xfrm>
                <a:off x="4894597" y="1832656"/>
                <a:ext cx="31882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ED0E9E-32BE-4BB7-8910-3A6D79D1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597" y="1832656"/>
                <a:ext cx="318827" cy="438582"/>
              </a:xfrm>
              <a:prstGeom prst="rect">
                <a:avLst/>
              </a:prstGeom>
              <a:blipFill>
                <a:blip r:embed="rId4"/>
                <a:stretch>
                  <a:fillRect l="-7692" r="-3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149A903F-0CD1-4342-A33C-C78459F8B197}"/>
              </a:ext>
            </a:extLst>
          </p:cNvPr>
          <p:cNvSpPr/>
          <p:nvPr/>
        </p:nvSpPr>
        <p:spPr>
          <a:xfrm rot="16200000">
            <a:off x="4603824" y="2922399"/>
            <a:ext cx="119731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72383ACB-9B4F-46E3-B12C-B1BA8866E6DB}"/>
              </a:ext>
            </a:extLst>
          </p:cNvPr>
          <p:cNvSpPr/>
          <p:nvPr/>
        </p:nvSpPr>
        <p:spPr>
          <a:xfrm rot="16200000" flipH="1">
            <a:off x="4936380" y="3044068"/>
            <a:ext cx="100302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B6697010-E25F-48AE-8170-0CCCA80C51D0}"/>
              </a:ext>
            </a:extLst>
          </p:cNvPr>
          <p:cNvSpPr/>
          <p:nvPr/>
        </p:nvSpPr>
        <p:spPr>
          <a:xfrm rot="16200000">
            <a:off x="4296398" y="2840886"/>
            <a:ext cx="282140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241C94D1-C61D-4992-B9B0-B972343F18CB}"/>
              </a:ext>
            </a:extLst>
          </p:cNvPr>
          <p:cNvSpPr/>
          <p:nvPr/>
        </p:nvSpPr>
        <p:spPr>
          <a:xfrm rot="16200000">
            <a:off x="3984916" y="2773249"/>
            <a:ext cx="438582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9881A4C2-F957-4BE0-BCD8-E6C498F66093}"/>
              </a:ext>
            </a:extLst>
          </p:cNvPr>
          <p:cNvSpPr/>
          <p:nvPr/>
        </p:nvSpPr>
        <p:spPr>
          <a:xfrm rot="16200000">
            <a:off x="3656086" y="2691397"/>
            <a:ext cx="602286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화살표: 오른쪽 44">
            <a:extLst>
              <a:ext uri="{FF2B5EF4-FFF2-40B4-BE49-F238E27FC236}">
                <a16:creationId xmlns:a16="http://schemas.microsoft.com/office/drawing/2014/main" id="{11E73863-E997-44D5-B917-CA47B6EE8482}"/>
              </a:ext>
            </a:extLst>
          </p:cNvPr>
          <p:cNvSpPr/>
          <p:nvPr/>
        </p:nvSpPr>
        <p:spPr>
          <a:xfrm rot="16200000" flipH="1">
            <a:off x="5126188" y="3102184"/>
            <a:ext cx="219285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화살표: 오른쪽 45">
            <a:extLst>
              <a:ext uri="{FF2B5EF4-FFF2-40B4-BE49-F238E27FC236}">
                <a16:creationId xmlns:a16="http://schemas.microsoft.com/office/drawing/2014/main" id="{BFBB9877-B582-4B58-B15E-459DBDD64192}"/>
              </a:ext>
            </a:extLst>
          </p:cNvPr>
          <p:cNvSpPr/>
          <p:nvPr/>
        </p:nvSpPr>
        <p:spPr>
          <a:xfrm rot="16200000" flipH="1">
            <a:off x="5308392" y="3184469"/>
            <a:ext cx="372140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화살표: 오른쪽 46">
            <a:extLst>
              <a:ext uri="{FF2B5EF4-FFF2-40B4-BE49-F238E27FC236}">
                <a16:creationId xmlns:a16="http://schemas.microsoft.com/office/drawing/2014/main" id="{DEF3E3F7-720D-49EC-8CA7-C510431A68C4}"/>
              </a:ext>
            </a:extLst>
          </p:cNvPr>
          <p:cNvSpPr/>
          <p:nvPr/>
        </p:nvSpPr>
        <p:spPr>
          <a:xfrm rot="16200000" flipH="1">
            <a:off x="5478998" y="3278925"/>
            <a:ext cx="561052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4D1A7765-D197-4F8B-BEE1-225D7272F08A}"/>
              </a:ext>
            </a:extLst>
          </p:cNvPr>
          <p:cNvCxnSpPr>
            <a:cxnSpLocks/>
          </p:cNvCxnSpPr>
          <p:nvPr/>
        </p:nvCxnSpPr>
        <p:spPr>
          <a:xfrm>
            <a:off x="6697262" y="3086937"/>
            <a:ext cx="2321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1463DF70-1EA2-4E88-B366-A0E20CCBC503}"/>
              </a:ext>
            </a:extLst>
          </p:cNvPr>
          <p:cNvCxnSpPr>
            <a:cxnSpLocks/>
          </p:cNvCxnSpPr>
          <p:nvPr/>
        </p:nvCxnSpPr>
        <p:spPr>
          <a:xfrm flipV="1">
            <a:off x="7836636" y="2139042"/>
            <a:ext cx="0" cy="1810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4E8683-B18C-447F-8D0F-0964EF0C96CC}"/>
                  </a:ext>
                </a:extLst>
              </p:cNvPr>
              <p:cNvSpPr txBox="1"/>
              <p:nvPr/>
            </p:nvSpPr>
            <p:spPr>
              <a:xfrm>
                <a:off x="8884030" y="2696017"/>
                <a:ext cx="332009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4E8683-B18C-447F-8D0F-0964EF0C9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30" y="2696017"/>
                <a:ext cx="332009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F761D58-F549-440A-A44D-18A9710689BC}"/>
                  </a:ext>
                </a:extLst>
              </p:cNvPr>
              <p:cNvSpPr txBox="1"/>
              <p:nvPr/>
            </p:nvSpPr>
            <p:spPr>
              <a:xfrm>
                <a:off x="7909450" y="1817406"/>
                <a:ext cx="31882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F761D58-F549-440A-A44D-18A97106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50" y="1817406"/>
                <a:ext cx="318827" cy="438582"/>
              </a:xfrm>
              <a:prstGeom prst="rect">
                <a:avLst/>
              </a:prstGeom>
              <a:blipFill>
                <a:blip r:embed="rId6"/>
                <a:stretch>
                  <a:fillRect l="-5660" r="-339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타원 52">
            <a:extLst>
              <a:ext uri="{FF2B5EF4-FFF2-40B4-BE49-F238E27FC236}">
                <a16:creationId xmlns:a16="http://schemas.microsoft.com/office/drawing/2014/main" id="{60242C99-2A6B-4937-9C84-70D2A4C7ACD4}"/>
              </a:ext>
            </a:extLst>
          </p:cNvPr>
          <p:cNvSpPr/>
          <p:nvPr/>
        </p:nvSpPr>
        <p:spPr>
          <a:xfrm rot="1512970">
            <a:off x="6802958" y="2867646"/>
            <a:ext cx="2067355" cy="43858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94B06A5C-7D2D-411A-A3DC-BE4BB107550E}"/>
              </a:ext>
            </a:extLst>
          </p:cNvPr>
          <p:cNvCxnSpPr>
            <a:cxnSpLocks/>
          </p:cNvCxnSpPr>
          <p:nvPr/>
        </p:nvCxnSpPr>
        <p:spPr>
          <a:xfrm>
            <a:off x="9913217" y="3091603"/>
            <a:ext cx="2321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E881BAB9-67CC-4053-8327-F056C15D9771}"/>
              </a:ext>
            </a:extLst>
          </p:cNvPr>
          <p:cNvCxnSpPr>
            <a:cxnSpLocks/>
          </p:cNvCxnSpPr>
          <p:nvPr/>
        </p:nvCxnSpPr>
        <p:spPr>
          <a:xfrm flipV="1">
            <a:off x="11052591" y="2143708"/>
            <a:ext cx="0" cy="1810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384A802-FD47-48DC-97D9-435F2E320AA8}"/>
                  </a:ext>
                </a:extLst>
              </p:cNvPr>
              <p:cNvSpPr txBox="1"/>
              <p:nvPr/>
            </p:nvSpPr>
            <p:spPr>
              <a:xfrm>
                <a:off x="12099985" y="2700683"/>
                <a:ext cx="332009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384A802-FD47-48DC-97D9-435F2E320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985" y="2700683"/>
                <a:ext cx="332009" cy="4385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F5E01B2-F487-4861-BA68-4CA083A97024}"/>
                  </a:ext>
                </a:extLst>
              </p:cNvPr>
              <p:cNvSpPr txBox="1"/>
              <p:nvPr/>
            </p:nvSpPr>
            <p:spPr>
              <a:xfrm>
                <a:off x="11125405" y="1822072"/>
                <a:ext cx="31882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F5E01B2-F487-4861-BA68-4CA083A97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405" y="1822072"/>
                <a:ext cx="318827" cy="438582"/>
              </a:xfrm>
              <a:prstGeom prst="rect">
                <a:avLst/>
              </a:prstGeom>
              <a:blipFill>
                <a:blip r:embed="rId8"/>
                <a:stretch>
                  <a:fillRect l="-5769" r="-36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타원 70">
            <a:extLst>
              <a:ext uri="{FF2B5EF4-FFF2-40B4-BE49-F238E27FC236}">
                <a16:creationId xmlns:a16="http://schemas.microsoft.com/office/drawing/2014/main" id="{F86D4BCC-23A9-4EC5-A4BC-A8A8A8D78D87}"/>
              </a:ext>
            </a:extLst>
          </p:cNvPr>
          <p:cNvSpPr/>
          <p:nvPr/>
        </p:nvSpPr>
        <p:spPr>
          <a:xfrm rot="3319140">
            <a:off x="10458407" y="2885010"/>
            <a:ext cx="1146949" cy="43858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7CF584-F08A-491A-B9D9-DB04E3D85AB3}"/>
              </a:ext>
            </a:extLst>
          </p:cNvPr>
          <p:cNvSpPr txBox="1"/>
          <p:nvPr/>
        </p:nvSpPr>
        <p:spPr>
          <a:xfrm>
            <a:off x="2688040" y="1459931"/>
            <a:ext cx="9056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Quad</a:t>
            </a:r>
            <a:endParaRPr lang="ko-KR" altLang="en-US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4B8F49F-46F3-415E-B4CC-E3D6F00FC73E}"/>
              </a:ext>
            </a:extLst>
          </p:cNvPr>
          <p:cNvSpPr txBox="1"/>
          <p:nvPr/>
        </p:nvSpPr>
        <p:spPr>
          <a:xfrm>
            <a:off x="9323208" y="1558718"/>
            <a:ext cx="9056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Drift</a:t>
            </a:r>
            <a:endParaRPr lang="ko-KR" altLang="en-US" b="1" dirty="0"/>
          </a:p>
        </p:txBody>
      </p: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FC400494-F238-4F59-89B2-437A407B15C2}"/>
              </a:ext>
            </a:extLst>
          </p:cNvPr>
          <p:cNvCxnSpPr>
            <a:cxnSpLocks/>
          </p:cNvCxnSpPr>
          <p:nvPr/>
        </p:nvCxnSpPr>
        <p:spPr>
          <a:xfrm>
            <a:off x="3677208" y="7192304"/>
            <a:ext cx="2321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E34792AB-D818-4ACC-91D8-0B637ACFB21B}"/>
              </a:ext>
            </a:extLst>
          </p:cNvPr>
          <p:cNvCxnSpPr>
            <a:cxnSpLocks/>
          </p:cNvCxnSpPr>
          <p:nvPr/>
        </p:nvCxnSpPr>
        <p:spPr>
          <a:xfrm flipV="1">
            <a:off x="4816582" y="6244409"/>
            <a:ext cx="0" cy="1810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타원 101">
            <a:extLst>
              <a:ext uri="{FF2B5EF4-FFF2-40B4-BE49-F238E27FC236}">
                <a16:creationId xmlns:a16="http://schemas.microsoft.com/office/drawing/2014/main" id="{4F1E6DE8-A55B-4CBD-993D-630F29D181DC}"/>
              </a:ext>
            </a:extLst>
          </p:cNvPr>
          <p:cNvSpPr/>
          <p:nvPr/>
        </p:nvSpPr>
        <p:spPr>
          <a:xfrm>
            <a:off x="3796612" y="6973013"/>
            <a:ext cx="2067355" cy="43858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55D13B6-7CAD-4251-9C47-711FDF7F9B93}"/>
                  </a:ext>
                </a:extLst>
              </p:cNvPr>
              <p:cNvSpPr txBox="1"/>
              <p:nvPr/>
            </p:nvSpPr>
            <p:spPr>
              <a:xfrm>
                <a:off x="5863976" y="6801384"/>
                <a:ext cx="332009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55D13B6-7CAD-4251-9C47-711FDF7F9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976" y="6801384"/>
                <a:ext cx="332009" cy="4385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055F6EE-5078-4967-9875-7BF4AB6D3BAC}"/>
                  </a:ext>
                </a:extLst>
              </p:cNvPr>
              <p:cNvSpPr txBox="1"/>
              <p:nvPr/>
            </p:nvSpPr>
            <p:spPr>
              <a:xfrm>
                <a:off x="4889396" y="5922773"/>
                <a:ext cx="31882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055F6EE-5078-4967-9875-7BF4AB6D3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96" y="5922773"/>
                <a:ext cx="318827" cy="438582"/>
              </a:xfrm>
              <a:prstGeom prst="rect">
                <a:avLst/>
              </a:prstGeom>
              <a:blipFill>
                <a:blip r:embed="rId10"/>
                <a:stretch>
                  <a:fillRect l="-5769" r="-36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화살표: 오른쪽 104">
            <a:extLst>
              <a:ext uri="{FF2B5EF4-FFF2-40B4-BE49-F238E27FC236}">
                <a16:creationId xmlns:a16="http://schemas.microsoft.com/office/drawing/2014/main" id="{A7C75C5C-615A-4ADB-AA14-DCD61443B4AA}"/>
              </a:ext>
            </a:extLst>
          </p:cNvPr>
          <p:cNvSpPr/>
          <p:nvPr/>
        </p:nvSpPr>
        <p:spPr>
          <a:xfrm rot="16200000">
            <a:off x="4633405" y="7047297"/>
            <a:ext cx="50167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화살표: 오른쪽 105">
            <a:extLst>
              <a:ext uri="{FF2B5EF4-FFF2-40B4-BE49-F238E27FC236}">
                <a16:creationId xmlns:a16="http://schemas.microsoft.com/office/drawing/2014/main" id="{97A1058D-A68A-4A05-983B-3D98B0295D65}"/>
              </a:ext>
            </a:extLst>
          </p:cNvPr>
          <p:cNvSpPr/>
          <p:nvPr/>
        </p:nvSpPr>
        <p:spPr>
          <a:xfrm rot="16200000" flipH="1">
            <a:off x="4958187" y="7107178"/>
            <a:ext cx="46288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화살표: 오른쪽 106">
            <a:extLst>
              <a:ext uri="{FF2B5EF4-FFF2-40B4-BE49-F238E27FC236}">
                <a16:creationId xmlns:a16="http://schemas.microsoft.com/office/drawing/2014/main" id="{282620D8-EAD8-47B5-9AE1-C4547E4988FE}"/>
              </a:ext>
            </a:extLst>
          </p:cNvPr>
          <p:cNvSpPr/>
          <p:nvPr/>
        </p:nvSpPr>
        <p:spPr>
          <a:xfrm rot="16200000">
            <a:off x="4372403" y="7012207"/>
            <a:ext cx="119732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화살표: 오른쪽 107">
            <a:extLst>
              <a:ext uri="{FF2B5EF4-FFF2-40B4-BE49-F238E27FC236}">
                <a16:creationId xmlns:a16="http://schemas.microsoft.com/office/drawing/2014/main" id="{27A589F6-9CF2-4B13-A0E3-A5E250A272A2}"/>
              </a:ext>
            </a:extLst>
          </p:cNvPr>
          <p:cNvSpPr/>
          <p:nvPr/>
        </p:nvSpPr>
        <p:spPr>
          <a:xfrm rot="16200000">
            <a:off x="4060836" y="6944486"/>
            <a:ext cx="276342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화살표: 오른쪽 108">
            <a:extLst>
              <a:ext uri="{FF2B5EF4-FFF2-40B4-BE49-F238E27FC236}">
                <a16:creationId xmlns:a16="http://schemas.microsoft.com/office/drawing/2014/main" id="{A3861997-175C-4460-A58D-2AE815F2A68D}"/>
              </a:ext>
            </a:extLst>
          </p:cNvPr>
          <p:cNvSpPr/>
          <p:nvPr/>
        </p:nvSpPr>
        <p:spPr>
          <a:xfrm rot="16200000">
            <a:off x="3594783" y="6725411"/>
            <a:ext cx="714492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화살표: 오른쪽 109">
            <a:extLst>
              <a:ext uri="{FF2B5EF4-FFF2-40B4-BE49-F238E27FC236}">
                <a16:creationId xmlns:a16="http://schemas.microsoft.com/office/drawing/2014/main" id="{CAD5C980-2513-4E13-BD63-11EA35BBCBD6}"/>
              </a:ext>
            </a:extLst>
          </p:cNvPr>
          <p:cNvSpPr/>
          <p:nvPr/>
        </p:nvSpPr>
        <p:spPr>
          <a:xfrm rot="16200000" flipH="1">
            <a:off x="5144968" y="7168320"/>
            <a:ext cx="171324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화살표: 오른쪽 110">
            <a:extLst>
              <a:ext uri="{FF2B5EF4-FFF2-40B4-BE49-F238E27FC236}">
                <a16:creationId xmlns:a16="http://schemas.microsoft.com/office/drawing/2014/main" id="{D8CB289D-9B50-4E4B-AAD5-2F65DFDA461D}"/>
              </a:ext>
            </a:extLst>
          </p:cNvPr>
          <p:cNvSpPr/>
          <p:nvPr/>
        </p:nvSpPr>
        <p:spPr>
          <a:xfrm rot="16200000" flipH="1">
            <a:off x="5317623" y="7260155"/>
            <a:ext cx="343278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화살표: 오른쪽 111">
            <a:extLst>
              <a:ext uri="{FF2B5EF4-FFF2-40B4-BE49-F238E27FC236}">
                <a16:creationId xmlns:a16="http://schemas.microsoft.com/office/drawing/2014/main" id="{3BBFE728-7A31-4CFA-83B2-B1B2B0E7E3D6}"/>
              </a:ext>
            </a:extLst>
          </p:cNvPr>
          <p:cNvSpPr/>
          <p:nvPr/>
        </p:nvSpPr>
        <p:spPr>
          <a:xfrm rot="16200000" flipH="1">
            <a:off x="5457273" y="7385566"/>
            <a:ext cx="594101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9D5A197-D730-48B2-9F92-E2CADA67562B}"/>
              </a:ext>
            </a:extLst>
          </p:cNvPr>
          <p:cNvSpPr txBox="1"/>
          <p:nvPr/>
        </p:nvSpPr>
        <p:spPr>
          <a:xfrm>
            <a:off x="2721774" y="3781891"/>
            <a:ext cx="78840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Sext</a:t>
            </a:r>
            <a:endParaRPr lang="ko-KR" altLang="en-US" b="1" dirty="0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BFFC430E-C67A-4F19-975B-C0EAC280F239}"/>
              </a:ext>
            </a:extLst>
          </p:cNvPr>
          <p:cNvCxnSpPr>
            <a:stCxn id="44" idx="3"/>
            <a:endCxn id="47" idx="3"/>
          </p:cNvCxnSpPr>
          <p:nvPr/>
        </p:nvCxnSpPr>
        <p:spPr>
          <a:xfrm>
            <a:off x="3957230" y="2499900"/>
            <a:ext cx="1802295" cy="116919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E4DC45C4-C6C7-4303-B3A0-370D16C7CA09}"/>
              </a:ext>
            </a:extLst>
          </p:cNvPr>
          <p:cNvSpPr/>
          <p:nvPr/>
        </p:nvSpPr>
        <p:spPr>
          <a:xfrm>
            <a:off x="3921274" y="6427011"/>
            <a:ext cx="1828800" cy="1365250"/>
          </a:xfrm>
          <a:custGeom>
            <a:avLst/>
            <a:gdLst>
              <a:gd name="connsiteX0" fmla="*/ 0 w 1828800"/>
              <a:gd name="connsiteY0" fmla="*/ 0 h 1365250"/>
              <a:gd name="connsiteX1" fmla="*/ 336550 w 1828800"/>
              <a:gd name="connsiteY1" fmla="*/ 501650 h 1365250"/>
              <a:gd name="connsiteX2" fmla="*/ 895350 w 1828800"/>
              <a:gd name="connsiteY2" fmla="*/ 762000 h 1365250"/>
              <a:gd name="connsiteX3" fmla="*/ 1390650 w 1828800"/>
              <a:gd name="connsiteY3" fmla="*/ 996950 h 1365250"/>
              <a:gd name="connsiteX4" fmla="*/ 1828800 w 1828800"/>
              <a:gd name="connsiteY4" fmla="*/ 136525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365250">
                <a:moveTo>
                  <a:pt x="0" y="0"/>
                </a:moveTo>
                <a:cubicBezTo>
                  <a:pt x="93662" y="187325"/>
                  <a:pt x="187325" y="374650"/>
                  <a:pt x="336550" y="501650"/>
                </a:cubicBezTo>
                <a:cubicBezTo>
                  <a:pt x="485775" y="628650"/>
                  <a:pt x="895350" y="762000"/>
                  <a:pt x="895350" y="762000"/>
                </a:cubicBezTo>
                <a:cubicBezTo>
                  <a:pt x="1071033" y="844550"/>
                  <a:pt x="1235075" y="896408"/>
                  <a:pt x="1390650" y="996950"/>
                </a:cubicBezTo>
                <a:cubicBezTo>
                  <a:pt x="1546225" y="1097492"/>
                  <a:pt x="1687512" y="1231371"/>
                  <a:pt x="1828800" y="136525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61417BDC-A5DF-46E1-B765-95CCBAD15F2D}"/>
              </a:ext>
            </a:extLst>
          </p:cNvPr>
          <p:cNvSpPr/>
          <p:nvPr/>
        </p:nvSpPr>
        <p:spPr>
          <a:xfrm>
            <a:off x="7103090" y="6509701"/>
            <a:ext cx="1543587" cy="1365250"/>
          </a:xfrm>
          <a:custGeom>
            <a:avLst/>
            <a:gdLst>
              <a:gd name="connsiteX0" fmla="*/ 71639 w 2438200"/>
              <a:gd name="connsiteY0" fmla="*/ 526695 h 2071987"/>
              <a:gd name="connsiteX1" fmla="*/ 298410 w 2438200"/>
              <a:gd name="connsiteY1" fmla="*/ 1002183 h 2071987"/>
              <a:gd name="connsiteX2" fmla="*/ 942147 w 2438200"/>
              <a:gd name="connsiteY2" fmla="*/ 1316736 h 2071987"/>
              <a:gd name="connsiteX3" fmla="*/ 1498103 w 2438200"/>
              <a:gd name="connsiteY3" fmla="*/ 1514247 h 2071987"/>
              <a:gd name="connsiteX4" fmla="*/ 1980906 w 2438200"/>
              <a:gd name="connsiteY4" fmla="*/ 2040941 h 2071987"/>
              <a:gd name="connsiteX5" fmla="*/ 2383242 w 2438200"/>
              <a:gd name="connsiteY5" fmla="*/ 1953159 h 2071987"/>
              <a:gd name="connsiteX6" fmla="*/ 2383242 w 2438200"/>
              <a:gd name="connsiteY6" fmla="*/ 1477671 h 2071987"/>
              <a:gd name="connsiteX7" fmla="*/ 1907754 w 2438200"/>
              <a:gd name="connsiteY7" fmla="*/ 1082650 h 2071987"/>
              <a:gd name="connsiteX8" fmla="*/ 1044560 w 2438200"/>
              <a:gd name="connsiteY8" fmla="*/ 753466 h 2071987"/>
              <a:gd name="connsiteX9" fmla="*/ 612963 w 2438200"/>
              <a:gd name="connsiteY9" fmla="*/ 226771 h 2071987"/>
              <a:gd name="connsiteX10" fmla="*/ 195997 w 2438200"/>
              <a:gd name="connsiteY10" fmla="*/ 0 h 2071987"/>
              <a:gd name="connsiteX11" fmla="*/ 5802 w 2438200"/>
              <a:gd name="connsiteY11" fmla="*/ 226771 h 2071987"/>
              <a:gd name="connsiteX12" fmla="*/ 71639 w 2438200"/>
              <a:gd name="connsiteY12" fmla="*/ 526695 h 207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200" h="2071987">
                <a:moveTo>
                  <a:pt x="71639" y="526695"/>
                </a:moveTo>
                <a:cubicBezTo>
                  <a:pt x="120407" y="655930"/>
                  <a:pt x="153325" y="870510"/>
                  <a:pt x="298410" y="1002183"/>
                </a:cubicBezTo>
                <a:cubicBezTo>
                  <a:pt x="443495" y="1133856"/>
                  <a:pt x="742198" y="1231392"/>
                  <a:pt x="942147" y="1316736"/>
                </a:cubicBezTo>
                <a:cubicBezTo>
                  <a:pt x="1142096" y="1402080"/>
                  <a:pt x="1324977" y="1393546"/>
                  <a:pt x="1498103" y="1514247"/>
                </a:cubicBezTo>
                <a:cubicBezTo>
                  <a:pt x="1671229" y="1634948"/>
                  <a:pt x="1833383" y="1967789"/>
                  <a:pt x="1980906" y="2040941"/>
                </a:cubicBezTo>
                <a:cubicBezTo>
                  <a:pt x="2128429" y="2114093"/>
                  <a:pt x="2316186" y="2047037"/>
                  <a:pt x="2383242" y="1953159"/>
                </a:cubicBezTo>
                <a:cubicBezTo>
                  <a:pt x="2450298" y="1859281"/>
                  <a:pt x="2462490" y="1622756"/>
                  <a:pt x="2383242" y="1477671"/>
                </a:cubicBezTo>
                <a:cubicBezTo>
                  <a:pt x="2303994" y="1332586"/>
                  <a:pt x="2130868" y="1203351"/>
                  <a:pt x="1907754" y="1082650"/>
                </a:cubicBezTo>
                <a:cubicBezTo>
                  <a:pt x="1684640" y="961949"/>
                  <a:pt x="1260358" y="896112"/>
                  <a:pt x="1044560" y="753466"/>
                </a:cubicBezTo>
                <a:cubicBezTo>
                  <a:pt x="828762" y="610820"/>
                  <a:pt x="754390" y="352349"/>
                  <a:pt x="612963" y="226771"/>
                </a:cubicBezTo>
                <a:cubicBezTo>
                  <a:pt x="471536" y="101193"/>
                  <a:pt x="297190" y="0"/>
                  <a:pt x="195997" y="0"/>
                </a:cubicBezTo>
                <a:cubicBezTo>
                  <a:pt x="94804" y="0"/>
                  <a:pt x="26528" y="134112"/>
                  <a:pt x="5802" y="226771"/>
                </a:cubicBezTo>
                <a:cubicBezTo>
                  <a:pt x="-14924" y="319430"/>
                  <a:pt x="22871" y="397460"/>
                  <a:pt x="71639" y="526695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598FFD36-F6FD-458F-9618-1440A7BF0051}"/>
              </a:ext>
            </a:extLst>
          </p:cNvPr>
          <p:cNvCxnSpPr>
            <a:cxnSpLocks/>
          </p:cNvCxnSpPr>
          <p:nvPr/>
        </p:nvCxnSpPr>
        <p:spPr>
          <a:xfrm>
            <a:off x="6723833" y="7198161"/>
            <a:ext cx="2321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5DA0C04A-54DA-4B25-ABBB-D786FE41BB4C}"/>
              </a:ext>
            </a:extLst>
          </p:cNvPr>
          <p:cNvCxnSpPr>
            <a:cxnSpLocks/>
          </p:cNvCxnSpPr>
          <p:nvPr/>
        </p:nvCxnSpPr>
        <p:spPr>
          <a:xfrm flipV="1">
            <a:off x="7863207" y="6250266"/>
            <a:ext cx="0" cy="1810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A2C1D3E-AAA9-4FC6-9E75-9842EEB94AEB}"/>
                  </a:ext>
                </a:extLst>
              </p:cNvPr>
              <p:cNvSpPr txBox="1"/>
              <p:nvPr/>
            </p:nvSpPr>
            <p:spPr>
              <a:xfrm>
                <a:off x="8910601" y="6807241"/>
                <a:ext cx="332009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A2C1D3E-AAA9-4FC6-9E75-9842EEB94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601" y="6807241"/>
                <a:ext cx="332009" cy="4385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F93C4E6-F6F4-4445-98A1-8D7D38706152}"/>
                  </a:ext>
                </a:extLst>
              </p:cNvPr>
              <p:cNvSpPr txBox="1"/>
              <p:nvPr/>
            </p:nvSpPr>
            <p:spPr>
              <a:xfrm>
                <a:off x="7936021" y="5928630"/>
                <a:ext cx="31882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F93C4E6-F6F4-4445-98A1-8D7D38706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021" y="5928630"/>
                <a:ext cx="318827" cy="438582"/>
              </a:xfrm>
              <a:prstGeom prst="rect">
                <a:avLst/>
              </a:prstGeom>
              <a:blipFill>
                <a:blip r:embed="rId12"/>
                <a:stretch>
                  <a:fillRect l="-7692" r="-3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>
            <a:extLst>
              <a:ext uri="{FF2B5EF4-FFF2-40B4-BE49-F238E27FC236}">
                <a16:creationId xmlns:a16="http://schemas.microsoft.com/office/drawing/2014/main" id="{F1A108F0-993B-48F2-86F3-32CC7F830E06}"/>
              </a:ext>
            </a:extLst>
          </p:cNvPr>
          <p:cNvSpPr txBox="1"/>
          <p:nvPr/>
        </p:nvSpPr>
        <p:spPr>
          <a:xfrm>
            <a:off x="9210838" y="5717660"/>
            <a:ext cx="9056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Drift</a:t>
            </a:r>
            <a:endParaRPr lang="ko-KR" altLang="en-US" b="1" dirty="0"/>
          </a:p>
        </p:txBody>
      </p:sp>
      <p:cxnSp>
        <p:nvCxnSpPr>
          <p:cNvPr id="120" name="직선 화살표 연결선 119">
            <a:extLst>
              <a:ext uri="{FF2B5EF4-FFF2-40B4-BE49-F238E27FC236}">
                <a16:creationId xmlns:a16="http://schemas.microsoft.com/office/drawing/2014/main" id="{ADC168D1-E8E1-4F5D-AACC-0CA908024436}"/>
              </a:ext>
            </a:extLst>
          </p:cNvPr>
          <p:cNvCxnSpPr>
            <a:cxnSpLocks/>
          </p:cNvCxnSpPr>
          <p:nvPr/>
        </p:nvCxnSpPr>
        <p:spPr>
          <a:xfrm>
            <a:off x="9715718" y="7144036"/>
            <a:ext cx="2321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061A1A34-ABB6-422C-A9E6-D2A7490A4D51}"/>
              </a:ext>
            </a:extLst>
          </p:cNvPr>
          <p:cNvCxnSpPr>
            <a:cxnSpLocks/>
          </p:cNvCxnSpPr>
          <p:nvPr/>
        </p:nvCxnSpPr>
        <p:spPr>
          <a:xfrm flipV="1">
            <a:off x="10855092" y="6196141"/>
            <a:ext cx="0" cy="1810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3FDA607-6D01-4EA8-BAF1-E6F644D6A6EB}"/>
                  </a:ext>
                </a:extLst>
              </p:cNvPr>
              <p:cNvSpPr txBox="1"/>
              <p:nvPr/>
            </p:nvSpPr>
            <p:spPr>
              <a:xfrm>
                <a:off x="11902486" y="6753116"/>
                <a:ext cx="332009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3FDA607-6D01-4EA8-BAF1-E6F644D6A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486" y="6753116"/>
                <a:ext cx="332009" cy="4385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F841A35-AD3A-4CDE-B3AB-7740E2801A28}"/>
                  </a:ext>
                </a:extLst>
              </p:cNvPr>
              <p:cNvSpPr txBox="1"/>
              <p:nvPr/>
            </p:nvSpPr>
            <p:spPr>
              <a:xfrm>
                <a:off x="10927906" y="5874505"/>
                <a:ext cx="31882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F841A35-AD3A-4CDE-B3AB-7740E280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906" y="5874505"/>
                <a:ext cx="318827" cy="438582"/>
              </a:xfrm>
              <a:prstGeom prst="rect">
                <a:avLst/>
              </a:prstGeom>
              <a:blipFill>
                <a:blip r:embed="rId14"/>
                <a:stretch>
                  <a:fillRect l="-7692" r="-3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자유형: 도형 123">
            <a:extLst>
              <a:ext uri="{FF2B5EF4-FFF2-40B4-BE49-F238E27FC236}">
                <a16:creationId xmlns:a16="http://schemas.microsoft.com/office/drawing/2014/main" id="{6FEABAAA-AA1E-4A4A-BC82-E7206D388212}"/>
              </a:ext>
            </a:extLst>
          </p:cNvPr>
          <p:cNvSpPr/>
          <p:nvPr/>
        </p:nvSpPr>
        <p:spPr>
          <a:xfrm rot="1995447">
            <a:off x="10306600" y="6758604"/>
            <a:ext cx="1206463" cy="793920"/>
          </a:xfrm>
          <a:custGeom>
            <a:avLst/>
            <a:gdLst>
              <a:gd name="connsiteX0" fmla="*/ 71639 w 2438200"/>
              <a:gd name="connsiteY0" fmla="*/ 526695 h 2071987"/>
              <a:gd name="connsiteX1" fmla="*/ 298410 w 2438200"/>
              <a:gd name="connsiteY1" fmla="*/ 1002183 h 2071987"/>
              <a:gd name="connsiteX2" fmla="*/ 942147 w 2438200"/>
              <a:gd name="connsiteY2" fmla="*/ 1316736 h 2071987"/>
              <a:gd name="connsiteX3" fmla="*/ 1498103 w 2438200"/>
              <a:gd name="connsiteY3" fmla="*/ 1514247 h 2071987"/>
              <a:gd name="connsiteX4" fmla="*/ 1980906 w 2438200"/>
              <a:gd name="connsiteY4" fmla="*/ 2040941 h 2071987"/>
              <a:gd name="connsiteX5" fmla="*/ 2383242 w 2438200"/>
              <a:gd name="connsiteY5" fmla="*/ 1953159 h 2071987"/>
              <a:gd name="connsiteX6" fmla="*/ 2383242 w 2438200"/>
              <a:gd name="connsiteY6" fmla="*/ 1477671 h 2071987"/>
              <a:gd name="connsiteX7" fmla="*/ 1907754 w 2438200"/>
              <a:gd name="connsiteY7" fmla="*/ 1082650 h 2071987"/>
              <a:gd name="connsiteX8" fmla="*/ 1044560 w 2438200"/>
              <a:gd name="connsiteY8" fmla="*/ 753466 h 2071987"/>
              <a:gd name="connsiteX9" fmla="*/ 612963 w 2438200"/>
              <a:gd name="connsiteY9" fmla="*/ 226771 h 2071987"/>
              <a:gd name="connsiteX10" fmla="*/ 195997 w 2438200"/>
              <a:gd name="connsiteY10" fmla="*/ 0 h 2071987"/>
              <a:gd name="connsiteX11" fmla="*/ 5802 w 2438200"/>
              <a:gd name="connsiteY11" fmla="*/ 226771 h 2071987"/>
              <a:gd name="connsiteX12" fmla="*/ 71639 w 2438200"/>
              <a:gd name="connsiteY12" fmla="*/ 526695 h 207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200" h="2071987">
                <a:moveTo>
                  <a:pt x="71639" y="526695"/>
                </a:moveTo>
                <a:cubicBezTo>
                  <a:pt x="120407" y="655930"/>
                  <a:pt x="153325" y="870510"/>
                  <a:pt x="298410" y="1002183"/>
                </a:cubicBezTo>
                <a:cubicBezTo>
                  <a:pt x="443495" y="1133856"/>
                  <a:pt x="742198" y="1231392"/>
                  <a:pt x="942147" y="1316736"/>
                </a:cubicBezTo>
                <a:cubicBezTo>
                  <a:pt x="1142096" y="1402080"/>
                  <a:pt x="1324977" y="1393546"/>
                  <a:pt x="1498103" y="1514247"/>
                </a:cubicBezTo>
                <a:cubicBezTo>
                  <a:pt x="1671229" y="1634948"/>
                  <a:pt x="1833383" y="1967789"/>
                  <a:pt x="1980906" y="2040941"/>
                </a:cubicBezTo>
                <a:cubicBezTo>
                  <a:pt x="2128429" y="2114093"/>
                  <a:pt x="2316186" y="2047037"/>
                  <a:pt x="2383242" y="1953159"/>
                </a:cubicBezTo>
                <a:cubicBezTo>
                  <a:pt x="2450298" y="1859281"/>
                  <a:pt x="2462490" y="1622756"/>
                  <a:pt x="2383242" y="1477671"/>
                </a:cubicBezTo>
                <a:cubicBezTo>
                  <a:pt x="2303994" y="1332586"/>
                  <a:pt x="2130868" y="1203351"/>
                  <a:pt x="1907754" y="1082650"/>
                </a:cubicBezTo>
                <a:cubicBezTo>
                  <a:pt x="1684640" y="961949"/>
                  <a:pt x="1260358" y="896112"/>
                  <a:pt x="1044560" y="753466"/>
                </a:cubicBezTo>
                <a:cubicBezTo>
                  <a:pt x="828762" y="610820"/>
                  <a:pt x="754390" y="352349"/>
                  <a:pt x="612963" y="226771"/>
                </a:cubicBezTo>
                <a:cubicBezTo>
                  <a:pt x="471536" y="101193"/>
                  <a:pt x="297190" y="0"/>
                  <a:pt x="195997" y="0"/>
                </a:cubicBezTo>
                <a:cubicBezTo>
                  <a:pt x="94804" y="0"/>
                  <a:pt x="26528" y="134112"/>
                  <a:pt x="5802" y="226771"/>
                </a:cubicBezTo>
                <a:cubicBezTo>
                  <a:pt x="-14924" y="319430"/>
                  <a:pt x="22871" y="397460"/>
                  <a:pt x="71639" y="526695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8AEFDF0-1EF6-4E2C-AE13-6EB7AAF0AEF2}"/>
              </a:ext>
            </a:extLst>
          </p:cNvPr>
          <p:cNvSpPr txBox="1"/>
          <p:nvPr/>
        </p:nvSpPr>
        <p:spPr>
          <a:xfrm>
            <a:off x="2721774" y="5922773"/>
            <a:ext cx="78840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Oct</a:t>
            </a:r>
            <a:endParaRPr lang="ko-KR" altLang="en-US" b="1" dirty="0"/>
          </a:p>
        </p:txBody>
      </p:sp>
      <p:cxnSp>
        <p:nvCxnSpPr>
          <p:cNvPr id="162" name="직선 화살표 연결선 161">
            <a:extLst>
              <a:ext uri="{FF2B5EF4-FFF2-40B4-BE49-F238E27FC236}">
                <a16:creationId xmlns:a16="http://schemas.microsoft.com/office/drawing/2014/main" id="{001A6E7E-0251-43AE-B26D-6E59F6BD3866}"/>
              </a:ext>
            </a:extLst>
          </p:cNvPr>
          <p:cNvCxnSpPr>
            <a:cxnSpLocks/>
          </p:cNvCxnSpPr>
          <p:nvPr/>
        </p:nvCxnSpPr>
        <p:spPr>
          <a:xfrm>
            <a:off x="3685468" y="5126165"/>
            <a:ext cx="2321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화살표 연결선 162">
            <a:extLst>
              <a:ext uri="{FF2B5EF4-FFF2-40B4-BE49-F238E27FC236}">
                <a16:creationId xmlns:a16="http://schemas.microsoft.com/office/drawing/2014/main" id="{CAD462F8-382F-4CBA-9415-A065B3A3ADFC}"/>
              </a:ext>
            </a:extLst>
          </p:cNvPr>
          <p:cNvCxnSpPr>
            <a:cxnSpLocks/>
          </p:cNvCxnSpPr>
          <p:nvPr/>
        </p:nvCxnSpPr>
        <p:spPr>
          <a:xfrm flipV="1">
            <a:off x="4824842" y="4178270"/>
            <a:ext cx="0" cy="1810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313261E-E666-4092-ADE0-AFA63E711766}"/>
                  </a:ext>
                </a:extLst>
              </p:cNvPr>
              <p:cNvSpPr txBox="1"/>
              <p:nvPr/>
            </p:nvSpPr>
            <p:spPr>
              <a:xfrm>
                <a:off x="5872236" y="4735245"/>
                <a:ext cx="332009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313261E-E666-4092-ADE0-AFA63E711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36" y="4735245"/>
                <a:ext cx="332009" cy="4385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F882B24-7A5B-42AC-8D1C-BD21B40E7836}"/>
                  </a:ext>
                </a:extLst>
              </p:cNvPr>
              <p:cNvSpPr txBox="1"/>
              <p:nvPr/>
            </p:nvSpPr>
            <p:spPr>
              <a:xfrm>
                <a:off x="4897656" y="3856634"/>
                <a:ext cx="31882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F882B24-7A5B-42AC-8D1C-BD21B40E7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656" y="3856634"/>
                <a:ext cx="318827" cy="438582"/>
              </a:xfrm>
              <a:prstGeom prst="rect">
                <a:avLst/>
              </a:prstGeom>
              <a:blipFill>
                <a:blip r:embed="rId16"/>
                <a:stretch>
                  <a:fillRect l="-5660" r="-339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자유형: 도형 1028">
            <a:extLst>
              <a:ext uri="{FF2B5EF4-FFF2-40B4-BE49-F238E27FC236}">
                <a16:creationId xmlns:a16="http://schemas.microsoft.com/office/drawing/2014/main" id="{2B60E734-818D-4E3D-81E6-4A5A324BA7F0}"/>
              </a:ext>
            </a:extLst>
          </p:cNvPr>
          <p:cNvSpPr/>
          <p:nvPr/>
        </p:nvSpPr>
        <p:spPr>
          <a:xfrm>
            <a:off x="3672230" y="4220870"/>
            <a:ext cx="2267712" cy="921805"/>
          </a:xfrm>
          <a:custGeom>
            <a:avLst/>
            <a:gdLst>
              <a:gd name="connsiteX0" fmla="*/ 0 w 2267712"/>
              <a:gd name="connsiteY0" fmla="*/ 43892 h 921805"/>
              <a:gd name="connsiteX1" fmla="*/ 1177748 w 2267712"/>
              <a:gd name="connsiteY1" fmla="*/ 921716 h 921805"/>
              <a:gd name="connsiteX2" fmla="*/ 2267712 w 2267712"/>
              <a:gd name="connsiteY2" fmla="*/ 0 h 92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7712" h="921805">
                <a:moveTo>
                  <a:pt x="0" y="43892"/>
                </a:moveTo>
                <a:cubicBezTo>
                  <a:pt x="399898" y="486461"/>
                  <a:pt x="799796" y="929031"/>
                  <a:pt x="1177748" y="921716"/>
                </a:cubicBezTo>
                <a:cubicBezTo>
                  <a:pt x="1555700" y="914401"/>
                  <a:pt x="1911706" y="457200"/>
                  <a:pt x="2267712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타원 167">
            <a:extLst>
              <a:ext uri="{FF2B5EF4-FFF2-40B4-BE49-F238E27FC236}">
                <a16:creationId xmlns:a16="http://schemas.microsoft.com/office/drawing/2014/main" id="{10F9A581-DCDE-4ADC-B755-76EC61DCB204}"/>
              </a:ext>
            </a:extLst>
          </p:cNvPr>
          <p:cNvSpPr/>
          <p:nvPr/>
        </p:nvSpPr>
        <p:spPr>
          <a:xfrm>
            <a:off x="3782904" y="4891085"/>
            <a:ext cx="2067355" cy="43858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화살표: 오른쪽 168">
            <a:extLst>
              <a:ext uri="{FF2B5EF4-FFF2-40B4-BE49-F238E27FC236}">
                <a16:creationId xmlns:a16="http://schemas.microsoft.com/office/drawing/2014/main" id="{2BEC0288-0D82-4986-BCB5-E1838B92C7CE}"/>
              </a:ext>
            </a:extLst>
          </p:cNvPr>
          <p:cNvSpPr/>
          <p:nvPr/>
        </p:nvSpPr>
        <p:spPr>
          <a:xfrm rot="16200000">
            <a:off x="5471754" y="4654400"/>
            <a:ext cx="735220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화살표: 오른쪽 169">
            <a:extLst>
              <a:ext uri="{FF2B5EF4-FFF2-40B4-BE49-F238E27FC236}">
                <a16:creationId xmlns:a16="http://schemas.microsoft.com/office/drawing/2014/main" id="{837ECE69-6EBC-4DFB-894E-795F3DF3C713}"/>
              </a:ext>
            </a:extLst>
          </p:cNvPr>
          <p:cNvSpPr/>
          <p:nvPr/>
        </p:nvSpPr>
        <p:spPr>
          <a:xfrm rot="16200000">
            <a:off x="3442712" y="4657876"/>
            <a:ext cx="735220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화살표: 오른쪽 170">
            <a:extLst>
              <a:ext uri="{FF2B5EF4-FFF2-40B4-BE49-F238E27FC236}">
                <a16:creationId xmlns:a16="http://schemas.microsoft.com/office/drawing/2014/main" id="{42AF2BF9-D3B6-4CB2-866B-9AE2B88DFEBF}"/>
              </a:ext>
            </a:extLst>
          </p:cNvPr>
          <p:cNvSpPr/>
          <p:nvPr/>
        </p:nvSpPr>
        <p:spPr>
          <a:xfrm rot="16200000">
            <a:off x="3770072" y="4776837"/>
            <a:ext cx="497293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화살표: 오른쪽 171">
            <a:extLst>
              <a:ext uri="{FF2B5EF4-FFF2-40B4-BE49-F238E27FC236}">
                <a16:creationId xmlns:a16="http://schemas.microsoft.com/office/drawing/2014/main" id="{4F5121F6-B5A6-492D-9F46-12187F2AE61D}"/>
              </a:ext>
            </a:extLst>
          </p:cNvPr>
          <p:cNvSpPr/>
          <p:nvPr/>
        </p:nvSpPr>
        <p:spPr>
          <a:xfrm rot="16200000">
            <a:off x="5393218" y="4776147"/>
            <a:ext cx="497293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화살표: 오른쪽 172">
            <a:extLst>
              <a:ext uri="{FF2B5EF4-FFF2-40B4-BE49-F238E27FC236}">
                <a16:creationId xmlns:a16="http://schemas.microsoft.com/office/drawing/2014/main" id="{7CEAB596-4210-496C-8735-05C720450D62}"/>
              </a:ext>
            </a:extLst>
          </p:cNvPr>
          <p:cNvSpPr/>
          <p:nvPr/>
        </p:nvSpPr>
        <p:spPr>
          <a:xfrm rot="16200000">
            <a:off x="4143134" y="4906512"/>
            <a:ext cx="250146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화살표: 오른쪽 173">
            <a:extLst>
              <a:ext uri="{FF2B5EF4-FFF2-40B4-BE49-F238E27FC236}">
                <a16:creationId xmlns:a16="http://schemas.microsoft.com/office/drawing/2014/main" id="{7E13CE5E-8698-4E8F-B3F5-09DC764062CD}"/>
              </a:ext>
            </a:extLst>
          </p:cNvPr>
          <p:cNvSpPr/>
          <p:nvPr/>
        </p:nvSpPr>
        <p:spPr>
          <a:xfrm rot="16200000">
            <a:off x="5297315" y="4882480"/>
            <a:ext cx="250146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화살표: 오른쪽 174">
            <a:extLst>
              <a:ext uri="{FF2B5EF4-FFF2-40B4-BE49-F238E27FC236}">
                <a16:creationId xmlns:a16="http://schemas.microsoft.com/office/drawing/2014/main" id="{ADFB1A77-EFCC-4B3E-BF58-AFB37428A54C}"/>
              </a:ext>
            </a:extLst>
          </p:cNvPr>
          <p:cNvSpPr/>
          <p:nvPr/>
        </p:nvSpPr>
        <p:spPr>
          <a:xfrm rot="16200000">
            <a:off x="4514315" y="4975682"/>
            <a:ext cx="78921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화살표: 오른쪽 175">
            <a:extLst>
              <a:ext uri="{FF2B5EF4-FFF2-40B4-BE49-F238E27FC236}">
                <a16:creationId xmlns:a16="http://schemas.microsoft.com/office/drawing/2014/main" id="{5F303469-0CC8-4362-9E66-606ECDCABD5E}"/>
              </a:ext>
            </a:extLst>
          </p:cNvPr>
          <p:cNvSpPr/>
          <p:nvPr/>
        </p:nvSpPr>
        <p:spPr>
          <a:xfrm rot="16200000">
            <a:off x="5154568" y="4971766"/>
            <a:ext cx="78921" cy="2192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1" name="자유형: 도형 1030">
            <a:extLst>
              <a:ext uri="{FF2B5EF4-FFF2-40B4-BE49-F238E27FC236}">
                <a16:creationId xmlns:a16="http://schemas.microsoft.com/office/drawing/2014/main" id="{52CA9471-8758-42A9-BF29-FD28BCF59D96}"/>
              </a:ext>
            </a:extLst>
          </p:cNvPr>
          <p:cNvSpPr/>
          <p:nvPr/>
        </p:nvSpPr>
        <p:spPr>
          <a:xfrm>
            <a:off x="6821533" y="4559028"/>
            <a:ext cx="2189824" cy="851820"/>
          </a:xfrm>
          <a:custGeom>
            <a:avLst/>
            <a:gdLst>
              <a:gd name="connsiteX0" fmla="*/ 118475 w 2910652"/>
              <a:gd name="connsiteY0" fmla="*/ 212129 h 1576600"/>
              <a:gd name="connsiteX1" fmla="*/ 19415 w 2910652"/>
              <a:gd name="connsiteY1" fmla="*/ 593129 h 1576600"/>
              <a:gd name="connsiteX2" fmla="*/ 499475 w 2910652"/>
              <a:gd name="connsiteY2" fmla="*/ 1126529 h 1576600"/>
              <a:gd name="connsiteX3" fmla="*/ 1116695 w 2910652"/>
              <a:gd name="connsiteY3" fmla="*/ 1492289 h 1576600"/>
              <a:gd name="connsiteX4" fmla="*/ 1596755 w 2910652"/>
              <a:gd name="connsiteY4" fmla="*/ 1560869 h 1576600"/>
              <a:gd name="connsiteX5" fmla="*/ 2160635 w 2910652"/>
              <a:gd name="connsiteY5" fmla="*/ 1263689 h 1576600"/>
              <a:gd name="connsiteX6" fmla="*/ 2594975 w 2910652"/>
              <a:gd name="connsiteY6" fmla="*/ 836969 h 1576600"/>
              <a:gd name="connsiteX7" fmla="*/ 2907395 w 2910652"/>
              <a:gd name="connsiteY7" fmla="*/ 356909 h 1576600"/>
              <a:gd name="connsiteX8" fmla="*/ 2732135 w 2910652"/>
              <a:gd name="connsiteY8" fmla="*/ 6389 h 1576600"/>
              <a:gd name="connsiteX9" fmla="*/ 2328275 w 2910652"/>
              <a:gd name="connsiteY9" fmla="*/ 158789 h 1576600"/>
              <a:gd name="connsiteX10" fmla="*/ 2053955 w 2910652"/>
              <a:gd name="connsiteY10" fmla="*/ 509309 h 1576600"/>
              <a:gd name="connsiteX11" fmla="*/ 1634855 w 2910652"/>
              <a:gd name="connsiteY11" fmla="*/ 829349 h 1576600"/>
              <a:gd name="connsiteX12" fmla="*/ 1368155 w 2910652"/>
              <a:gd name="connsiteY12" fmla="*/ 913169 h 1576600"/>
              <a:gd name="connsiteX13" fmla="*/ 1070975 w 2910652"/>
              <a:gd name="connsiteY13" fmla="*/ 798869 h 1576600"/>
              <a:gd name="connsiteX14" fmla="*/ 895715 w 2910652"/>
              <a:gd name="connsiteY14" fmla="*/ 615989 h 1576600"/>
              <a:gd name="connsiteX15" fmla="*/ 705215 w 2910652"/>
              <a:gd name="connsiteY15" fmla="*/ 410249 h 1576600"/>
              <a:gd name="connsiteX16" fmla="*/ 529955 w 2910652"/>
              <a:gd name="connsiteY16" fmla="*/ 257849 h 1576600"/>
              <a:gd name="connsiteX17" fmla="*/ 347075 w 2910652"/>
              <a:gd name="connsiteY17" fmla="*/ 166409 h 1576600"/>
              <a:gd name="connsiteX18" fmla="*/ 118475 w 2910652"/>
              <a:gd name="connsiteY18" fmla="*/ 212129 h 15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10652" h="1576600">
                <a:moveTo>
                  <a:pt x="118475" y="212129"/>
                </a:moveTo>
                <a:cubicBezTo>
                  <a:pt x="63865" y="283249"/>
                  <a:pt x="-44085" y="440729"/>
                  <a:pt x="19415" y="593129"/>
                </a:cubicBezTo>
                <a:cubicBezTo>
                  <a:pt x="82915" y="745529"/>
                  <a:pt x="316595" y="976669"/>
                  <a:pt x="499475" y="1126529"/>
                </a:cubicBezTo>
                <a:cubicBezTo>
                  <a:pt x="682355" y="1276389"/>
                  <a:pt x="933815" y="1419899"/>
                  <a:pt x="1116695" y="1492289"/>
                </a:cubicBezTo>
                <a:cubicBezTo>
                  <a:pt x="1299575" y="1564679"/>
                  <a:pt x="1422765" y="1598969"/>
                  <a:pt x="1596755" y="1560869"/>
                </a:cubicBezTo>
                <a:cubicBezTo>
                  <a:pt x="1770745" y="1522769"/>
                  <a:pt x="1994265" y="1384339"/>
                  <a:pt x="2160635" y="1263689"/>
                </a:cubicBezTo>
                <a:cubicBezTo>
                  <a:pt x="2327005" y="1143039"/>
                  <a:pt x="2470515" y="988099"/>
                  <a:pt x="2594975" y="836969"/>
                </a:cubicBezTo>
                <a:cubicBezTo>
                  <a:pt x="2719435" y="685839"/>
                  <a:pt x="2884535" y="495339"/>
                  <a:pt x="2907395" y="356909"/>
                </a:cubicBezTo>
                <a:cubicBezTo>
                  <a:pt x="2930255" y="218479"/>
                  <a:pt x="2828655" y="39409"/>
                  <a:pt x="2732135" y="6389"/>
                </a:cubicBezTo>
                <a:cubicBezTo>
                  <a:pt x="2635615" y="-26631"/>
                  <a:pt x="2441305" y="74969"/>
                  <a:pt x="2328275" y="158789"/>
                </a:cubicBezTo>
                <a:cubicBezTo>
                  <a:pt x="2215245" y="242609"/>
                  <a:pt x="2169525" y="397549"/>
                  <a:pt x="2053955" y="509309"/>
                </a:cubicBezTo>
                <a:cubicBezTo>
                  <a:pt x="1938385" y="621069"/>
                  <a:pt x="1749155" y="762039"/>
                  <a:pt x="1634855" y="829349"/>
                </a:cubicBezTo>
                <a:cubicBezTo>
                  <a:pt x="1520555" y="896659"/>
                  <a:pt x="1462135" y="918249"/>
                  <a:pt x="1368155" y="913169"/>
                </a:cubicBezTo>
                <a:cubicBezTo>
                  <a:pt x="1274175" y="908089"/>
                  <a:pt x="1149715" y="848399"/>
                  <a:pt x="1070975" y="798869"/>
                </a:cubicBezTo>
                <a:cubicBezTo>
                  <a:pt x="992235" y="749339"/>
                  <a:pt x="956675" y="680759"/>
                  <a:pt x="895715" y="615989"/>
                </a:cubicBezTo>
                <a:cubicBezTo>
                  <a:pt x="834755" y="551219"/>
                  <a:pt x="766175" y="469939"/>
                  <a:pt x="705215" y="410249"/>
                </a:cubicBezTo>
                <a:cubicBezTo>
                  <a:pt x="644255" y="350559"/>
                  <a:pt x="589645" y="298489"/>
                  <a:pt x="529955" y="257849"/>
                </a:cubicBezTo>
                <a:cubicBezTo>
                  <a:pt x="470265" y="217209"/>
                  <a:pt x="416925" y="176569"/>
                  <a:pt x="347075" y="166409"/>
                </a:cubicBezTo>
                <a:cubicBezTo>
                  <a:pt x="277225" y="156249"/>
                  <a:pt x="173085" y="141009"/>
                  <a:pt x="118475" y="212129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9" name="직선 화살표 연결선 178">
            <a:extLst>
              <a:ext uri="{FF2B5EF4-FFF2-40B4-BE49-F238E27FC236}">
                <a16:creationId xmlns:a16="http://schemas.microsoft.com/office/drawing/2014/main" id="{871BFA6E-10A5-4AE5-A30D-A35B469910CF}"/>
              </a:ext>
            </a:extLst>
          </p:cNvPr>
          <p:cNvCxnSpPr>
            <a:cxnSpLocks/>
          </p:cNvCxnSpPr>
          <p:nvPr/>
        </p:nvCxnSpPr>
        <p:spPr>
          <a:xfrm>
            <a:off x="6714122" y="5130542"/>
            <a:ext cx="2321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화살표 연결선 179">
            <a:extLst>
              <a:ext uri="{FF2B5EF4-FFF2-40B4-BE49-F238E27FC236}">
                <a16:creationId xmlns:a16="http://schemas.microsoft.com/office/drawing/2014/main" id="{4584C353-4FB8-44EF-97D9-844CA81B07FA}"/>
              </a:ext>
            </a:extLst>
          </p:cNvPr>
          <p:cNvCxnSpPr>
            <a:cxnSpLocks/>
          </p:cNvCxnSpPr>
          <p:nvPr/>
        </p:nvCxnSpPr>
        <p:spPr>
          <a:xfrm flipV="1">
            <a:off x="7853496" y="4182647"/>
            <a:ext cx="0" cy="1810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BAFBAA1-E778-41D9-82D1-89070C9D4100}"/>
                  </a:ext>
                </a:extLst>
              </p:cNvPr>
              <p:cNvSpPr txBox="1"/>
              <p:nvPr/>
            </p:nvSpPr>
            <p:spPr>
              <a:xfrm>
                <a:off x="8900890" y="4739622"/>
                <a:ext cx="332009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BAFBAA1-E778-41D9-82D1-89070C9D4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90" y="4739622"/>
                <a:ext cx="332009" cy="4385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08C88AC-FABE-44C3-8043-64D57B98A07A}"/>
                  </a:ext>
                </a:extLst>
              </p:cNvPr>
              <p:cNvSpPr txBox="1"/>
              <p:nvPr/>
            </p:nvSpPr>
            <p:spPr>
              <a:xfrm>
                <a:off x="7926310" y="3861011"/>
                <a:ext cx="31882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08C88AC-FABE-44C3-8043-64D57B98A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310" y="3861011"/>
                <a:ext cx="318827" cy="438582"/>
              </a:xfrm>
              <a:prstGeom prst="rect">
                <a:avLst/>
              </a:prstGeom>
              <a:blipFill>
                <a:blip r:embed="rId18"/>
                <a:stretch>
                  <a:fillRect l="-5660" r="-339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TextBox 182">
            <a:extLst>
              <a:ext uri="{FF2B5EF4-FFF2-40B4-BE49-F238E27FC236}">
                <a16:creationId xmlns:a16="http://schemas.microsoft.com/office/drawing/2014/main" id="{2629759D-6F48-40AB-8E26-409862476FB8}"/>
              </a:ext>
            </a:extLst>
          </p:cNvPr>
          <p:cNvSpPr txBox="1"/>
          <p:nvPr/>
        </p:nvSpPr>
        <p:spPr>
          <a:xfrm>
            <a:off x="9210838" y="3812099"/>
            <a:ext cx="9056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Drift</a:t>
            </a:r>
            <a:endParaRPr lang="ko-KR" altLang="en-US" b="1" dirty="0"/>
          </a:p>
        </p:txBody>
      </p:sp>
      <p:cxnSp>
        <p:nvCxnSpPr>
          <p:cNvPr id="184" name="직선 화살표 연결선 183">
            <a:extLst>
              <a:ext uri="{FF2B5EF4-FFF2-40B4-BE49-F238E27FC236}">
                <a16:creationId xmlns:a16="http://schemas.microsoft.com/office/drawing/2014/main" id="{548D3B97-4A89-409B-87CD-A6199ACB86AD}"/>
              </a:ext>
            </a:extLst>
          </p:cNvPr>
          <p:cNvCxnSpPr>
            <a:cxnSpLocks/>
          </p:cNvCxnSpPr>
          <p:nvPr/>
        </p:nvCxnSpPr>
        <p:spPr>
          <a:xfrm>
            <a:off x="9757983" y="5079355"/>
            <a:ext cx="2321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화살표 연결선 184">
            <a:extLst>
              <a:ext uri="{FF2B5EF4-FFF2-40B4-BE49-F238E27FC236}">
                <a16:creationId xmlns:a16="http://schemas.microsoft.com/office/drawing/2014/main" id="{E592426A-00A3-433E-8873-C6D2EC4ADF16}"/>
              </a:ext>
            </a:extLst>
          </p:cNvPr>
          <p:cNvCxnSpPr>
            <a:cxnSpLocks/>
          </p:cNvCxnSpPr>
          <p:nvPr/>
        </p:nvCxnSpPr>
        <p:spPr>
          <a:xfrm flipV="1">
            <a:off x="10897357" y="4131460"/>
            <a:ext cx="0" cy="18105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2707C574-CA02-49F0-8776-68DA327F12A4}"/>
                  </a:ext>
                </a:extLst>
              </p:cNvPr>
              <p:cNvSpPr txBox="1"/>
              <p:nvPr/>
            </p:nvSpPr>
            <p:spPr>
              <a:xfrm>
                <a:off x="11944751" y="4688435"/>
                <a:ext cx="332009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2707C574-CA02-49F0-8776-68DA327F1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751" y="4688435"/>
                <a:ext cx="332009" cy="43858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FF58A04-100D-4963-93D0-B3062255F8D4}"/>
                  </a:ext>
                </a:extLst>
              </p:cNvPr>
              <p:cNvSpPr txBox="1"/>
              <p:nvPr/>
            </p:nvSpPr>
            <p:spPr>
              <a:xfrm>
                <a:off x="10970171" y="3809824"/>
                <a:ext cx="31882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FF58A04-100D-4963-93D0-B3062255F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171" y="3809824"/>
                <a:ext cx="318827" cy="438582"/>
              </a:xfrm>
              <a:prstGeom prst="rect">
                <a:avLst/>
              </a:prstGeom>
              <a:blipFill>
                <a:blip r:embed="rId20"/>
                <a:stretch>
                  <a:fillRect l="-7692" r="-3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자유형: 도형 188">
            <a:extLst>
              <a:ext uri="{FF2B5EF4-FFF2-40B4-BE49-F238E27FC236}">
                <a16:creationId xmlns:a16="http://schemas.microsoft.com/office/drawing/2014/main" id="{0779B627-7C6C-4273-9C47-334BFD1709EB}"/>
              </a:ext>
            </a:extLst>
          </p:cNvPr>
          <p:cNvSpPr/>
          <p:nvPr/>
        </p:nvSpPr>
        <p:spPr>
          <a:xfrm rot="2133349">
            <a:off x="10263894" y="4295370"/>
            <a:ext cx="1328022" cy="1245359"/>
          </a:xfrm>
          <a:custGeom>
            <a:avLst/>
            <a:gdLst>
              <a:gd name="connsiteX0" fmla="*/ 118475 w 2910652"/>
              <a:gd name="connsiteY0" fmla="*/ 212129 h 1576600"/>
              <a:gd name="connsiteX1" fmla="*/ 19415 w 2910652"/>
              <a:gd name="connsiteY1" fmla="*/ 593129 h 1576600"/>
              <a:gd name="connsiteX2" fmla="*/ 499475 w 2910652"/>
              <a:gd name="connsiteY2" fmla="*/ 1126529 h 1576600"/>
              <a:gd name="connsiteX3" fmla="*/ 1116695 w 2910652"/>
              <a:gd name="connsiteY3" fmla="*/ 1492289 h 1576600"/>
              <a:gd name="connsiteX4" fmla="*/ 1596755 w 2910652"/>
              <a:gd name="connsiteY4" fmla="*/ 1560869 h 1576600"/>
              <a:gd name="connsiteX5" fmla="*/ 2160635 w 2910652"/>
              <a:gd name="connsiteY5" fmla="*/ 1263689 h 1576600"/>
              <a:gd name="connsiteX6" fmla="*/ 2594975 w 2910652"/>
              <a:gd name="connsiteY6" fmla="*/ 836969 h 1576600"/>
              <a:gd name="connsiteX7" fmla="*/ 2907395 w 2910652"/>
              <a:gd name="connsiteY7" fmla="*/ 356909 h 1576600"/>
              <a:gd name="connsiteX8" fmla="*/ 2732135 w 2910652"/>
              <a:gd name="connsiteY8" fmla="*/ 6389 h 1576600"/>
              <a:gd name="connsiteX9" fmla="*/ 2328275 w 2910652"/>
              <a:gd name="connsiteY9" fmla="*/ 158789 h 1576600"/>
              <a:gd name="connsiteX10" fmla="*/ 2053955 w 2910652"/>
              <a:gd name="connsiteY10" fmla="*/ 509309 h 1576600"/>
              <a:gd name="connsiteX11" fmla="*/ 1634855 w 2910652"/>
              <a:gd name="connsiteY11" fmla="*/ 829349 h 1576600"/>
              <a:gd name="connsiteX12" fmla="*/ 1368155 w 2910652"/>
              <a:gd name="connsiteY12" fmla="*/ 913169 h 1576600"/>
              <a:gd name="connsiteX13" fmla="*/ 1070975 w 2910652"/>
              <a:gd name="connsiteY13" fmla="*/ 798869 h 1576600"/>
              <a:gd name="connsiteX14" fmla="*/ 895715 w 2910652"/>
              <a:gd name="connsiteY14" fmla="*/ 615989 h 1576600"/>
              <a:gd name="connsiteX15" fmla="*/ 705215 w 2910652"/>
              <a:gd name="connsiteY15" fmla="*/ 410249 h 1576600"/>
              <a:gd name="connsiteX16" fmla="*/ 529955 w 2910652"/>
              <a:gd name="connsiteY16" fmla="*/ 257849 h 1576600"/>
              <a:gd name="connsiteX17" fmla="*/ 347075 w 2910652"/>
              <a:gd name="connsiteY17" fmla="*/ 166409 h 1576600"/>
              <a:gd name="connsiteX18" fmla="*/ 118475 w 2910652"/>
              <a:gd name="connsiteY18" fmla="*/ 212129 h 15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10652" h="1576600">
                <a:moveTo>
                  <a:pt x="118475" y="212129"/>
                </a:moveTo>
                <a:cubicBezTo>
                  <a:pt x="63865" y="283249"/>
                  <a:pt x="-44085" y="440729"/>
                  <a:pt x="19415" y="593129"/>
                </a:cubicBezTo>
                <a:cubicBezTo>
                  <a:pt x="82915" y="745529"/>
                  <a:pt x="316595" y="976669"/>
                  <a:pt x="499475" y="1126529"/>
                </a:cubicBezTo>
                <a:cubicBezTo>
                  <a:pt x="682355" y="1276389"/>
                  <a:pt x="933815" y="1419899"/>
                  <a:pt x="1116695" y="1492289"/>
                </a:cubicBezTo>
                <a:cubicBezTo>
                  <a:pt x="1299575" y="1564679"/>
                  <a:pt x="1422765" y="1598969"/>
                  <a:pt x="1596755" y="1560869"/>
                </a:cubicBezTo>
                <a:cubicBezTo>
                  <a:pt x="1770745" y="1522769"/>
                  <a:pt x="1994265" y="1384339"/>
                  <a:pt x="2160635" y="1263689"/>
                </a:cubicBezTo>
                <a:cubicBezTo>
                  <a:pt x="2327005" y="1143039"/>
                  <a:pt x="2470515" y="988099"/>
                  <a:pt x="2594975" y="836969"/>
                </a:cubicBezTo>
                <a:cubicBezTo>
                  <a:pt x="2719435" y="685839"/>
                  <a:pt x="2884535" y="495339"/>
                  <a:pt x="2907395" y="356909"/>
                </a:cubicBezTo>
                <a:cubicBezTo>
                  <a:pt x="2930255" y="218479"/>
                  <a:pt x="2828655" y="39409"/>
                  <a:pt x="2732135" y="6389"/>
                </a:cubicBezTo>
                <a:cubicBezTo>
                  <a:pt x="2635615" y="-26631"/>
                  <a:pt x="2441305" y="74969"/>
                  <a:pt x="2328275" y="158789"/>
                </a:cubicBezTo>
                <a:cubicBezTo>
                  <a:pt x="2215245" y="242609"/>
                  <a:pt x="2169525" y="397549"/>
                  <a:pt x="2053955" y="509309"/>
                </a:cubicBezTo>
                <a:cubicBezTo>
                  <a:pt x="1938385" y="621069"/>
                  <a:pt x="1749155" y="762039"/>
                  <a:pt x="1634855" y="829349"/>
                </a:cubicBezTo>
                <a:cubicBezTo>
                  <a:pt x="1520555" y="896659"/>
                  <a:pt x="1462135" y="918249"/>
                  <a:pt x="1368155" y="913169"/>
                </a:cubicBezTo>
                <a:cubicBezTo>
                  <a:pt x="1274175" y="908089"/>
                  <a:pt x="1149715" y="848399"/>
                  <a:pt x="1070975" y="798869"/>
                </a:cubicBezTo>
                <a:cubicBezTo>
                  <a:pt x="992235" y="749339"/>
                  <a:pt x="956675" y="680759"/>
                  <a:pt x="895715" y="615989"/>
                </a:cubicBezTo>
                <a:cubicBezTo>
                  <a:pt x="834755" y="551219"/>
                  <a:pt x="766175" y="469939"/>
                  <a:pt x="705215" y="410249"/>
                </a:cubicBezTo>
                <a:cubicBezTo>
                  <a:pt x="644255" y="350559"/>
                  <a:pt x="589645" y="298489"/>
                  <a:pt x="529955" y="257849"/>
                </a:cubicBezTo>
                <a:cubicBezTo>
                  <a:pt x="470265" y="217209"/>
                  <a:pt x="416925" y="176569"/>
                  <a:pt x="347075" y="166409"/>
                </a:cubicBezTo>
                <a:cubicBezTo>
                  <a:pt x="277225" y="156249"/>
                  <a:pt x="173085" y="141009"/>
                  <a:pt x="118475" y="212129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21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Longitudinal manipulation???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96D5ED-A17C-47A4-A599-2B0745F9A41E}"/>
              </a:ext>
            </a:extLst>
          </p:cNvPr>
          <p:cNvGrpSpPr/>
          <p:nvPr/>
        </p:nvGrpSpPr>
        <p:grpSpPr>
          <a:xfrm>
            <a:off x="80093" y="75965"/>
            <a:ext cx="14075346" cy="479180"/>
            <a:chOff x="276401" y="75965"/>
            <a:chExt cx="9022865" cy="47918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FFED3AE-91BE-41F7-8285-D967B0A8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01" y="75965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8FF1A6-EE10-455B-AF6B-1D54CFC2EA44}"/>
                </a:ext>
              </a:extLst>
            </p:cNvPr>
            <p:cNvSpPr txBox="1"/>
            <p:nvPr/>
          </p:nvSpPr>
          <p:spPr>
            <a:xfrm>
              <a:off x="1355901" y="106135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Generation and Measurement of Relativistic Electron Bunches Characterized by a Linearly Ramped Current profile</a:t>
              </a: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7B7BD78B-91A2-43AF-9F8B-6F5940677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73" y="1978001"/>
            <a:ext cx="3857989" cy="260527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2977B7D-0533-4E31-97CA-44872F959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733" y="2507661"/>
            <a:ext cx="5368490" cy="2058974"/>
          </a:xfrm>
          <a:prstGeom prst="rect">
            <a:avLst/>
          </a:prstGeom>
        </p:spPr>
      </p:pic>
      <p:pic>
        <p:nvPicPr>
          <p:cNvPr id="1032" name="Picture 8" descr="Specifications and Performance of a Chicane Magnet for the cERL IR-FEL">
            <a:extLst>
              <a:ext uri="{FF2B5EF4-FFF2-40B4-BE49-F238E27FC236}">
                <a16:creationId xmlns:a16="http://schemas.microsoft.com/office/drawing/2014/main" id="{70E50290-1849-4C2E-91F8-B6139276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288" y="2326976"/>
            <a:ext cx="3067346" cy="22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69DCD4-3362-487D-8B34-DD4743F17E59}"/>
              </a:ext>
            </a:extLst>
          </p:cNvPr>
          <p:cNvSpPr txBox="1"/>
          <p:nvPr/>
        </p:nvSpPr>
        <p:spPr>
          <a:xfrm>
            <a:off x="888087" y="1495284"/>
            <a:ext cx="362576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Chicane bunch compressor</a:t>
            </a:r>
            <a:endParaRPr lang="ko-KR" alt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48ED09-F1F2-4C4C-8915-A5EB3EBF6821}"/>
              </a:ext>
            </a:extLst>
          </p:cNvPr>
          <p:cNvSpPr txBox="1"/>
          <p:nvPr/>
        </p:nvSpPr>
        <p:spPr>
          <a:xfrm>
            <a:off x="916420" y="4899151"/>
            <a:ext cx="362576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Velocity bunch compression</a:t>
            </a:r>
            <a:endParaRPr lang="ko-KR" altLang="en-US" b="1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498507F-9051-4D0B-9F8F-683E6CC4B5D2}"/>
              </a:ext>
            </a:extLst>
          </p:cNvPr>
          <p:cNvGrpSpPr/>
          <p:nvPr/>
        </p:nvGrpSpPr>
        <p:grpSpPr>
          <a:xfrm>
            <a:off x="275618" y="5839924"/>
            <a:ext cx="1415561" cy="895941"/>
            <a:chOff x="684191" y="5612363"/>
            <a:chExt cx="1415561" cy="895941"/>
          </a:xfrm>
        </p:grpSpPr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E2B513BD-C381-493D-B55A-7CBA25591A26}"/>
                </a:ext>
              </a:extLst>
            </p:cNvPr>
            <p:cNvCxnSpPr/>
            <p:nvPr/>
          </p:nvCxnSpPr>
          <p:spPr>
            <a:xfrm>
              <a:off x="684191" y="6150810"/>
              <a:ext cx="14155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7C953B05-2231-4F9A-897F-2D9E06623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1376" y="5612363"/>
              <a:ext cx="0" cy="8959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2143A427-A8DD-4FCB-9424-5F81552114B7}"/>
                </a:ext>
              </a:extLst>
            </p:cNvPr>
            <p:cNvSpPr/>
            <p:nvPr/>
          </p:nvSpPr>
          <p:spPr>
            <a:xfrm>
              <a:off x="824867" y="6043364"/>
              <a:ext cx="920773" cy="207749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3169AD-B091-41E1-A09A-26519CF4A8EB}"/>
                  </a:ext>
                </a:extLst>
              </p:cNvPr>
              <p:cNvSpPr txBox="1"/>
              <p:nvPr/>
            </p:nvSpPr>
            <p:spPr>
              <a:xfrm>
                <a:off x="1530366" y="6297283"/>
                <a:ext cx="23370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3169AD-B091-41E1-A09A-26519CF4A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366" y="6297283"/>
                <a:ext cx="233708" cy="438582"/>
              </a:xfrm>
              <a:prstGeom prst="rect">
                <a:avLst/>
              </a:prstGeom>
              <a:blipFill>
                <a:blip r:embed="rId6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A752AF-6FE5-455C-83FC-A1918DFF63E8}"/>
                  </a:ext>
                </a:extLst>
              </p:cNvPr>
              <p:cNvSpPr txBox="1"/>
              <p:nvPr/>
            </p:nvSpPr>
            <p:spPr>
              <a:xfrm>
                <a:off x="902803" y="5610758"/>
                <a:ext cx="23370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A752AF-6FE5-455C-83FC-A1918DFF6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03" y="5610758"/>
                <a:ext cx="233708" cy="438582"/>
              </a:xfrm>
              <a:prstGeom prst="rect">
                <a:avLst/>
              </a:prstGeom>
              <a:blipFill>
                <a:blip r:embed="rId7"/>
                <a:stretch>
                  <a:fillRect l="-5263" r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18C027E4-AD06-4EDF-9033-50D7C05B7E6C}"/>
              </a:ext>
            </a:extLst>
          </p:cNvPr>
          <p:cNvGrpSpPr/>
          <p:nvPr/>
        </p:nvGrpSpPr>
        <p:grpSpPr>
          <a:xfrm>
            <a:off x="2293213" y="5829524"/>
            <a:ext cx="1415561" cy="995262"/>
            <a:chOff x="684191" y="5612363"/>
            <a:chExt cx="1415561" cy="995262"/>
          </a:xfrm>
        </p:grpSpPr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A80A04F7-DF08-4661-A8A0-8FA6A27B3F9E}"/>
                </a:ext>
              </a:extLst>
            </p:cNvPr>
            <p:cNvCxnSpPr/>
            <p:nvPr/>
          </p:nvCxnSpPr>
          <p:spPr>
            <a:xfrm>
              <a:off x="684191" y="6150810"/>
              <a:ext cx="14155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3D73EDDA-1267-4883-80D6-9DC77832E3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1376" y="5612363"/>
              <a:ext cx="0" cy="8959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0C7CA6A-1607-45A9-9BC1-A8CB145D417E}"/>
                </a:ext>
              </a:extLst>
            </p:cNvPr>
            <p:cNvSpPr/>
            <p:nvPr/>
          </p:nvSpPr>
          <p:spPr>
            <a:xfrm rot="2701444">
              <a:off x="824867" y="6043364"/>
              <a:ext cx="920773" cy="207749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51652B-6C24-408F-A0FF-6135808C190D}"/>
                  </a:ext>
                </a:extLst>
              </p:cNvPr>
              <p:cNvSpPr txBox="1"/>
              <p:nvPr/>
            </p:nvSpPr>
            <p:spPr>
              <a:xfrm>
                <a:off x="3547961" y="6286883"/>
                <a:ext cx="23370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51652B-6C24-408F-A0FF-6135808C1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961" y="6286883"/>
                <a:ext cx="233708" cy="438582"/>
              </a:xfrm>
              <a:prstGeom prst="rect">
                <a:avLst/>
              </a:prstGeom>
              <a:blipFill>
                <a:blip r:embed="rId8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3FD0FA-88D2-4BA9-85B4-64B6D1C66E53}"/>
                  </a:ext>
                </a:extLst>
              </p:cNvPr>
              <p:cNvSpPr txBox="1"/>
              <p:nvPr/>
            </p:nvSpPr>
            <p:spPr>
              <a:xfrm>
                <a:off x="2920398" y="5600358"/>
                <a:ext cx="23370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3FD0FA-88D2-4BA9-85B4-64B6D1C66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398" y="5600358"/>
                <a:ext cx="233708" cy="438582"/>
              </a:xfrm>
              <a:prstGeom prst="rect">
                <a:avLst/>
              </a:prstGeom>
              <a:blipFill>
                <a:blip r:embed="rId9"/>
                <a:stretch>
                  <a:fillRect l="-5263" r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A02BCF5A-A815-4269-97C5-0B20A592BF81}"/>
              </a:ext>
            </a:extLst>
          </p:cNvPr>
          <p:cNvCxnSpPr>
            <a:cxnSpLocks/>
          </p:cNvCxnSpPr>
          <p:nvPr/>
        </p:nvCxnSpPr>
        <p:spPr>
          <a:xfrm>
            <a:off x="2404174" y="5829524"/>
            <a:ext cx="1131796" cy="118935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579FF2-EA7D-42CC-8749-C6048BA4BB3A}"/>
                  </a:ext>
                </a:extLst>
              </p:cNvPr>
              <p:cNvSpPr txBox="1"/>
              <p:nvPr/>
            </p:nvSpPr>
            <p:spPr>
              <a:xfrm>
                <a:off x="3429401" y="5430931"/>
                <a:ext cx="400874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579FF2-EA7D-42CC-8749-C6048BA4B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401" y="5430931"/>
                <a:ext cx="400874" cy="438582"/>
              </a:xfrm>
              <a:prstGeom prst="rect">
                <a:avLst/>
              </a:prstGeom>
              <a:blipFill>
                <a:blip r:embed="rId10"/>
                <a:stretch>
                  <a:fillRect l="-3077" r="-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그룹 35">
            <a:extLst>
              <a:ext uri="{FF2B5EF4-FFF2-40B4-BE49-F238E27FC236}">
                <a16:creationId xmlns:a16="http://schemas.microsoft.com/office/drawing/2014/main" id="{38C3A5CA-25F8-4FED-9D92-A5AF8692E829}"/>
              </a:ext>
            </a:extLst>
          </p:cNvPr>
          <p:cNvGrpSpPr/>
          <p:nvPr/>
        </p:nvGrpSpPr>
        <p:grpSpPr>
          <a:xfrm>
            <a:off x="4237913" y="5805555"/>
            <a:ext cx="1415561" cy="895941"/>
            <a:chOff x="684191" y="5612363"/>
            <a:chExt cx="1415561" cy="895941"/>
          </a:xfrm>
        </p:grpSpPr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034BBCFF-6F13-4AE5-9A71-591BC2AED3C0}"/>
                </a:ext>
              </a:extLst>
            </p:cNvPr>
            <p:cNvCxnSpPr/>
            <p:nvPr/>
          </p:nvCxnSpPr>
          <p:spPr>
            <a:xfrm>
              <a:off x="684191" y="6150810"/>
              <a:ext cx="14155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8D6E28E3-23D1-4DAE-AF73-0E2C8DEC6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1376" y="5612363"/>
              <a:ext cx="0" cy="8959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C83EE190-6711-4416-B9F1-7BDCB5BA47D4}"/>
                </a:ext>
              </a:extLst>
            </p:cNvPr>
            <p:cNvSpPr/>
            <p:nvPr/>
          </p:nvSpPr>
          <p:spPr>
            <a:xfrm rot="2188654">
              <a:off x="824867" y="6043364"/>
              <a:ext cx="920773" cy="207749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BCFE3B-BE72-44D5-AB4F-14F93C097338}"/>
                  </a:ext>
                </a:extLst>
              </p:cNvPr>
              <p:cNvSpPr txBox="1"/>
              <p:nvPr/>
            </p:nvSpPr>
            <p:spPr>
              <a:xfrm>
                <a:off x="5492661" y="6262914"/>
                <a:ext cx="23370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BCFE3B-BE72-44D5-AB4F-14F93C097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661" y="6262914"/>
                <a:ext cx="233708" cy="438582"/>
              </a:xfrm>
              <a:prstGeom prst="rect">
                <a:avLst/>
              </a:prstGeom>
              <a:blipFill>
                <a:blip r:embed="rId11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CDAB77-9FB1-4088-AD1B-A9F75AAE006A}"/>
                  </a:ext>
                </a:extLst>
              </p:cNvPr>
              <p:cNvSpPr txBox="1"/>
              <p:nvPr/>
            </p:nvSpPr>
            <p:spPr>
              <a:xfrm>
                <a:off x="4865098" y="5576389"/>
                <a:ext cx="23370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CDAB77-9FB1-4088-AD1B-A9F75AAE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98" y="5576389"/>
                <a:ext cx="233708" cy="438582"/>
              </a:xfrm>
              <a:prstGeom prst="rect">
                <a:avLst/>
              </a:prstGeom>
              <a:blipFill>
                <a:blip r:embed="rId12"/>
                <a:stretch>
                  <a:fillRect l="-5263" r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453EE753-A562-4E79-ADD5-A7BA7D4EC5C8}"/>
              </a:ext>
            </a:extLst>
          </p:cNvPr>
          <p:cNvSpPr/>
          <p:nvPr/>
        </p:nvSpPr>
        <p:spPr>
          <a:xfrm>
            <a:off x="4505445" y="6038940"/>
            <a:ext cx="195263" cy="95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화살표: 오른쪽 45">
            <a:extLst>
              <a:ext uri="{FF2B5EF4-FFF2-40B4-BE49-F238E27FC236}">
                <a16:creationId xmlns:a16="http://schemas.microsoft.com/office/drawing/2014/main" id="{9E8D8588-BBDD-4BF8-A841-C8ED07C2C609}"/>
              </a:ext>
            </a:extLst>
          </p:cNvPr>
          <p:cNvSpPr/>
          <p:nvPr/>
        </p:nvSpPr>
        <p:spPr>
          <a:xfrm rot="10800000">
            <a:off x="4981952" y="6574520"/>
            <a:ext cx="195263" cy="95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AB78518-070A-4F01-B51B-877B1EC93DD3}"/>
              </a:ext>
            </a:extLst>
          </p:cNvPr>
          <p:cNvGrpSpPr/>
          <p:nvPr/>
        </p:nvGrpSpPr>
        <p:grpSpPr>
          <a:xfrm>
            <a:off x="231760" y="7210032"/>
            <a:ext cx="1415561" cy="895941"/>
            <a:chOff x="684191" y="5612363"/>
            <a:chExt cx="1415561" cy="895941"/>
          </a:xfrm>
        </p:grpSpPr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F629791D-AB4C-4705-B7EE-E0DD7D814E70}"/>
                </a:ext>
              </a:extLst>
            </p:cNvPr>
            <p:cNvCxnSpPr/>
            <p:nvPr/>
          </p:nvCxnSpPr>
          <p:spPr>
            <a:xfrm>
              <a:off x="684191" y="6150810"/>
              <a:ext cx="14155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EF43A155-3EED-4F8E-A804-610E2544E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1376" y="5612363"/>
              <a:ext cx="0" cy="8959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00FA62AB-F965-4DFC-A370-A3A6111B4D8C}"/>
                </a:ext>
              </a:extLst>
            </p:cNvPr>
            <p:cNvSpPr/>
            <p:nvPr/>
          </p:nvSpPr>
          <p:spPr>
            <a:xfrm rot="4110622">
              <a:off x="955858" y="6033454"/>
              <a:ext cx="699382" cy="23951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583BF98-E94F-44C8-A9F6-7462A462729A}"/>
                  </a:ext>
                </a:extLst>
              </p:cNvPr>
              <p:cNvSpPr txBox="1"/>
              <p:nvPr/>
            </p:nvSpPr>
            <p:spPr>
              <a:xfrm>
                <a:off x="1463387" y="7667391"/>
                <a:ext cx="23370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583BF98-E94F-44C8-A9F6-7462A4627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87" y="7667391"/>
                <a:ext cx="233708" cy="438582"/>
              </a:xfrm>
              <a:prstGeom prst="rect">
                <a:avLst/>
              </a:prstGeom>
              <a:blipFill>
                <a:blip r:embed="rId13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AA51F1A-A33F-4DC9-AC7A-D887D2FA5160}"/>
                  </a:ext>
                </a:extLst>
              </p:cNvPr>
              <p:cNvSpPr txBox="1"/>
              <p:nvPr/>
            </p:nvSpPr>
            <p:spPr>
              <a:xfrm>
                <a:off x="835824" y="6980866"/>
                <a:ext cx="23370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AA51F1A-A33F-4DC9-AC7A-D887D2FA5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24" y="6980866"/>
                <a:ext cx="233708" cy="438582"/>
              </a:xfrm>
              <a:prstGeom prst="rect">
                <a:avLst/>
              </a:prstGeom>
              <a:blipFill>
                <a:blip r:embed="rId14"/>
                <a:stretch>
                  <a:fillRect l="-5263" r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화살표: 오른쪽 55">
            <a:extLst>
              <a:ext uri="{FF2B5EF4-FFF2-40B4-BE49-F238E27FC236}">
                <a16:creationId xmlns:a16="http://schemas.microsoft.com/office/drawing/2014/main" id="{2111F942-9428-4936-A6CC-95E624FC8AD4}"/>
              </a:ext>
            </a:extLst>
          </p:cNvPr>
          <p:cNvSpPr/>
          <p:nvPr/>
        </p:nvSpPr>
        <p:spPr>
          <a:xfrm>
            <a:off x="2495388" y="7603276"/>
            <a:ext cx="399371" cy="217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05AD8B-7B01-4996-B0E5-FF5D141A9CA0}"/>
                  </a:ext>
                </a:extLst>
              </p:cNvPr>
              <p:cNvSpPr txBox="1"/>
              <p:nvPr/>
            </p:nvSpPr>
            <p:spPr>
              <a:xfrm>
                <a:off x="3122466" y="7457348"/>
                <a:ext cx="2038192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𝐴𝑐𝑐𝑒𝑙𝑒𝑟𝑎𝑡𝑖𝑜𝑛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05AD8B-7B01-4996-B0E5-FF5D141A9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66" y="7457348"/>
                <a:ext cx="2038192" cy="4385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792FA500-E9BF-4155-9E0F-774040523362}"/>
              </a:ext>
            </a:extLst>
          </p:cNvPr>
          <p:cNvSpPr txBox="1"/>
          <p:nvPr/>
        </p:nvSpPr>
        <p:spPr>
          <a:xfrm>
            <a:off x="6504029" y="1887066"/>
            <a:ext cx="392744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Dispersion + mask or magnets</a:t>
            </a:r>
            <a:endParaRPr lang="ko-KR" altLang="en-US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B05A8B9-322C-4D7E-8ABF-06C2E198CE08}"/>
              </a:ext>
            </a:extLst>
          </p:cNvPr>
          <p:cNvSpPr txBox="1"/>
          <p:nvPr/>
        </p:nvSpPr>
        <p:spPr>
          <a:xfrm>
            <a:off x="11361665" y="1788970"/>
            <a:ext cx="35101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Modulation + compressor</a:t>
            </a:r>
            <a:endParaRPr lang="ko-KR" alt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471059-BFDB-4419-BCF6-FD97A07FB033}"/>
              </a:ext>
            </a:extLst>
          </p:cNvPr>
          <p:cNvSpPr txBox="1"/>
          <p:nvPr/>
        </p:nvSpPr>
        <p:spPr>
          <a:xfrm>
            <a:off x="5922878" y="4970234"/>
            <a:ext cx="888344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Questions</a:t>
            </a:r>
          </a:p>
          <a:p>
            <a:r>
              <a:rPr lang="en-US" altLang="ko-KR" sz="2000" dirty="0"/>
              <a:t>Q1. Who requires longitudinal phase space manipulation?</a:t>
            </a:r>
          </a:p>
          <a:p>
            <a:r>
              <a:rPr lang="en-US" altLang="ko-KR" sz="2000" dirty="0"/>
              <a:t>A1. Usually </a:t>
            </a:r>
            <a:r>
              <a:rPr lang="en-US" altLang="ko-KR" sz="2000" dirty="0" err="1"/>
              <a:t>Linac</a:t>
            </a:r>
            <a:r>
              <a:rPr lang="en-US" altLang="ko-KR" sz="2000" dirty="0"/>
              <a:t> for high current, </a:t>
            </a:r>
            <a:r>
              <a:rPr lang="en-US" altLang="ko-KR" sz="2000" b="1" dirty="0" err="1">
                <a:solidFill>
                  <a:schemeClr val="accent1"/>
                </a:solidFill>
              </a:rPr>
              <a:t>wakefield</a:t>
            </a:r>
            <a:r>
              <a:rPr lang="en-US" altLang="ko-KR" sz="2000" b="1" dirty="0">
                <a:solidFill>
                  <a:schemeClr val="accent1"/>
                </a:solidFill>
              </a:rPr>
              <a:t> acceleration </a:t>
            </a:r>
            <a:r>
              <a:rPr lang="en-US" altLang="ko-KR" sz="2000" dirty="0"/>
              <a:t>or double-horn suppression, etc... Some storage rings (like SSMB) need it.</a:t>
            </a:r>
          </a:p>
          <a:p>
            <a:endParaRPr lang="en-US" altLang="ko-KR" sz="2000" dirty="0"/>
          </a:p>
          <a:p>
            <a:r>
              <a:rPr lang="en-US" altLang="ko-KR" sz="2000" dirty="0"/>
              <a:t>Q2. How to manipulate longitudinal phase space?</a:t>
            </a:r>
          </a:p>
          <a:p>
            <a:r>
              <a:rPr lang="en-US" altLang="ko-KR" sz="2000" dirty="0"/>
              <a:t>A2. Direct longitudinal manipulation has lots of limitations (EM field). So we make coupling in between transverse and longitudinal phase space, and it allow sophisticate manipulations.</a:t>
            </a: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8014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900998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Wakefield acceleration and transformer ratio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96D5ED-A17C-47A4-A599-2B0745F9A41E}"/>
              </a:ext>
            </a:extLst>
          </p:cNvPr>
          <p:cNvGrpSpPr/>
          <p:nvPr/>
        </p:nvGrpSpPr>
        <p:grpSpPr>
          <a:xfrm>
            <a:off x="80093" y="75965"/>
            <a:ext cx="14075346" cy="479180"/>
            <a:chOff x="276401" y="75965"/>
            <a:chExt cx="9022865" cy="47918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FFED3AE-91BE-41F7-8285-D967B0A8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01" y="75965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8FF1A6-EE10-455B-AF6B-1D54CFC2EA44}"/>
                </a:ext>
              </a:extLst>
            </p:cNvPr>
            <p:cNvSpPr txBox="1"/>
            <p:nvPr/>
          </p:nvSpPr>
          <p:spPr>
            <a:xfrm>
              <a:off x="1355901" y="106135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Generation and Measurement of Relativistic Electron Bunches Characterized by a Linearly Ramped Current profile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8009A94F-0331-4961-A2EF-CF0E58B6E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3" y="1521474"/>
            <a:ext cx="5127025" cy="3217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7D8277-CF8D-40D4-8E71-7440F0CD6BAD}"/>
                  </a:ext>
                </a:extLst>
              </p:cNvPr>
              <p:cNvSpPr txBox="1"/>
              <p:nvPr/>
            </p:nvSpPr>
            <p:spPr>
              <a:xfrm>
                <a:off x="601664" y="5516346"/>
                <a:ext cx="7122078" cy="718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𝑡𝑟𝑎𝑛𝑠𝑓𝑜𝑟𝑚𝑒𝑟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Energy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gain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witness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beam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Energy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loss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driving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beam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7D8277-CF8D-40D4-8E71-7440F0CD6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64" y="5516346"/>
                <a:ext cx="7122078" cy="718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256F9AC-BAC0-428E-9B3D-7D8DE1CDE5B2}"/>
              </a:ext>
            </a:extLst>
          </p:cNvPr>
          <p:cNvSpPr txBox="1"/>
          <p:nvPr/>
        </p:nvSpPr>
        <p:spPr>
          <a:xfrm>
            <a:off x="671613" y="6689329"/>
            <a:ext cx="753500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Large transformer ratio = Efficient </a:t>
            </a:r>
            <a:r>
              <a:rPr lang="en-US" altLang="ko-KR" dirty="0" err="1"/>
              <a:t>wakefield</a:t>
            </a:r>
            <a:r>
              <a:rPr lang="en-US" altLang="ko-KR"/>
              <a:t> acceleration</a:t>
            </a:r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93595DD-CFC9-4CFF-AF8B-79DF6267C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15" y="1068089"/>
            <a:ext cx="4752365" cy="37228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5AB098-685F-4CFD-874A-C0C13BCB37BC}"/>
              </a:ext>
            </a:extLst>
          </p:cNvPr>
          <p:cNvSpPr txBox="1"/>
          <p:nvPr/>
        </p:nvSpPr>
        <p:spPr>
          <a:xfrm>
            <a:off x="10682654" y="744102"/>
            <a:ext cx="213653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Beam stacking</a:t>
            </a:r>
            <a:endParaRPr lang="ko-KR" altLang="en-US" b="1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6955BAE-CA32-4F6A-B35D-619EC9B8C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276" y="5594171"/>
            <a:ext cx="4515809" cy="23497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49DA5C-3196-4E4F-8253-155E3EDE2F2D}"/>
              </a:ext>
            </a:extLst>
          </p:cNvPr>
          <p:cNvSpPr txBox="1"/>
          <p:nvPr/>
        </p:nvSpPr>
        <p:spPr>
          <a:xfrm>
            <a:off x="10405695" y="5000573"/>
            <a:ext cx="26904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Triangle / door step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CD41CC-0620-4465-BEFE-25A05DAAA6F4}"/>
                  </a:ext>
                </a:extLst>
              </p:cNvPr>
              <p:cNvSpPr txBox="1"/>
              <p:nvPr/>
            </p:nvSpPr>
            <p:spPr>
              <a:xfrm>
                <a:off x="3632361" y="4185237"/>
                <a:ext cx="3253839" cy="748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CD41CC-0620-4465-BEFE-25A05DAAA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61" y="4185237"/>
                <a:ext cx="3253839" cy="748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D78CAC10-EA92-4811-BF8C-7A6C638110D4}"/>
              </a:ext>
            </a:extLst>
          </p:cNvPr>
          <p:cNvCxnSpPr/>
          <p:nvPr/>
        </p:nvCxnSpPr>
        <p:spPr>
          <a:xfrm flipH="1" flipV="1">
            <a:off x="3525643" y="4081776"/>
            <a:ext cx="413239" cy="206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52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UCLA</a:t>
            </a:r>
            <a:r>
              <a:rPr lang="ko-KR" altLang="en-US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Neptune</a:t>
            </a:r>
            <a:r>
              <a:rPr lang="ko-KR" altLang="en-US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laboratory</a:t>
            </a:r>
            <a:r>
              <a:rPr lang="ko-KR" altLang="en-US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beamline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96D5ED-A17C-47A4-A599-2B0745F9A41E}"/>
              </a:ext>
            </a:extLst>
          </p:cNvPr>
          <p:cNvGrpSpPr/>
          <p:nvPr/>
        </p:nvGrpSpPr>
        <p:grpSpPr>
          <a:xfrm>
            <a:off x="80093" y="75965"/>
            <a:ext cx="14075346" cy="479180"/>
            <a:chOff x="276401" y="75965"/>
            <a:chExt cx="9022865" cy="47918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FFED3AE-91BE-41F7-8285-D967B0A8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01" y="75965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8FF1A6-EE10-455B-AF6B-1D54CFC2EA44}"/>
                </a:ext>
              </a:extLst>
            </p:cNvPr>
            <p:cNvSpPr txBox="1"/>
            <p:nvPr/>
          </p:nvSpPr>
          <p:spPr>
            <a:xfrm>
              <a:off x="1355901" y="106135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Generation and Measurement of Relativistic Electron Bunches Characterized by a Linearly Ramped Current profile</a:t>
              </a: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B0C84745-E9BA-4DFD-8199-FA0778EC1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3" y="1723400"/>
            <a:ext cx="6387273" cy="3122379"/>
          </a:xfrm>
          <a:prstGeom prst="rect">
            <a:avLst/>
          </a:prstGeom>
        </p:spPr>
      </p:pic>
      <p:sp>
        <p:nvSpPr>
          <p:cNvPr id="9" name="오른쪽 중괄호 8">
            <a:extLst>
              <a:ext uri="{FF2B5EF4-FFF2-40B4-BE49-F238E27FC236}">
                <a16:creationId xmlns:a16="http://schemas.microsoft.com/office/drawing/2014/main" id="{CA77CDD6-AEE1-4CA7-99A0-9828FD07A998}"/>
              </a:ext>
            </a:extLst>
          </p:cNvPr>
          <p:cNvSpPr/>
          <p:nvPr/>
        </p:nvSpPr>
        <p:spPr>
          <a:xfrm rot="5400000">
            <a:off x="3463943" y="3718824"/>
            <a:ext cx="112995" cy="2073858"/>
          </a:xfrm>
          <a:prstGeom prst="rightBrace">
            <a:avLst>
              <a:gd name="adj1" fmla="val 8333"/>
              <a:gd name="adj2" fmla="val 4933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D097A-4D77-4898-8B0D-10F73349BB4A}"/>
              </a:ext>
            </a:extLst>
          </p:cNvPr>
          <p:cNvSpPr txBox="1"/>
          <p:nvPr/>
        </p:nvSpPr>
        <p:spPr>
          <a:xfrm>
            <a:off x="2320023" y="4866327"/>
            <a:ext cx="284234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Dogleg or achromat </a:t>
            </a:r>
            <a:endParaRPr lang="ko-KR" altLang="en-US" b="1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48963A8-89C9-4A62-ADDA-E4832A69D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0" y="5325457"/>
            <a:ext cx="3008930" cy="731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54D6B-DED8-4704-A6CB-90EACEAC94C9}"/>
              </a:ext>
            </a:extLst>
          </p:cNvPr>
          <p:cNvSpPr txBox="1"/>
          <p:nvPr/>
        </p:nvSpPr>
        <p:spPr>
          <a:xfrm>
            <a:off x="2917580" y="5949906"/>
            <a:ext cx="7239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R56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6CDE56-A4F4-4B6C-B241-E4F46090F391}"/>
              </a:ext>
            </a:extLst>
          </p:cNvPr>
          <p:cNvSpPr txBox="1"/>
          <p:nvPr/>
        </p:nvSpPr>
        <p:spPr>
          <a:xfrm>
            <a:off x="3707796" y="5961599"/>
            <a:ext cx="84844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T566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7BAEB-E85F-459D-BCF3-780E432A721B}"/>
              </a:ext>
            </a:extLst>
          </p:cNvPr>
          <p:cNvSpPr txBox="1"/>
          <p:nvPr/>
        </p:nvSpPr>
        <p:spPr>
          <a:xfrm>
            <a:off x="2026724" y="6206510"/>
            <a:ext cx="161475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Knob: Quad.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422DDB-9AE9-4F89-8D6A-AF993401F3D4}"/>
              </a:ext>
            </a:extLst>
          </p:cNvPr>
          <p:cNvSpPr txBox="1"/>
          <p:nvPr/>
        </p:nvSpPr>
        <p:spPr>
          <a:xfrm>
            <a:off x="3893323" y="6206510"/>
            <a:ext cx="161475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Knob: Sext.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5FE2FC6-30F8-405B-AFB6-D464B5FD1A7C}"/>
                  </a:ext>
                </a:extLst>
              </p:cNvPr>
              <p:cNvSpPr txBox="1"/>
              <p:nvPr/>
            </p:nvSpPr>
            <p:spPr>
              <a:xfrm>
                <a:off x="11427235" y="2906068"/>
                <a:ext cx="3412664" cy="1293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𝐷𝐿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𝐷𝐿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/2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/2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5FE2FC6-30F8-405B-AFB6-D464B5FD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235" y="2906068"/>
                <a:ext cx="3412664" cy="12933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451C404B-00AF-402A-A604-CB5EAC07FB8B}"/>
              </a:ext>
            </a:extLst>
          </p:cNvPr>
          <p:cNvSpPr/>
          <p:nvPr/>
        </p:nvSpPr>
        <p:spPr>
          <a:xfrm>
            <a:off x="8894437" y="2329643"/>
            <a:ext cx="219069" cy="10387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C849C6D7-C849-4719-A95C-AC03E33AA886}"/>
              </a:ext>
            </a:extLst>
          </p:cNvPr>
          <p:cNvSpPr/>
          <p:nvPr/>
        </p:nvSpPr>
        <p:spPr>
          <a:xfrm>
            <a:off x="7544113" y="2279138"/>
            <a:ext cx="1210746" cy="207744"/>
          </a:xfrm>
          <a:prstGeom prst="ellipse">
            <a:avLst/>
          </a:prstGeom>
          <a:gradFill flip="none" rotWithShape="1">
            <a:gsLst>
              <a:gs pos="21000">
                <a:srgbClr val="FF0000"/>
              </a:gs>
              <a:gs pos="36000">
                <a:schemeClr val="accent2"/>
              </a:gs>
              <a:gs pos="54000">
                <a:schemeClr val="accent2"/>
              </a:gs>
              <a:gs pos="74000">
                <a:schemeClr val="accent6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F20B4252-2357-4089-8EF1-3F9132F10DF6}"/>
              </a:ext>
            </a:extLst>
          </p:cNvPr>
          <p:cNvSpPr/>
          <p:nvPr/>
        </p:nvSpPr>
        <p:spPr>
          <a:xfrm rot="16200000">
            <a:off x="11433608" y="1806861"/>
            <a:ext cx="626764" cy="207744"/>
          </a:xfrm>
          <a:prstGeom prst="ellipse">
            <a:avLst/>
          </a:prstGeom>
          <a:gradFill flip="none" rotWithShape="1">
            <a:gsLst>
              <a:gs pos="21000">
                <a:srgbClr val="FF0000"/>
              </a:gs>
              <a:gs pos="36000">
                <a:schemeClr val="accent2"/>
              </a:gs>
              <a:gs pos="54000">
                <a:schemeClr val="accent2"/>
              </a:gs>
              <a:gs pos="74000">
                <a:schemeClr val="accent6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7BCDB-BF40-4130-AE32-2F167486EE76}"/>
              </a:ext>
            </a:extLst>
          </p:cNvPr>
          <p:cNvSpPr txBox="1"/>
          <p:nvPr/>
        </p:nvSpPr>
        <p:spPr>
          <a:xfrm>
            <a:off x="6835116" y="1830292"/>
            <a:ext cx="94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High E</a:t>
            </a:r>
            <a:endParaRPr lang="ko-KR" altLang="en-US" sz="1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4A2762-793B-4BF4-A1AC-B91388D5A4BF}"/>
              </a:ext>
            </a:extLst>
          </p:cNvPr>
          <p:cNvSpPr txBox="1"/>
          <p:nvPr/>
        </p:nvSpPr>
        <p:spPr>
          <a:xfrm>
            <a:off x="8282459" y="1785544"/>
            <a:ext cx="94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Low E</a:t>
            </a:r>
            <a:endParaRPr lang="ko-KR" altLang="en-US" sz="1800" dirty="0"/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7EDB80B8-6497-4B40-B810-21D156D756BD}"/>
              </a:ext>
            </a:extLst>
          </p:cNvPr>
          <p:cNvSpPr/>
          <p:nvPr/>
        </p:nvSpPr>
        <p:spPr>
          <a:xfrm>
            <a:off x="10112816" y="1293987"/>
            <a:ext cx="2475783" cy="1105631"/>
          </a:xfrm>
          <a:custGeom>
            <a:avLst/>
            <a:gdLst>
              <a:gd name="connsiteX0" fmla="*/ 0 w 2546350"/>
              <a:gd name="connsiteY0" fmla="*/ 1098550 h 1107085"/>
              <a:gd name="connsiteX1" fmla="*/ 1104900 w 2546350"/>
              <a:gd name="connsiteY1" fmla="*/ 946150 h 1107085"/>
              <a:gd name="connsiteX2" fmla="*/ 2546350 w 2546350"/>
              <a:gd name="connsiteY2" fmla="*/ 0 h 110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1107085">
                <a:moveTo>
                  <a:pt x="0" y="1098550"/>
                </a:moveTo>
                <a:cubicBezTo>
                  <a:pt x="340254" y="1113896"/>
                  <a:pt x="680508" y="1129242"/>
                  <a:pt x="1104900" y="946150"/>
                </a:cubicBezTo>
                <a:cubicBezTo>
                  <a:pt x="1529292" y="763058"/>
                  <a:pt x="2037821" y="381529"/>
                  <a:pt x="254635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D253E439-F9C9-43E6-B209-24B7B8472183}"/>
              </a:ext>
            </a:extLst>
          </p:cNvPr>
          <p:cNvSpPr/>
          <p:nvPr/>
        </p:nvSpPr>
        <p:spPr>
          <a:xfrm>
            <a:off x="10112814" y="1067387"/>
            <a:ext cx="2339255" cy="1322444"/>
          </a:xfrm>
          <a:custGeom>
            <a:avLst/>
            <a:gdLst>
              <a:gd name="connsiteX0" fmla="*/ 0 w 2317750"/>
              <a:gd name="connsiteY0" fmla="*/ 1200150 h 1205248"/>
              <a:gd name="connsiteX1" fmla="*/ 831850 w 2317750"/>
              <a:gd name="connsiteY1" fmla="*/ 1022350 h 1205248"/>
              <a:gd name="connsiteX2" fmla="*/ 2317750 w 2317750"/>
              <a:gd name="connsiteY2" fmla="*/ 0 h 12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750" h="1205248">
                <a:moveTo>
                  <a:pt x="0" y="1200150"/>
                </a:moveTo>
                <a:cubicBezTo>
                  <a:pt x="222779" y="1211262"/>
                  <a:pt x="445558" y="1222375"/>
                  <a:pt x="831850" y="1022350"/>
                </a:cubicBezTo>
                <a:cubicBezTo>
                  <a:pt x="1218142" y="822325"/>
                  <a:pt x="1767946" y="411162"/>
                  <a:pt x="231775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F60385D7-469C-41D3-91F8-A7224C730E03}"/>
              </a:ext>
            </a:extLst>
          </p:cNvPr>
          <p:cNvSpPr/>
          <p:nvPr/>
        </p:nvSpPr>
        <p:spPr>
          <a:xfrm>
            <a:off x="10100116" y="1527504"/>
            <a:ext cx="2654238" cy="918450"/>
          </a:xfrm>
          <a:custGeom>
            <a:avLst/>
            <a:gdLst>
              <a:gd name="connsiteX0" fmla="*/ 0 w 2654300"/>
              <a:gd name="connsiteY0" fmla="*/ 863600 h 918471"/>
              <a:gd name="connsiteX1" fmla="*/ 1257300 w 2654300"/>
              <a:gd name="connsiteY1" fmla="*/ 825500 h 918471"/>
              <a:gd name="connsiteX2" fmla="*/ 2654300 w 2654300"/>
              <a:gd name="connsiteY2" fmla="*/ 0 h 91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4300" h="918471">
                <a:moveTo>
                  <a:pt x="0" y="863600"/>
                </a:moveTo>
                <a:cubicBezTo>
                  <a:pt x="407458" y="916516"/>
                  <a:pt x="814917" y="969433"/>
                  <a:pt x="1257300" y="825500"/>
                </a:cubicBezTo>
                <a:cubicBezTo>
                  <a:pt x="1699683" y="681567"/>
                  <a:pt x="2176991" y="340783"/>
                  <a:pt x="2654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0124F071-E83E-4553-A28D-05A7995B5AF2}"/>
              </a:ext>
            </a:extLst>
          </p:cNvPr>
          <p:cNvSpPr/>
          <p:nvPr/>
        </p:nvSpPr>
        <p:spPr>
          <a:xfrm>
            <a:off x="9296860" y="1991041"/>
            <a:ext cx="1638262" cy="75578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</a:rPr>
              <a:t>Dipole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6138A12F-E84D-4E20-B1DB-FB890BC22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69" y="2959332"/>
            <a:ext cx="4201013" cy="1562282"/>
          </a:xfrm>
          <a:prstGeom prst="rect">
            <a:avLst/>
          </a:prstGeom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id="{8CA7C937-E7B3-4060-B69A-C12F5B02F6AA}"/>
              </a:ext>
            </a:extLst>
          </p:cNvPr>
          <p:cNvSpPr/>
          <p:nvPr/>
        </p:nvSpPr>
        <p:spPr>
          <a:xfrm>
            <a:off x="12480639" y="940013"/>
            <a:ext cx="1638262" cy="75578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</a:rPr>
              <a:t>Dipole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A0C678F8-3C43-4769-A2D3-F5A81C77A2B2}"/>
              </a:ext>
            </a:extLst>
          </p:cNvPr>
          <p:cNvCxnSpPr>
            <a:cxnSpLocks/>
          </p:cNvCxnSpPr>
          <p:nvPr/>
        </p:nvCxnSpPr>
        <p:spPr>
          <a:xfrm>
            <a:off x="12445719" y="1067386"/>
            <a:ext cx="193419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8324418C-E359-4555-9DD0-13637543BB81}"/>
              </a:ext>
            </a:extLst>
          </p:cNvPr>
          <p:cNvCxnSpPr>
            <a:cxnSpLocks/>
          </p:cNvCxnSpPr>
          <p:nvPr/>
        </p:nvCxnSpPr>
        <p:spPr>
          <a:xfrm>
            <a:off x="12578348" y="1293985"/>
            <a:ext cx="180157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832B653F-F9CD-45D4-8741-02887DBC680E}"/>
              </a:ext>
            </a:extLst>
          </p:cNvPr>
          <p:cNvCxnSpPr>
            <a:cxnSpLocks/>
          </p:cNvCxnSpPr>
          <p:nvPr/>
        </p:nvCxnSpPr>
        <p:spPr>
          <a:xfrm flipV="1">
            <a:off x="12745031" y="1532107"/>
            <a:ext cx="163488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57">
            <a:extLst>
              <a:ext uri="{FF2B5EF4-FFF2-40B4-BE49-F238E27FC236}">
                <a16:creationId xmlns:a16="http://schemas.microsoft.com/office/drawing/2014/main" id="{BE557980-6431-4B5E-AF6E-BAE7284E1E49}"/>
              </a:ext>
            </a:extLst>
          </p:cNvPr>
          <p:cNvSpPr/>
          <p:nvPr/>
        </p:nvSpPr>
        <p:spPr>
          <a:xfrm rot="17414693">
            <a:off x="13756054" y="1209215"/>
            <a:ext cx="626764" cy="207744"/>
          </a:xfrm>
          <a:prstGeom prst="ellipse">
            <a:avLst/>
          </a:prstGeom>
          <a:gradFill flip="none" rotWithShape="1">
            <a:gsLst>
              <a:gs pos="21000">
                <a:srgbClr val="FF0000"/>
              </a:gs>
              <a:gs pos="36000">
                <a:schemeClr val="accent2"/>
              </a:gs>
              <a:gs pos="54000">
                <a:schemeClr val="accent2"/>
              </a:gs>
              <a:gs pos="74000">
                <a:schemeClr val="accent6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9" name="화살표: 오른쪽 58">
            <a:extLst>
              <a:ext uri="{FF2B5EF4-FFF2-40B4-BE49-F238E27FC236}">
                <a16:creationId xmlns:a16="http://schemas.microsoft.com/office/drawing/2014/main" id="{D011F5B9-9DDB-4F8B-9A6A-5E5B14221B5C}"/>
              </a:ext>
            </a:extLst>
          </p:cNvPr>
          <p:cNvSpPr/>
          <p:nvPr/>
        </p:nvSpPr>
        <p:spPr>
          <a:xfrm>
            <a:off x="8733043" y="6480439"/>
            <a:ext cx="219069" cy="10387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C0A1E7D5-DE47-4AED-8B97-3260856BAD21}"/>
              </a:ext>
            </a:extLst>
          </p:cNvPr>
          <p:cNvSpPr/>
          <p:nvPr/>
        </p:nvSpPr>
        <p:spPr>
          <a:xfrm>
            <a:off x="7382719" y="6429934"/>
            <a:ext cx="1210746" cy="207744"/>
          </a:xfrm>
          <a:prstGeom prst="ellipse">
            <a:avLst/>
          </a:prstGeom>
          <a:gradFill flip="none" rotWithShape="1">
            <a:gsLst>
              <a:gs pos="21000">
                <a:srgbClr val="FF0000"/>
              </a:gs>
              <a:gs pos="36000">
                <a:schemeClr val="accent2"/>
              </a:gs>
              <a:gs pos="54000">
                <a:schemeClr val="accent2"/>
              </a:gs>
              <a:gs pos="74000">
                <a:schemeClr val="accent6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FBB898A8-2100-4C62-B8B7-BF247D1CC3BE}"/>
              </a:ext>
            </a:extLst>
          </p:cNvPr>
          <p:cNvSpPr/>
          <p:nvPr/>
        </p:nvSpPr>
        <p:spPr>
          <a:xfrm rot="16200000">
            <a:off x="11009981" y="6108621"/>
            <a:ext cx="626764" cy="207744"/>
          </a:xfrm>
          <a:prstGeom prst="ellipse">
            <a:avLst/>
          </a:prstGeom>
          <a:gradFill flip="none" rotWithShape="1">
            <a:gsLst>
              <a:gs pos="21000">
                <a:srgbClr val="FF0000"/>
              </a:gs>
              <a:gs pos="36000">
                <a:schemeClr val="accent2"/>
              </a:gs>
              <a:gs pos="54000">
                <a:schemeClr val="accent2"/>
              </a:gs>
              <a:gs pos="74000">
                <a:schemeClr val="accent6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609478-43DD-41FF-BE87-C294CD6D6BCD}"/>
              </a:ext>
            </a:extLst>
          </p:cNvPr>
          <p:cNvSpPr txBox="1"/>
          <p:nvPr/>
        </p:nvSpPr>
        <p:spPr>
          <a:xfrm>
            <a:off x="8121065" y="5936340"/>
            <a:ext cx="94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Low E</a:t>
            </a:r>
            <a:endParaRPr lang="ko-KR" altLang="en-US" sz="1800" dirty="0"/>
          </a:p>
        </p:txBody>
      </p:sp>
      <p:sp>
        <p:nvSpPr>
          <p:cNvPr id="68" name="자유형: 도형 67">
            <a:extLst>
              <a:ext uri="{FF2B5EF4-FFF2-40B4-BE49-F238E27FC236}">
                <a16:creationId xmlns:a16="http://schemas.microsoft.com/office/drawing/2014/main" id="{C69003B8-BD93-4A11-80E8-E9AE45B80A00}"/>
              </a:ext>
            </a:extLst>
          </p:cNvPr>
          <p:cNvSpPr/>
          <p:nvPr/>
        </p:nvSpPr>
        <p:spPr>
          <a:xfrm>
            <a:off x="9951423" y="5987156"/>
            <a:ext cx="1764328" cy="563258"/>
          </a:xfrm>
          <a:custGeom>
            <a:avLst/>
            <a:gdLst>
              <a:gd name="connsiteX0" fmla="*/ 0 w 2546350"/>
              <a:gd name="connsiteY0" fmla="*/ 1098550 h 1107085"/>
              <a:gd name="connsiteX1" fmla="*/ 1104900 w 2546350"/>
              <a:gd name="connsiteY1" fmla="*/ 946150 h 1107085"/>
              <a:gd name="connsiteX2" fmla="*/ 2546350 w 2546350"/>
              <a:gd name="connsiteY2" fmla="*/ 0 h 110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1107085">
                <a:moveTo>
                  <a:pt x="0" y="1098550"/>
                </a:moveTo>
                <a:cubicBezTo>
                  <a:pt x="340254" y="1113896"/>
                  <a:pt x="680508" y="1129242"/>
                  <a:pt x="1104900" y="946150"/>
                </a:cubicBezTo>
                <a:cubicBezTo>
                  <a:pt x="1529292" y="763058"/>
                  <a:pt x="2037821" y="381529"/>
                  <a:pt x="254635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9" name="자유형: 도형 68">
            <a:extLst>
              <a:ext uri="{FF2B5EF4-FFF2-40B4-BE49-F238E27FC236}">
                <a16:creationId xmlns:a16="http://schemas.microsoft.com/office/drawing/2014/main" id="{6A8077E0-67D3-49A8-9A95-C7A417534088}"/>
              </a:ext>
            </a:extLst>
          </p:cNvPr>
          <p:cNvSpPr/>
          <p:nvPr/>
        </p:nvSpPr>
        <p:spPr>
          <a:xfrm>
            <a:off x="9951421" y="5793849"/>
            <a:ext cx="1625564" cy="746778"/>
          </a:xfrm>
          <a:custGeom>
            <a:avLst/>
            <a:gdLst>
              <a:gd name="connsiteX0" fmla="*/ 0 w 2317750"/>
              <a:gd name="connsiteY0" fmla="*/ 1200150 h 1205248"/>
              <a:gd name="connsiteX1" fmla="*/ 831850 w 2317750"/>
              <a:gd name="connsiteY1" fmla="*/ 1022350 h 1205248"/>
              <a:gd name="connsiteX2" fmla="*/ 2317750 w 2317750"/>
              <a:gd name="connsiteY2" fmla="*/ 0 h 12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750" h="1205248">
                <a:moveTo>
                  <a:pt x="0" y="1200150"/>
                </a:moveTo>
                <a:cubicBezTo>
                  <a:pt x="222779" y="1211262"/>
                  <a:pt x="445558" y="1222375"/>
                  <a:pt x="831850" y="1022350"/>
                </a:cubicBezTo>
                <a:cubicBezTo>
                  <a:pt x="1218142" y="822325"/>
                  <a:pt x="1767946" y="411162"/>
                  <a:pt x="231775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70" name="자유형: 도형 69">
            <a:extLst>
              <a:ext uri="{FF2B5EF4-FFF2-40B4-BE49-F238E27FC236}">
                <a16:creationId xmlns:a16="http://schemas.microsoft.com/office/drawing/2014/main" id="{A912540C-1BEC-4EBE-B5C6-6170CDAED186}"/>
              </a:ext>
            </a:extLst>
          </p:cNvPr>
          <p:cNvSpPr/>
          <p:nvPr/>
        </p:nvSpPr>
        <p:spPr>
          <a:xfrm>
            <a:off x="9938722" y="6162418"/>
            <a:ext cx="1912140" cy="434332"/>
          </a:xfrm>
          <a:custGeom>
            <a:avLst/>
            <a:gdLst>
              <a:gd name="connsiteX0" fmla="*/ 0 w 2654300"/>
              <a:gd name="connsiteY0" fmla="*/ 863600 h 918471"/>
              <a:gd name="connsiteX1" fmla="*/ 1257300 w 2654300"/>
              <a:gd name="connsiteY1" fmla="*/ 825500 h 918471"/>
              <a:gd name="connsiteX2" fmla="*/ 2654300 w 2654300"/>
              <a:gd name="connsiteY2" fmla="*/ 0 h 91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4300" h="918471">
                <a:moveTo>
                  <a:pt x="0" y="863600"/>
                </a:moveTo>
                <a:cubicBezTo>
                  <a:pt x="407458" y="916516"/>
                  <a:pt x="814917" y="969433"/>
                  <a:pt x="1257300" y="825500"/>
                </a:cubicBezTo>
                <a:cubicBezTo>
                  <a:pt x="1699683" y="681567"/>
                  <a:pt x="2176991" y="340783"/>
                  <a:pt x="2654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4DDB959F-3F1A-418D-BF75-992187EC5E5B}"/>
              </a:ext>
            </a:extLst>
          </p:cNvPr>
          <p:cNvSpPr/>
          <p:nvPr/>
        </p:nvSpPr>
        <p:spPr>
          <a:xfrm>
            <a:off x="9135466" y="6141837"/>
            <a:ext cx="1638262" cy="75578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</a:rPr>
              <a:t>Dipole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3203AC78-9A0D-4184-8184-5AD4F370163E}"/>
              </a:ext>
            </a:extLst>
          </p:cNvPr>
          <p:cNvSpPr/>
          <p:nvPr/>
        </p:nvSpPr>
        <p:spPr>
          <a:xfrm>
            <a:off x="12396565" y="5121553"/>
            <a:ext cx="1638262" cy="75578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</a:rPr>
              <a:t>Dipole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3C31C535-71A3-412D-83F1-8FC5A75CCFEE}"/>
              </a:ext>
            </a:extLst>
          </p:cNvPr>
          <p:cNvCxnSpPr>
            <a:cxnSpLocks/>
          </p:cNvCxnSpPr>
          <p:nvPr/>
        </p:nvCxnSpPr>
        <p:spPr>
          <a:xfrm flipV="1">
            <a:off x="11564944" y="5735212"/>
            <a:ext cx="963606" cy="6346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9BB54AE6-4FE4-4B86-B4F2-C6E74C2861DC}"/>
              </a:ext>
            </a:extLst>
          </p:cNvPr>
          <p:cNvCxnSpPr>
            <a:cxnSpLocks/>
          </p:cNvCxnSpPr>
          <p:nvPr/>
        </p:nvCxnSpPr>
        <p:spPr>
          <a:xfrm flipV="1">
            <a:off x="11715751" y="5537200"/>
            <a:ext cx="764888" cy="44995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6D263A23-CE1A-4935-A50B-882A1DA376DC}"/>
              </a:ext>
            </a:extLst>
          </p:cNvPr>
          <p:cNvCxnSpPr>
            <a:cxnSpLocks/>
          </p:cNvCxnSpPr>
          <p:nvPr/>
        </p:nvCxnSpPr>
        <p:spPr>
          <a:xfrm flipV="1">
            <a:off x="12441986" y="5227880"/>
            <a:ext cx="163488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타원 75">
            <a:extLst>
              <a:ext uri="{FF2B5EF4-FFF2-40B4-BE49-F238E27FC236}">
                <a16:creationId xmlns:a16="http://schemas.microsoft.com/office/drawing/2014/main" id="{6297C988-7962-4C0F-9D47-718299B9C886}"/>
              </a:ext>
            </a:extLst>
          </p:cNvPr>
          <p:cNvSpPr/>
          <p:nvPr/>
        </p:nvSpPr>
        <p:spPr>
          <a:xfrm rot="3987076">
            <a:off x="13412840" y="5372653"/>
            <a:ext cx="626764" cy="207744"/>
          </a:xfrm>
          <a:prstGeom prst="ellipse">
            <a:avLst/>
          </a:prstGeom>
          <a:gradFill flip="none" rotWithShape="1">
            <a:gsLst>
              <a:gs pos="21000">
                <a:srgbClr val="FF0000"/>
              </a:gs>
              <a:gs pos="36000">
                <a:schemeClr val="accent2"/>
              </a:gs>
              <a:gs pos="54000">
                <a:schemeClr val="accent2"/>
              </a:gs>
              <a:gs pos="74000">
                <a:schemeClr val="accent6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" name="다이아몬드 1">
            <a:extLst>
              <a:ext uri="{FF2B5EF4-FFF2-40B4-BE49-F238E27FC236}">
                <a16:creationId xmlns:a16="http://schemas.microsoft.com/office/drawing/2014/main" id="{811B772A-C64D-4D84-88FE-BDC238B3FCDE}"/>
              </a:ext>
            </a:extLst>
          </p:cNvPr>
          <p:cNvSpPr/>
          <p:nvPr/>
        </p:nvSpPr>
        <p:spPr>
          <a:xfrm rot="19430168">
            <a:off x="11620396" y="5584907"/>
            <a:ext cx="199865" cy="836928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06ABD862-B5E0-4881-8EA0-2D653AB7CAD3}"/>
              </a:ext>
            </a:extLst>
          </p:cNvPr>
          <p:cNvCxnSpPr>
            <a:cxnSpLocks/>
          </p:cNvCxnSpPr>
          <p:nvPr/>
        </p:nvCxnSpPr>
        <p:spPr>
          <a:xfrm flipV="1">
            <a:off x="11848120" y="5219700"/>
            <a:ext cx="597599" cy="9545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A16B1A49-2576-4348-AEE3-0DF0BA4376EA}"/>
              </a:ext>
            </a:extLst>
          </p:cNvPr>
          <p:cNvCxnSpPr>
            <a:cxnSpLocks/>
          </p:cNvCxnSpPr>
          <p:nvPr/>
        </p:nvCxnSpPr>
        <p:spPr>
          <a:xfrm flipV="1">
            <a:off x="12515932" y="5735212"/>
            <a:ext cx="1445310" cy="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B17AE4EC-90EB-4A49-B89B-7245731A99E0}"/>
              </a:ext>
            </a:extLst>
          </p:cNvPr>
          <p:cNvCxnSpPr>
            <a:cxnSpLocks/>
          </p:cNvCxnSpPr>
          <p:nvPr/>
        </p:nvCxnSpPr>
        <p:spPr>
          <a:xfrm>
            <a:off x="12480639" y="5537200"/>
            <a:ext cx="145426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0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UCLA</a:t>
            </a:r>
            <a:r>
              <a:rPr lang="ko-KR" altLang="en-US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Neptune</a:t>
            </a:r>
            <a:r>
              <a:rPr lang="ko-KR" altLang="en-US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laboratory</a:t>
            </a:r>
            <a:r>
              <a:rPr lang="ko-KR" altLang="en-US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beamline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96D5ED-A17C-47A4-A599-2B0745F9A41E}"/>
              </a:ext>
            </a:extLst>
          </p:cNvPr>
          <p:cNvGrpSpPr/>
          <p:nvPr/>
        </p:nvGrpSpPr>
        <p:grpSpPr>
          <a:xfrm>
            <a:off x="80093" y="75965"/>
            <a:ext cx="14075346" cy="479180"/>
            <a:chOff x="276401" y="75965"/>
            <a:chExt cx="9022865" cy="47918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FFED3AE-91BE-41F7-8285-D967B0A8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01" y="75965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8FF1A6-EE10-455B-AF6B-1D54CFC2EA44}"/>
                </a:ext>
              </a:extLst>
            </p:cNvPr>
            <p:cNvSpPr txBox="1"/>
            <p:nvPr/>
          </p:nvSpPr>
          <p:spPr>
            <a:xfrm>
              <a:off x="1355901" y="106135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Generation and Measurement of Relativistic Electron Bunches Characterized by a Linearly Ramped Current profile</a:t>
              </a: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B0C84745-E9BA-4DFD-8199-FA0778EC1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1" y="1743948"/>
            <a:ext cx="6234615" cy="304775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52ED9FC-0D81-4806-A790-B54819E25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76" y="1694894"/>
            <a:ext cx="5702578" cy="5314026"/>
          </a:xfrm>
          <a:prstGeom prst="rect">
            <a:avLst/>
          </a:prstGeom>
        </p:spPr>
      </p:pic>
      <p:sp>
        <p:nvSpPr>
          <p:cNvPr id="9" name="오른쪽 중괄호 8">
            <a:extLst>
              <a:ext uri="{FF2B5EF4-FFF2-40B4-BE49-F238E27FC236}">
                <a16:creationId xmlns:a16="http://schemas.microsoft.com/office/drawing/2014/main" id="{CA77CDD6-AEE1-4CA7-99A0-9828FD07A998}"/>
              </a:ext>
            </a:extLst>
          </p:cNvPr>
          <p:cNvSpPr/>
          <p:nvPr/>
        </p:nvSpPr>
        <p:spPr>
          <a:xfrm rot="5400000">
            <a:off x="3463943" y="3718824"/>
            <a:ext cx="112995" cy="2073858"/>
          </a:xfrm>
          <a:prstGeom prst="rightBrace">
            <a:avLst>
              <a:gd name="adj1" fmla="val 8333"/>
              <a:gd name="adj2" fmla="val 4933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D097A-4D77-4898-8B0D-10F73349BB4A}"/>
              </a:ext>
            </a:extLst>
          </p:cNvPr>
          <p:cNvSpPr txBox="1"/>
          <p:nvPr/>
        </p:nvSpPr>
        <p:spPr>
          <a:xfrm>
            <a:off x="2320023" y="4866327"/>
            <a:ext cx="284234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Dogleg or achromat </a:t>
            </a:r>
            <a:endParaRPr lang="ko-KR" altLang="en-US" b="1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48963A8-89C9-4A62-ADDA-E4832A69D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0" y="5325457"/>
            <a:ext cx="3008930" cy="731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54D6B-DED8-4704-A6CB-90EACEAC94C9}"/>
              </a:ext>
            </a:extLst>
          </p:cNvPr>
          <p:cNvSpPr txBox="1"/>
          <p:nvPr/>
        </p:nvSpPr>
        <p:spPr>
          <a:xfrm>
            <a:off x="2917580" y="5949906"/>
            <a:ext cx="7239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R56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6CDE56-A4F4-4B6C-B241-E4F46090F391}"/>
              </a:ext>
            </a:extLst>
          </p:cNvPr>
          <p:cNvSpPr txBox="1"/>
          <p:nvPr/>
        </p:nvSpPr>
        <p:spPr>
          <a:xfrm>
            <a:off x="3707796" y="5961599"/>
            <a:ext cx="84844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T566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7BAEB-E85F-459D-BCF3-780E432A721B}"/>
              </a:ext>
            </a:extLst>
          </p:cNvPr>
          <p:cNvSpPr txBox="1"/>
          <p:nvPr/>
        </p:nvSpPr>
        <p:spPr>
          <a:xfrm>
            <a:off x="2026724" y="6206510"/>
            <a:ext cx="161475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Knob: Quad.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422DDB-9AE9-4F89-8D6A-AF993401F3D4}"/>
              </a:ext>
            </a:extLst>
          </p:cNvPr>
          <p:cNvSpPr txBox="1"/>
          <p:nvPr/>
        </p:nvSpPr>
        <p:spPr>
          <a:xfrm>
            <a:off x="3893323" y="6206510"/>
            <a:ext cx="161475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Knob: Sext.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0F8435-DFEC-48E8-905A-D1D08B4F3EF8}"/>
              </a:ext>
            </a:extLst>
          </p:cNvPr>
          <p:cNvSpPr txBox="1"/>
          <p:nvPr/>
        </p:nvSpPr>
        <p:spPr>
          <a:xfrm>
            <a:off x="12231322" y="2301177"/>
            <a:ext cx="183619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Before Dogleg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52EFCF-D25D-4079-9200-7288EC775502}"/>
              </a:ext>
            </a:extLst>
          </p:cNvPr>
          <p:cNvSpPr txBox="1"/>
          <p:nvPr/>
        </p:nvSpPr>
        <p:spPr>
          <a:xfrm>
            <a:off x="12231322" y="3893041"/>
            <a:ext cx="26702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Quadratic momentum error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7A71C-6765-4276-B899-5A7DEEDD7F53}"/>
              </a:ext>
            </a:extLst>
          </p:cNvPr>
          <p:cNvSpPr txBox="1"/>
          <p:nvPr/>
        </p:nvSpPr>
        <p:spPr>
          <a:xfrm>
            <a:off x="12334454" y="5611113"/>
            <a:ext cx="23283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Linear momentum error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662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Experimental setup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96D5ED-A17C-47A4-A599-2B0745F9A41E}"/>
              </a:ext>
            </a:extLst>
          </p:cNvPr>
          <p:cNvGrpSpPr/>
          <p:nvPr/>
        </p:nvGrpSpPr>
        <p:grpSpPr>
          <a:xfrm>
            <a:off x="80093" y="75965"/>
            <a:ext cx="14075346" cy="479180"/>
            <a:chOff x="276401" y="75965"/>
            <a:chExt cx="9022865" cy="47918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FFED3AE-91BE-41F7-8285-D967B0A8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01" y="75965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8FF1A6-EE10-455B-AF6B-1D54CFC2EA44}"/>
                </a:ext>
              </a:extLst>
            </p:cNvPr>
            <p:cNvSpPr txBox="1"/>
            <p:nvPr/>
          </p:nvSpPr>
          <p:spPr>
            <a:xfrm>
              <a:off x="1355901" y="106135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Generation and Measurement of Relativistic Electron Bunches Characterized by a Linearly Ramped Current profile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C74ADFE-30A6-43F8-8507-9AA5F6C1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04" y="777304"/>
            <a:ext cx="5494046" cy="23244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5DF7563-A734-43D2-B18A-77C3A6CC6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99" y="3892347"/>
            <a:ext cx="5332716" cy="210444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2927F0F-742D-43E6-96E7-4EFA17A71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9" y="1939506"/>
            <a:ext cx="6595078" cy="3223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F57D8E-1F00-435A-968F-17E44BC5B00D}"/>
              </a:ext>
            </a:extLst>
          </p:cNvPr>
          <p:cNvSpPr txBox="1"/>
          <p:nvPr/>
        </p:nvSpPr>
        <p:spPr>
          <a:xfrm>
            <a:off x="237392" y="3673056"/>
            <a:ext cx="23827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Q: 300 to 600 </a:t>
            </a:r>
            <a:r>
              <a:rPr lang="en-US" altLang="ko-KR" dirty="0" err="1"/>
              <a:t>pC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0282F-B06E-4702-88FB-46800510807B}"/>
              </a:ext>
            </a:extLst>
          </p:cNvPr>
          <p:cNvSpPr txBox="1"/>
          <p:nvPr/>
        </p:nvSpPr>
        <p:spPr>
          <a:xfrm>
            <a:off x="619385" y="4864847"/>
            <a:ext cx="105775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 MeV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F02B0-4595-473E-8E8B-822B0B67CF82}"/>
              </a:ext>
            </a:extLst>
          </p:cNvPr>
          <p:cNvSpPr txBox="1"/>
          <p:nvPr/>
        </p:nvSpPr>
        <p:spPr>
          <a:xfrm>
            <a:off x="1743310" y="4864847"/>
            <a:ext cx="129882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13 MeV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29C19-FB30-4C99-9AEF-429E113CD3BB}"/>
              </a:ext>
            </a:extLst>
          </p:cNvPr>
          <p:cNvSpPr txBox="1"/>
          <p:nvPr/>
        </p:nvSpPr>
        <p:spPr>
          <a:xfrm>
            <a:off x="1677143" y="5163469"/>
            <a:ext cx="35169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Phase: 20 degree -&gt; produce linear energy chirp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01A47E-8096-4ABA-ADD1-861D2DA4072E}"/>
                  </a:ext>
                </a:extLst>
              </p:cNvPr>
              <p:cNvSpPr txBox="1"/>
              <p:nvPr/>
            </p:nvSpPr>
            <p:spPr>
              <a:xfrm>
                <a:off x="483788" y="6211419"/>
                <a:ext cx="1735613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01A47E-8096-4ABA-ADD1-861D2DA40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88" y="6211419"/>
                <a:ext cx="1735613" cy="438582"/>
              </a:xfrm>
              <a:prstGeom prst="rect">
                <a:avLst/>
              </a:prstGeom>
              <a:blipFill>
                <a:blip r:embed="rId6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036B51-ED89-444A-AAA5-4044BBA1A41A}"/>
                  </a:ext>
                </a:extLst>
              </p:cNvPr>
              <p:cNvSpPr txBox="1"/>
              <p:nvPr/>
            </p:nvSpPr>
            <p:spPr>
              <a:xfrm>
                <a:off x="2104535" y="6211419"/>
                <a:ext cx="4155588" cy="466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036B51-ED89-444A-AAA5-4044BBA1A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535" y="6211419"/>
                <a:ext cx="4155588" cy="466346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503998-5A80-4D44-B936-C6E8A4462950}"/>
                  </a:ext>
                </a:extLst>
              </p:cNvPr>
              <p:cNvSpPr txBox="1"/>
              <p:nvPr/>
            </p:nvSpPr>
            <p:spPr>
              <a:xfrm>
                <a:off x="3739871" y="6632304"/>
                <a:ext cx="2115098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=−1/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503998-5A80-4D44-B936-C6E8A4462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871" y="6632304"/>
                <a:ext cx="2115098" cy="438582"/>
              </a:xfrm>
              <a:prstGeom prst="rect">
                <a:avLst/>
              </a:prstGeom>
              <a:blipFill>
                <a:blip r:embed="rId8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3DB3879-304B-40C6-9B4C-E64FC486CE3E}"/>
              </a:ext>
            </a:extLst>
          </p:cNvPr>
          <p:cNvSpPr txBox="1"/>
          <p:nvPr/>
        </p:nvSpPr>
        <p:spPr>
          <a:xfrm>
            <a:off x="1764074" y="7130611"/>
            <a:ext cx="38297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Critical compression condition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D3DA7-5644-4CF4-BCCF-A342E9F14C2F}"/>
              </a:ext>
            </a:extLst>
          </p:cNvPr>
          <p:cNvSpPr txBox="1"/>
          <p:nvPr/>
        </p:nvSpPr>
        <p:spPr>
          <a:xfrm>
            <a:off x="4397996" y="1367262"/>
            <a:ext cx="3561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9.6 GHz (X-band), maximum 500 kV, resolution ~50 fs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27AF4272-FBB1-4E53-A8CB-C73905ADC1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40" y="3088678"/>
            <a:ext cx="3391373" cy="6573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F0F7824-BC99-42BB-BC82-17B553FE65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33" y="6220126"/>
            <a:ext cx="5325218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3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Experimental results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96D5ED-A17C-47A4-A599-2B0745F9A41E}"/>
              </a:ext>
            </a:extLst>
          </p:cNvPr>
          <p:cNvGrpSpPr/>
          <p:nvPr/>
        </p:nvGrpSpPr>
        <p:grpSpPr>
          <a:xfrm>
            <a:off x="80093" y="75965"/>
            <a:ext cx="14075346" cy="479180"/>
            <a:chOff x="276401" y="75965"/>
            <a:chExt cx="9022865" cy="47918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FFED3AE-91BE-41F7-8285-D967B0A8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01" y="75965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8FF1A6-EE10-455B-AF6B-1D54CFC2EA44}"/>
                </a:ext>
              </a:extLst>
            </p:cNvPr>
            <p:cNvSpPr txBox="1"/>
            <p:nvPr/>
          </p:nvSpPr>
          <p:spPr>
            <a:xfrm>
              <a:off x="1355901" y="106135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Generation and Measurement of Relativistic Electron Bunches Characterized by a Linearly Ramped Current profile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20B5E030-287B-4CAD-A602-9B1803683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15" y="1400026"/>
            <a:ext cx="3596110" cy="6804836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01BBD8A-4A08-45E3-85BB-CA05C74BBE39}"/>
              </a:ext>
            </a:extLst>
          </p:cNvPr>
          <p:cNvCxnSpPr>
            <a:cxnSpLocks/>
          </p:cNvCxnSpPr>
          <p:nvPr/>
        </p:nvCxnSpPr>
        <p:spPr>
          <a:xfrm>
            <a:off x="2567354" y="1936995"/>
            <a:ext cx="77866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A8ED986-1BD5-4EC7-A57F-105D7496CDB7}"/>
              </a:ext>
            </a:extLst>
          </p:cNvPr>
          <p:cNvSpPr txBox="1"/>
          <p:nvPr/>
        </p:nvSpPr>
        <p:spPr>
          <a:xfrm>
            <a:off x="672998" y="1714283"/>
            <a:ext cx="189435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Are they LPSs??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014D052-2C3B-4788-90A0-39ECE037EE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/>
          <a:stretch/>
        </p:blipFill>
        <p:spPr>
          <a:xfrm>
            <a:off x="498660" y="2197968"/>
            <a:ext cx="2068694" cy="25423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79C7FA3-DC0B-438D-8318-369D2A0A0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30" y="1499913"/>
            <a:ext cx="5884347" cy="13961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B481AC-A33A-4600-9792-9124F75ADE32}"/>
              </a:ext>
            </a:extLst>
          </p:cNvPr>
          <p:cNvSpPr txBox="1"/>
          <p:nvPr/>
        </p:nvSpPr>
        <p:spPr>
          <a:xfrm>
            <a:off x="7407287" y="2880266"/>
            <a:ext cx="61155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</a:t>
            </a:r>
            <a:r>
              <a:rPr lang="ko-KR" altLang="en-US" dirty="0"/>
              <a:t> </a:t>
            </a:r>
            <a:r>
              <a:rPr lang="en-US" altLang="ko-KR" dirty="0"/>
              <a:t>linearity control, only second order correction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2EAF274-0694-406B-84AD-92A090E6F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21" y="5470344"/>
            <a:ext cx="2472857" cy="243022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ABF68CB-9757-4D69-805B-DDA584583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641" y="5489005"/>
            <a:ext cx="2472858" cy="24586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BE5A307-A913-4BDB-ABD3-AF7988B6588F}"/>
              </a:ext>
            </a:extLst>
          </p:cNvPr>
          <p:cNvSpPr txBox="1"/>
          <p:nvPr/>
        </p:nvSpPr>
        <p:spPr>
          <a:xfrm>
            <a:off x="7959756" y="3705145"/>
            <a:ext cx="121400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EXTRA</a:t>
            </a:r>
            <a:endParaRPr lang="ko-KR" altLang="en-US" b="1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1680FEEB-D641-4F46-A8E0-408E3DD3CC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56" y="4267044"/>
            <a:ext cx="5904382" cy="111242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B80F4C7-0BF6-4A41-A580-C59E2B4079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01" y="5569569"/>
            <a:ext cx="2692020" cy="21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6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Kim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41243</TotalTime>
  <Words>505</Words>
  <Application>Microsoft Office PowerPoint</Application>
  <PresentationFormat>사용자 지정</PresentationFormat>
  <Paragraphs>125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굴림</vt:lpstr>
      <vt:lpstr>맑은 고딕</vt:lpstr>
      <vt:lpstr>Arial</vt:lpstr>
      <vt:lpstr>Calibri</vt:lpstr>
      <vt:lpstr>Cambria Math</vt:lpstr>
      <vt:lpstr>Ebrima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Nayoung Kim</dc:creator>
  <cp:lastModifiedBy>석지민 Jimin Seok</cp:lastModifiedBy>
  <cp:revision>712</cp:revision>
  <dcterms:created xsi:type="dcterms:W3CDTF">2017-04-18T01:35:36Z</dcterms:created>
  <dcterms:modified xsi:type="dcterms:W3CDTF">2025-07-25T02:19:13Z</dcterms:modified>
</cp:coreProperties>
</file>