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73" r:id="rId2"/>
    <p:sldId id="535" r:id="rId3"/>
    <p:sldId id="536" r:id="rId4"/>
    <p:sldId id="526" r:id="rId5"/>
    <p:sldId id="516" r:id="rId6"/>
    <p:sldId id="538" r:id="rId7"/>
    <p:sldId id="539" r:id="rId8"/>
    <p:sldId id="531" r:id="rId9"/>
    <p:sldId id="540" r:id="rId10"/>
    <p:sldId id="541" r:id="rId11"/>
    <p:sldId id="276" r:id="rId12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2EB1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242" autoAdjust="0"/>
  </p:normalViewPr>
  <p:slideViewPr>
    <p:cSldViewPr snapToGrid="0">
      <p:cViewPr>
        <p:scale>
          <a:sx n="150" d="100"/>
          <a:sy n="150" d="100"/>
        </p:scale>
        <p:origin x="624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751" y="1627769"/>
            <a:ext cx="8544492" cy="119565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0725 Passive Superconducting HHC</a:t>
            </a:r>
            <a:endParaRPr lang="ko-KR" alt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2025-07-25,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51CF-074B-5637-7F13-754341F5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0B5393-FB06-5776-1F6E-F0496A55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Summary &amp; Future plan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0594D2F-CDC0-4A3C-8DB0-2FA5BAAE6A9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89C44-3A76-FCA6-4FD0-3B1CB3D23ACA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T. Olsson, Self-consisten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t calculation of transient beam loading in electron storage rings with passive harmonic cavities, Phys. Rev. Accel. Beams 21, (2018).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F33E3-E3A3-7A9B-C1EA-ABA6F9D09229}"/>
              </a:ext>
            </a:extLst>
          </p:cNvPr>
          <p:cNvSpPr txBox="1"/>
          <p:nvPr/>
        </p:nvSpPr>
        <p:spPr>
          <a:xfrm>
            <a:off x="405449" y="1843203"/>
            <a:ext cx="11361101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No instability observed when applying SC passive cavities for bunch lengthening 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Conducted semi-analytic, self-consistent methods to compute bunch distributions under both uniform and uneven filling patterns 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Convergence tests (especially with respect to turn count and transient effects) remain to be completed due to long runtimes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	Plan: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600" dirty="0"/>
              <a:t>Incorporate transient-effect analysis and begin drafting manuscript on 4GSR bunch-lengthening studies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600" dirty="0"/>
              <a:t>Arrival of new server will significantly improve simulation throughput and enable accelerated convergence testing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0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4C90-00B1-9D6D-5B5B-5BF8DE657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368506-0AAD-72ED-D0AD-54A383F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Storage ring </a:t>
            </a:r>
            <a:r>
              <a:rPr lang="en-US" altLang="ko-KR" sz="3600" dirty="0">
                <a:cs typeface="Times New Roman" panose="02020603050405020304" pitchFamily="18" charset="0"/>
              </a:rPr>
              <a:t>with HHC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200D3DD-8C45-95BB-0F17-6A91253DB57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C33D5-A765-91F9-E8F1-32DFB4BCDD80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Pedro F. Tavares et al., Equilibrium bunch density distribution with passive harmonic cavities in a storage ring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, Phys. Rev. ST Accel. Beams 17, (2014).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C4425E-8B8C-3DC1-C43E-F138AC49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159" y="3753949"/>
            <a:ext cx="4231883" cy="2797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4CBCD-DBDE-C242-3B25-69842B8C69E9}"/>
                  </a:ext>
                </a:extLst>
              </p:cNvPr>
              <p:cNvSpPr txBox="1"/>
              <p:nvPr/>
            </p:nvSpPr>
            <p:spPr>
              <a:xfrm>
                <a:off x="5714169" y="3860630"/>
                <a:ext cx="5600534" cy="227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HHC system: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ko-KR" sz="105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rf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bunch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arrival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ko-KR" sz="1050" b="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harmonic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order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ko-KR" sz="105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b="0" i="0" smtClean="0">
                          <a:latin typeface="Cambria Math" panose="02040503050406030204" pitchFamily="18" charset="0"/>
                        </a:rPr>
                        <m:t>cavity</m:t>
                      </m:r>
                    </m:oMath>
                  </m:oMathPara>
                </a14:m>
                <a:endParaRPr lang="en-US" altLang="ko-KR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Flat potential: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Decrease voltage gradient.</a:t>
                </a:r>
                <a:b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 restoring force and achieve bunch lengthening.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4CBCD-DBDE-C242-3B25-69842B8C6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9" y="3860630"/>
                <a:ext cx="5600534" cy="2271904"/>
              </a:xfrm>
              <a:prstGeom prst="rect">
                <a:avLst/>
              </a:prstGeom>
              <a:blipFill>
                <a:blip r:embed="rId3"/>
                <a:stretch>
                  <a:fillRect l="-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1A95856D-5D1A-ABD0-DB45-D06147FBF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570" y="901361"/>
            <a:ext cx="5447062" cy="2527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65AFAA-0994-4EB7-2577-7DA61CCA9CCE}"/>
                  </a:ext>
                </a:extLst>
              </p:cNvPr>
              <p:cNvSpPr txBox="1"/>
              <p:nvPr/>
            </p:nvSpPr>
            <p:spPr>
              <a:xfrm>
                <a:off x="6353617" y="1061512"/>
                <a:ext cx="5447063" cy="2207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Touscheck lifetime in storage rings is determined by transverse beam size and bunch length.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Touscheck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Bunch lengthening offers: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 </a:t>
                </a:r>
                <a:r>
                  <a:rPr lang="en-US" altLang="ko-KR" sz="1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Touschek</a:t>
                </a:r>
                <a:r>
                  <a:rPr lang="en-US" altLang="ko-KR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lifetime.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frequent injection for Top-up operation.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Mitigate </a:t>
                </a: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collective instability effects.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65AFAA-0994-4EB7-2577-7DA61CCA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617" y="1061512"/>
                <a:ext cx="5447063" cy="2207336"/>
              </a:xfrm>
              <a:prstGeom prst="rect">
                <a:avLst/>
              </a:prstGeom>
              <a:blipFill>
                <a:blip r:embed="rId5"/>
                <a:stretch>
                  <a:fillRect l="-336" b="-11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5190-AD41-974D-63E9-83A2F1241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820B85-625A-BA2E-D0B1-67D4DD5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Passive </a:t>
            </a:r>
            <a:r>
              <a:rPr lang="en-US" altLang="ko-KR" sz="3600" dirty="0">
                <a:cs typeface="Times New Roman" panose="02020603050405020304" pitchFamily="18" charset="0"/>
              </a:rPr>
              <a:t>SC HHC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987BF92-5D7F-E951-97CD-05D50B04181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56622-D917-B632-20F8-8FF471E6B755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Pedro F. Tavares et al., Equilibrium bunch density distribution with passive harmonic cavities in a storage ring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, Phys. Rev. ST Accel. Beams 17, (2014).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AE6037-F21A-46D1-F528-6ABCDDFBE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8" y="993657"/>
            <a:ext cx="1979683" cy="26334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B90805D-3D11-6B09-05C2-4E3E7F889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239" y="4148462"/>
            <a:ext cx="2668949" cy="175261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5A6444C-9A32-0E10-CC39-E9DA14F70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4508" y="3640909"/>
            <a:ext cx="1653839" cy="266894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17F9523-0D9F-6332-1C2B-AF11FA09F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659" y="993657"/>
            <a:ext cx="1979683" cy="2645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50A21B-E49E-F5B5-96C8-330301108FCA}"/>
              </a:ext>
            </a:extLst>
          </p:cNvPr>
          <p:cNvSpPr txBox="1"/>
          <p:nvPr/>
        </p:nvSpPr>
        <p:spPr>
          <a:xfrm>
            <a:off x="1342374" y="3661748"/>
            <a:ext cx="798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SSRF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AD34B-BCEF-7B21-2399-447D569DD745}"/>
              </a:ext>
            </a:extLst>
          </p:cNvPr>
          <p:cNvSpPr txBox="1"/>
          <p:nvPr/>
        </p:nvSpPr>
        <p:spPr>
          <a:xfrm>
            <a:off x="3995247" y="3661748"/>
            <a:ext cx="1130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NSLS-II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9F17D-A8D3-D00E-AB7D-8888ED0168ED}"/>
              </a:ext>
            </a:extLst>
          </p:cNvPr>
          <p:cNvSpPr txBox="1"/>
          <p:nvPr/>
        </p:nvSpPr>
        <p:spPr>
          <a:xfrm>
            <a:off x="4078345" y="5886029"/>
            <a:ext cx="964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APS-U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EBF3F4-4F79-EB55-61E0-E4128C7AFEEB}"/>
              </a:ext>
            </a:extLst>
          </p:cNvPr>
          <p:cNvSpPr txBox="1"/>
          <p:nvPr/>
        </p:nvSpPr>
        <p:spPr>
          <a:xfrm>
            <a:off x="628324" y="5886029"/>
            <a:ext cx="22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K-4GSR (design)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46E667-EBBE-4F44-BB49-712E161589BE}"/>
                  </a:ext>
                </a:extLst>
              </p:cNvPr>
              <p:cNvSpPr txBox="1"/>
              <p:nvPr/>
            </p:nvSpPr>
            <p:spPr>
              <a:xfrm>
                <a:off x="7327106" y="993657"/>
                <a:ext cx="2849807" cy="411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sub>
                      </m:sSub>
                      <m:func>
                        <m:funcPr>
                          <m:ctrlPr>
                            <a:rPr lang="en-US" altLang="ko-KR" sz="1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1800" b="1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altLang="ko-KR" sz="1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ko-KR" sz="1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𝒓𝒇</m:t>
                                  </m:r>
                                </m:sub>
                              </m:sSub>
                              <m:r>
                                <a:rPr lang="en-US" altLang="ko-KR" sz="1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ko-KR" sz="1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ko-KR" sz="1800" b="1" i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46E667-EBBE-4F44-BB49-712E16158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106" y="993657"/>
                <a:ext cx="2849807" cy="411331"/>
              </a:xfrm>
              <a:prstGeom prst="rect">
                <a:avLst/>
              </a:prstGeom>
              <a:blipFill>
                <a:blip r:embed="rId6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CAD0D3-D520-CCA7-485C-5CF2BB0996DB}"/>
                  </a:ext>
                </a:extLst>
              </p:cNvPr>
              <p:cNvSpPr txBox="1"/>
              <p:nvPr/>
            </p:nvSpPr>
            <p:spPr>
              <a:xfrm>
                <a:off x="6202399" y="1553611"/>
                <a:ext cx="5238013" cy="212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sz="1200" dirty="0"/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0" lang="en-US" altLang="ko-KR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current</m:t>
                      </m:r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0" lang="en-US" altLang="ko-KR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ko-KR" sz="11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ko-KR" sz="11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shunt</m:t>
                      </m:r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impedance</m:t>
                      </m:r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0" lang="en-US" altLang="ko-KR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0" lang="en-US" altLang="ko-KR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tuning</m:t>
                      </m:r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angle</m:t>
                      </m:r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0" lang="en-US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1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quality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factor</m:t>
                      </m:r>
                    </m:oMath>
                  </m:oMathPara>
                </a14:m>
                <a:endParaRPr lang="en-US" altLang="ko-KR" sz="1100" dirty="0"/>
              </a:p>
              <a:p>
                <a:pPr/>
                <a:endParaRPr lang="en-US" altLang="ko-KR" dirty="0"/>
              </a:p>
              <a:p>
                <a:pPr/>
                <a:endParaRPr lang="en-US" altLang="ko-KR" dirty="0"/>
              </a:p>
              <a:p>
                <a:pPr/>
                <a:endParaRPr lang="ko-KR" alt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CAD0D3-D520-CCA7-485C-5CF2BB09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99" y="1553611"/>
                <a:ext cx="5238013" cy="2128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3E4F25-C85D-C628-6B7D-B0B226001DC7}"/>
                  </a:ext>
                </a:extLst>
              </p:cNvPr>
              <p:cNvSpPr txBox="1"/>
              <p:nvPr/>
            </p:nvSpPr>
            <p:spPr>
              <a:xfrm>
                <a:off x="6096000" y="3220042"/>
                <a:ext cx="5830849" cy="32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Previous method: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𝑟𝑓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ko-KR" sz="1600" dirty="0"/>
                  <a:t> (scalar self consistency)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Improved method: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𝑟𝑓</m:t>
                            </m:r>
                          </m:sub>
                        </m:sSub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ko-KR" sz="1600" dirty="0"/>
                  <a:t> (full self consistency)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Cambria Math" panose="02040503050406030204" pitchFamily="18" charset="0"/>
                  </a:rPr>
                  <a:t>Self consistency?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600" b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;(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ko-KR" sz="1600" i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600" i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600" i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3E4F25-C85D-C628-6B7D-B0B22600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20042"/>
                <a:ext cx="5830849" cy="3246017"/>
              </a:xfrm>
              <a:prstGeom prst="rect">
                <a:avLst/>
              </a:prstGeom>
              <a:blipFill>
                <a:blip r:embed="rId8"/>
                <a:stretch>
                  <a:fillRect l="-418" t="-5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4C5040D-B790-AD45-8060-7C30E61E1DCF}"/>
              </a:ext>
            </a:extLst>
          </p:cNvPr>
          <p:cNvSpPr txBox="1"/>
          <p:nvPr/>
        </p:nvSpPr>
        <p:spPr>
          <a:xfrm>
            <a:off x="9999824" y="625994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[1]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65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07A-1175-347D-A795-D5FF0F250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8A107-B25E-AF81-5F8A-C5E95725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Passive cavity self consistency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B54614B-995C-4B85-A8C4-AB120EA7BF4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p:pic>
        <p:nvPicPr>
          <p:cNvPr id="170" name="그림 169">
            <a:extLst>
              <a:ext uri="{FF2B5EF4-FFF2-40B4-BE49-F238E27FC236}">
                <a16:creationId xmlns:a16="http://schemas.microsoft.com/office/drawing/2014/main" id="{8B4BE3B5-3064-F223-89BC-4F43E38D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7324" y="1036041"/>
            <a:ext cx="4891135" cy="3681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BFCB3B6-93E3-FB8B-5370-D28C6A1D92DB}"/>
                  </a:ext>
                </a:extLst>
              </p:cNvPr>
              <p:cNvSpPr txBox="1"/>
              <p:nvPr/>
            </p:nvSpPr>
            <p:spPr>
              <a:xfrm>
                <a:off x="5940177" y="5049572"/>
                <a:ext cx="6099312" cy="1327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My method</a:t>
                </a:r>
                <a:br>
                  <a:rPr lang="en-US" altLang="ko-KR" sz="1600" dirty="0"/>
                </a:br>
                <a:r>
                  <a:rPr lang="en-US" altLang="ko-KR" sz="1600" dirty="0"/>
                  <a:t>Initialize grid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1600" dirty="0"/>
                  <a:t> over the range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altLang="ko-KR" sz="1600" dirty="0"/>
                </a:br>
                <a:r>
                  <a:rPr lang="en-US" altLang="ko-KR" sz="1600" dirty="0"/>
                  <a:t>Reset the minimum and maximum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altLang="ko-KR" sz="1600" dirty="0"/>
                </a:br>
                <a:r>
                  <a:rPr lang="en-US" altLang="ko-KR" sz="1600" dirty="0"/>
                  <a:t>Iteration refinement toward self-consistency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BFCB3B6-93E3-FB8B-5370-D28C6A1D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77" y="5049572"/>
                <a:ext cx="6099312" cy="1327928"/>
              </a:xfrm>
              <a:prstGeom prst="rect">
                <a:avLst/>
              </a:prstGeom>
              <a:blipFill>
                <a:blip r:embed="rId3"/>
                <a:stretch>
                  <a:fillRect l="-400" t="-13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597FA-C77C-4B3F-9D79-0C8010F8749A}"/>
                  </a:ext>
                </a:extLst>
              </p:cNvPr>
              <p:cNvSpPr txBox="1"/>
              <p:nvPr/>
            </p:nvSpPr>
            <p:spPr>
              <a:xfrm>
                <a:off x="152511" y="5029861"/>
                <a:ext cx="6100762" cy="108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Paper method</a:t>
                </a:r>
                <a:br>
                  <a:rPr lang="en-US" altLang="ko-KR" sz="1600" dirty="0"/>
                </a:br>
                <a:r>
                  <a:rPr lang="en-US" altLang="ko-KR" sz="1600" dirty="0"/>
                  <a:t>Initialize grid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1600" dirty="0"/>
                  <a:t> over the range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altLang="ko-KR" sz="1600" dirty="0"/>
                </a:br>
                <a:r>
                  <a:rPr lang="en-US" altLang="ko-KR" sz="1600" dirty="0"/>
                  <a:t>Initial value : grid point with minimum residual</a:t>
                </a:r>
                <a:br>
                  <a:rPr lang="en-US" altLang="ko-KR" sz="1600" dirty="0"/>
                </a:br>
                <a:r>
                  <a:rPr lang="en-US" altLang="ko-KR" sz="1600" dirty="0"/>
                  <a:t>Iteration refinement toward self-consistency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597FA-C77C-4B3F-9D79-0C8010F8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1" y="5029861"/>
                <a:ext cx="6100762" cy="1081706"/>
              </a:xfrm>
              <a:prstGeom prst="rect">
                <a:avLst/>
              </a:prstGeom>
              <a:blipFill>
                <a:blip r:embed="rId4"/>
                <a:stretch>
                  <a:fillRect l="-400" t="-1685" b="-61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 descr="텍스트, 폰트, 스크린샷, 흑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1F02D7-5A76-00A9-5EEE-7B5A3F3E8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383" y="1036041"/>
            <a:ext cx="5710899" cy="32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97B4-8E17-2F8C-6EE1-4987F39C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4D137-FABE-593A-E93B-7B6CFDF5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Passive cavity self consistency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C3E7C79-1B09-CA60-746E-C0F43689C45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B30829E-D4D3-0A14-FD0C-259307D6B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608199"/>
                  </p:ext>
                </p:extLst>
              </p:nvPr>
            </p:nvGraphicFramePr>
            <p:xfrm>
              <a:off x="695024" y="1022269"/>
              <a:ext cx="3342061" cy="246888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Value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Main cavity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Energy loss per turn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2.035 MeV 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main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Initial bunch length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7.45 </a:t>
                          </a:r>
                          <a:r>
                            <a:rPr lang="en-US" altLang="ko-KR" sz="1200" dirty="0" err="1"/>
                            <a:t>ps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724501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baseline="0" dirty="0">
                              <a:latin typeface="+mn-lt"/>
                            </a:rPr>
                            <a:t>Main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value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113.68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806293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 Quality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841526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dirty="0">
                              <a:latin typeface="+mn-lt"/>
                            </a:rPr>
                            <a:t>HHC</a:t>
                          </a:r>
                          <a:r>
                            <a:rPr lang="en-US" altLang="ko-KR" sz="1200" b="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value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89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51195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B30829E-D4D3-0A14-FD0C-259307D6B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608199"/>
                  </p:ext>
                </p:extLst>
              </p:nvPr>
            </p:nvGraphicFramePr>
            <p:xfrm>
              <a:off x="695024" y="1022269"/>
              <a:ext cx="3342061" cy="246888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Value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Main cavity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Energy loss per turn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2.035 MeV 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main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Initial bunch length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7.45 </a:t>
                          </a:r>
                          <a:r>
                            <a:rPr lang="en-US" altLang="ko-KR" sz="1200" dirty="0" err="1"/>
                            <a:t>ps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724501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504444" r="-58501" b="-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1782" t="-504444" r="-495" b="-3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0629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 Quality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1782" t="-604444" r="-495" b="-2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415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704444" r="-58501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1782" t="-704444" r="-495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16511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3AECE01E-69AA-EBB2-D973-36BC90F3F325}"/>
              </a:ext>
            </a:extLst>
          </p:cNvPr>
          <p:cNvGrpSpPr/>
          <p:nvPr/>
        </p:nvGrpSpPr>
        <p:grpSpPr>
          <a:xfrm>
            <a:off x="521442" y="3846846"/>
            <a:ext cx="2629642" cy="2668555"/>
            <a:chOff x="521442" y="3924402"/>
            <a:chExt cx="2629642" cy="266855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57E8B24-DA0A-0AA8-4C33-71A3F6438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88057" y="3988905"/>
              <a:ext cx="2496413" cy="1796151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9106B0F-CDCF-26A7-22D6-D799994B2008}"/>
                </a:ext>
              </a:extLst>
            </p:cNvPr>
            <p:cNvSpPr/>
            <p:nvPr/>
          </p:nvSpPr>
          <p:spPr>
            <a:xfrm>
              <a:off x="521442" y="3924402"/>
              <a:ext cx="2629642" cy="26685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2122DEB-5815-623E-79CE-5C2638857E3E}"/>
              </a:ext>
            </a:extLst>
          </p:cNvPr>
          <p:cNvGrpSpPr/>
          <p:nvPr/>
        </p:nvGrpSpPr>
        <p:grpSpPr>
          <a:xfrm>
            <a:off x="3479524" y="3846846"/>
            <a:ext cx="2629642" cy="2668555"/>
            <a:chOff x="521442" y="3924402"/>
            <a:chExt cx="2629642" cy="266855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EA8156F-7F9B-CEAD-86F3-4F01FF69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8057" y="3988905"/>
              <a:ext cx="2496412" cy="179615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DC27F12-C2A2-7D67-6D38-61E2152A2023}"/>
                </a:ext>
              </a:extLst>
            </p:cNvPr>
            <p:cNvSpPr/>
            <p:nvPr/>
          </p:nvSpPr>
          <p:spPr>
            <a:xfrm>
              <a:off x="521442" y="3924402"/>
              <a:ext cx="2629642" cy="266855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600D4F2-7461-145B-CE77-1648A041910E}"/>
              </a:ext>
            </a:extLst>
          </p:cNvPr>
          <p:cNvGrpSpPr/>
          <p:nvPr/>
        </p:nvGrpSpPr>
        <p:grpSpPr>
          <a:xfrm>
            <a:off x="6437606" y="3846846"/>
            <a:ext cx="2629642" cy="2668555"/>
            <a:chOff x="521442" y="3924402"/>
            <a:chExt cx="2629642" cy="2668555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148A406-6F79-79EF-E4BF-B9D7EE9D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88057" y="3988905"/>
              <a:ext cx="2496412" cy="179615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892531D-CC94-FFB1-642C-E087BA237EEC}"/>
                </a:ext>
              </a:extLst>
            </p:cNvPr>
            <p:cNvSpPr/>
            <p:nvPr/>
          </p:nvSpPr>
          <p:spPr>
            <a:xfrm>
              <a:off x="521442" y="3924402"/>
              <a:ext cx="2629642" cy="2668555"/>
            </a:xfrm>
            <a:prstGeom prst="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74AFC9D-CE1F-38B6-B6E0-2F3CAEB37DF5}"/>
              </a:ext>
            </a:extLst>
          </p:cNvPr>
          <p:cNvGrpSpPr/>
          <p:nvPr/>
        </p:nvGrpSpPr>
        <p:grpSpPr>
          <a:xfrm>
            <a:off x="9395687" y="3846846"/>
            <a:ext cx="2629642" cy="2668555"/>
            <a:chOff x="521442" y="3924402"/>
            <a:chExt cx="2629642" cy="266855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ED5EF172-A6AC-2CE6-3784-549C2205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88057" y="3988905"/>
              <a:ext cx="2496412" cy="179615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2182933-8B80-4071-59DF-B039B6787EC9}"/>
                </a:ext>
              </a:extLst>
            </p:cNvPr>
            <p:cNvSpPr/>
            <p:nvPr/>
          </p:nvSpPr>
          <p:spPr>
            <a:xfrm>
              <a:off x="521442" y="3924402"/>
              <a:ext cx="2629642" cy="2668555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A8C3A5-FA50-B7AA-7FBA-9C2284A8E62A}"/>
                  </a:ext>
                </a:extLst>
              </p:cNvPr>
              <p:cNvSpPr txBox="1"/>
              <p:nvPr/>
            </p:nvSpPr>
            <p:spPr>
              <a:xfrm>
                <a:off x="4443971" y="5707462"/>
                <a:ext cx="8540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BL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37.5 </a:t>
                </a:r>
                <a:r>
                  <a:rPr lang="en-US" altLang="ko-KR" sz="1200" dirty="0" err="1"/>
                  <a:t>ps</a:t>
                </a:r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200" dirty="0"/>
                  <a:t>: 89.993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ko-KR" sz="1200" dirty="0"/>
                        <m:t> </m:t>
                      </m:r>
                      <m:r>
                        <m:rPr>
                          <m:nor/>
                        </m:rPr>
                        <a:rPr lang="en-US" altLang="ko-KR" sz="1200" b="0" i="0" dirty="0" smtClean="0"/>
                        <m:t>30.7</m:t>
                      </m:r>
                      <m:r>
                        <m:rPr>
                          <m:nor/>
                        </m:rPr>
                        <a:rPr lang="en-US" altLang="ko-KR" sz="1200" dirty="0"/>
                        <m:t> </m:t>
                      </m:r>
                      <m:r>
                        <m:rPr>
                          <m:nor/>
                        </m:rPr>
                        <a:rPr lang="en-US" altLang="ko-KR" sz="1200" dirty="0"/>
                        <m:t>kHz</m:t>
                      </m:r>
                    </m:oMath>
                  </m:oMathPara>
                </a14:m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sz="1200" dirty="0"/>
                  <a:t>: 151.32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A8C3A5-FA50-B7AA-7FBA-9C2284A8E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71" y="5707462"/>
                <a:ext cx="854080" cy="738664"/>
              </a:xfrm>
              <a:prstGeom prst="rect">
                <a:avLst/>
              </a:prstGeom>
              <a:blipFill>
                <a:blip r:embed="rId7"/>
                <a:stretch>
                  <a:fillRect l="-3571" t="-6612" r="-5000" b="-12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직사각형 31">
            <a:extLst>
              <a:ext uri="{FF2B5EF4-FFF2-40B4-BE49-F238E27FC236}">
                <a16:creationId xmlns:a16="http://schemas.microsoft.com/office/drawing/2014/main" id="{45164EC2-B053-77B8-3919-27D2B7E878D8}"/>
              </a:ext>
            </a:extLst>
          </p:cNvPr>
          <p:cNvSpPr/>
          <p:nvPr/>
        </p:nvSpPr>
        <p:spPr>
          <a:xfrm>
            <a:off x="320011" y="6342970"/>
            <a:ext cx="782640" cy="34486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400 mA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E2C16EF-43E2-6C75-9A00-63E66DA8C8D3}"/>
              </a:ext>
            </a:extLst>
          </p:cNvPr>
          <p:cNvSpPr/>
          <p:nvPr/>
        </p:nvSpPr>
        <p:spPr>
          <a:xfrm>
            <a:off x="3352515" y="6342970"/>
            <a:ext cx="782640" cy="34486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300 mA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D2584DE-D0CE-453B-6B2C-4C87477C232D}"/>
              </a:ext>
            </a:extLst>
          </p:cNvPr>
          <p:cNvSpPr/>
          <p:nvPr/>
        </p:nvSpPr>
        <p:spPr>
          <a:xfrm>
            <a:off x="6308646" y="6342970"/>
            <a:ext cx="782640" cy="34486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200 mA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3E13879-9C1C-97F4-D5BD-1F62F4B4497A}"/>
              </a:ext>
            </a:extLst>
          </p:cNvPr>
          <p:cNvSpPr/>
          <p:nvPr/>
        </p:nvSpPr>
        <p:spPr>
          <a:xfrm>
            <a:off x="9292224" y="6342970"/>
            <a:ext cx="782640" cy="3448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100 mA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59A612-DBFB-774E-2F46-8CF1BEAD83DA}"/>
                  </a:ext>
                </a:extLst>
              </p:cNvPr>
              <p:cNvSpPr txBox="1"/>
              <p:nvPr/>
            </p:nvSpPr>
            <p:spPr>
              <a:xfrm>
                <a:off x="1413777" y="5707462"/>
                <a:ext cx="8043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BL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37.2 </a:t>
                </a:r>
                <a:r>
                  <a:rPr lang="en-US" altLang="ko-KR" sz="1200" dirty="0" err="1"/>
                  <a:t>ps</a:t>
                </a:r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200" dirty="0"/>
                  <a:t>: 89.9948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sz="1200" b="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200" b="0" dirty="0"/>
                  <a:t> 41.3 kHz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sz="1200" dirty="0"/>
                  <a:t>: 151.33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59A612-DBFB-774E-2F46-8CF1BEAD8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77" y="5707462"/>
                <a:ext cx="804387" cy="738664"/>
              </a:xfrm>
              <a:prstGeom prst="rect">
                <a:avLst/>
              </a:prstGeom>
              <a:blipFill>
                <a:blip r:embed="rId8"/>
                <a:stretch>
                  <a:fillRect l="-6061" t="-6612" r="-10606" b="-12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5BABEB-84EC-0EE4-D5FD-474F682BB464}"/>
                  </a:ext>
                </a:extLst>
              </p:cNvPr>
              <p:cNvSpPr txBox="1"/>
              <p:nvPr/>
            </p:nvSpPr>
            <p:spPr>
              <a:xfrm>
                <a:off x="7403265" y="5707462"/>
                <a:ext cx="8540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BL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37.2 </a:t>
                </a:r>
                <a:r>
                  <a:rPr lang="en-US" altLang="ko-KR" sz="1200" dirty="0" err="1"/>
                  <a:t>ps</a:t>
                </a:r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200" dirty="0"/>
                  <a:t>: 89.9896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ko-KR" sz="1200" dirty="0"/>
                        <m:t> </m:t>
                      </m:r>
                      <m:r>
                        <m:rPr>
                          <m:nor/>
                        </m:rPr>
                        <a:rPr lang="en-US" altLang="ko-KR" sz="1200" b="0" i="0" dirty="0" smtClean="0"/>
                        <m:t>20</m:t>
                      </m:r>
                      <m:r>
                        <m:rPr>
                          <m:nor/>
                        </m:rPr>
                        <a:rPr lang="en-US" altLang="ko-KR" sz="1200" dirty="0"/>
                        <m:t>.</m:t>
                      </m:r>
                      <m:r>
                        <m:rPr>
                          <m:nor/>
                        </m:rPr>
                        <a:rPr lang="en-US" altLang="ko-KR" sz="1200" b="0" i="0" dirty="0" smtClean="0"/>
                        <m:t>6</m:t>
                      </m:r>
                      <m:r>
                        <m:rPr>
                          <m:nor/>
                        </m:rPr>
                        <a:rPr lang="en-US" altLang="ko-KR" sz="1200" dirty="0"/>
                        <m:t> </m:t>
                      </m:r>
                      <m:r>
                        <m:rPr>
                          <m:nor/>
                        </m:rPr>
                        <a:rPr lang="en-US" altLang="ko-KR" sz="1200" dirty="0"/>
                        <m:t>kHz</m:t>
                      </m:r>
                    </m:oMath>
                  </m:oMathPara>
                </a14:m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sz="1200" dirty="0"/>
                  <a:t>: 151.32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5BABEB-84EC-0EE4-D5FD-474F682B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65" y="5707462"/>
                <a:ext cx="854080" cy="738664"/>
              </a:xfrm>
              <a:prstGeom prst="rect">
                <a:avLst/>
              </a:prstGeom>
              <a:blipFill>
                <a:blip r:embed="rId9"/>
                <a:stretch>
                  <a:fillRect l="-3546" t="-6612" r="-4255" b="-12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4425CF-45A0-D79D-D8B2-91C9EF4A3BF4}"/>
                  </a:ext>
                </a:extLst>
              </p:cNvPr>
              <p:cNvSpPr txBox="1"/>
              <p:nvPr/>
            </p:nvSpPr>
            <p:spPr>
              <a:xfrm>
                <a:off x="10471174" y="5707462"/>
                <a:ext cx="8540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BL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37.13 </a:t>
                </a:r>
                <a:r>
                  <a:rPr lang="en-US" altLang="ko-KR" sz="1200" dirty="0" err="1"/>
                  <a:t>ps</a:t>
                </a:r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200" dirty="0"/>
                  <a:t>: 89.9792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ko-KR" sz="1200" dirty="0"/>
                        <m:t> </m:t>
                      </m:r>
                      <m:r>
                        <m:rPr>
                          <m:nor/>
                        </m:rPr>
                        <a:rPr lang="en-US" altLang="ko-KR" sz="1200" b="0" i="0" dirty="0" smtClean="0"/>
                        <m:t>10.3</m:t>
                      </m:r>
                      <m:r>
                        <m:rPr>
                          <m:nor/>
                        </m:rPr>
                        <a:rPr lang="en-US" altLang="ko-KR" sz="1200" dirty="0"/>
                        <m:t> </m:t>
                      </m:r>
                      <m:r>
                        <m:rPr>
                          <m:nor/>
                        </m:rPr>
                        <a:rPr lang="en-US" altLang="ko-KR" sz="1200" dirty="0"/>
                        <m:t>kHz</m:t>
                      </m:r>
                    </m:oMath>
                  </m:oMathPara>
                </a14:m>
                <a:endParaRPr lang="en-US" altLang="ko-KR" sz="1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sz="1200" dirty="0"/>
                  <a:t>: 151.32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4425CF-45A0-D79D-D8B2-91C9EF4A3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74" y="5707462"/>
                <a:ext cx="854080" cy="738664"/>
              </a:xfrm>
              <a:prstGeom prst="rect">
                <a:avLst/>
              </a:prstGeom>
              <a:blipFill>
                <a:blip r:embed="rId10"/>
                <a:stretch>
                  <a:fillRect l="-3571" t="-6612" r="-5714" b="-12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그림 39">
            <a:extLst>
              <a:ext uri="{FF2B5EF4-FFF2-40B4-BE49-F238E27FC236}">
                <a16:creationId xmlns:a16="http://schemas.microsoft.com/office/drawing/2014/main" id="{03144D49-0EF1-03E9-182D-9BC1E6268D6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324042" y="819175"/>
            <a:ext cx="3592331" cy="29875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63D756-2507-E354-D159-C31EBECAD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229791" y="825425"/>
            <a:ext cx="3547079" cy="2981250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AB75E9DB-D091-82C2-35C6-34E3F095BD16}"/>
              </a:ext>
            </a:extLst>
          </p:cNvPr>
          <p:cNvSpPr/>
          <p:nvPr/>
        </p:nvSpPr>
        <p:spPr>
          <a:xfrm>
            <a:off x="7074589" y="1257051"/>
            <a:ext cx="169173" cy="1208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C049238-3571-FCF9-30CC-740718CB12F7}"/>
              </a:ext>
            </a:extLst>
          </p:cNvPr>
          <p:cNvSpPr/>
          <p:nvPr/>
        </p:nvSpPr>
        <p:spPr>
          <a:xfrm>
            <a:off x="6504221" y="1466660"/>
            <a:ext cx="169173" cy="1208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1755FF45-F2C2-C993-2759-B9E19B6CF0B6}"/>
              </a:ext>
            </a:extLst>
          </p:cNvPr>
          <p:cNvSpPr/>
          <p:nvPr/>
        </p:nvSpPr>
        <p:spPr>
          <a:xfrm>
            <a:off x="5804959" y="1815324"/>
            <a:ext cx="169173" cy="1208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DD954A29-5E66-8A4A-8832-07B92D85B01F}"/>
              </a:ext>
            </a:extLst>
          </p:cNvPr>
          <p:cNvSpPr/>
          <p:nvPr/>
        </p:nvSpPr>
        <p:spPr>
          <a:xfrm>
            <a:off x="5145197" y="2908995"/>
            <a:ext cx="169173" cy="120838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3F49749-FD32-D59F-4A71-3610D9398E72}"/>
              </a:ext>
            </a:extLst>
          </p:cNvPr>
          <p:cNvSpPr/>
          <p:nvPr/>
        </p:nvSpPr>
        <p:spPr>
          <a:xfrm>
            <a:off x="11008437" y="1352837"/>
            <a:ext cx="169173" cy="1208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33FBB433-5207-72DB-C04C-C1F2A5432821}"/>
              </a:ext>
            </a:extLst>
          </p:cNvPr>
          <p:cNvSpPr/>
          <p:nvPr/>
        </p:nvSpPr>
        <p:spPr>
          <a:xfrm>
            <a:off x="10301108" y="1995586"/>
            <a:ext cx="169173" cy="1208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DEFC14-4A29-5B8A-E93A-9DBD2E86ED0D}"/>
              </a:ext>
            </a:extLst>
          </p:cNvPr>
          <p:cNvSpPr/>
          <p:nvPr/>
        </p:nvSpPr>
        <p:spPr>
          <a:xfrm>
            <a:off x="9596258" y="2623195"/>
            <a:ext cx="169173" cy="1208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B4AEC59-0E41-FECC-A974-B3D795D6B794}"/>
              </a:ext>
            </a:extLst>
          </p:cNvPr>
          <p:cNvSpPr/>
          <p:nvPr/>
        </p:nvSpPr>
        <p:spPr>
          <a:xfrm>
            <a:off x="8883953" y="3275879"/>
            <a:ext cx="169173" cy="120838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68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0ACF9-65C3-BD7F-F8F4-871DC74A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725505-E77B-1304-A90C-5CBCD231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Simulation convergence test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C1273B4-2051-F614-EDE0-8661B772281E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C4C75-5ACA-7388-C632-F9AEB04E8AA6}"/>
              </a:ext>
            </a:extLst>
          </p:cNvPr>
          <p:cNvSpPr txBox="1"/>
          <p:nvPr/>
        </p:nvSpPr>
        <p:spPr>
          <a:xfrm>
            <a:off x="244475" y="941211"/>
            <a:ext cx="13892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dirty="0"/>
              <a:t>Number of </a:t>
            </a:r>
            <a:br>
              <a:rPr lang="en-US" altLang="ko-KR" dirty="0"/>
            </a:br>
            <a:r>
              <a:rPr lang="en-US" altLang="ko-KR" dirty="0"/>
              <a:t>macroparticles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1D95A-36F5-37BF-2449-CF8E33ECF271}"/>
              </a:ext>
            </a:extLst>
          </p:cNvPr>
          <p:cNvSpPr txBox="1"/>
          <p:nvPr/>
        </p:nvSpPr>
        <p:spPr>
          <a:xfrm>
            <a:off x="244475" y="4859160"/>
            <a:ext cx="6395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 err="1"/>
              <a:t>Nturns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5A0F8-2238-7E5A-12C7-9DAB1C9B34B9}"/>
              </a:ext>
            </a:extLst>
          </p:cNvPr>
          <p:cNvSpPr txBox="1"/>
          <p:nvPr/>
        </p:nvSpPr>
        <p:spPr>
          <a:xfrm>
            <a:off x="244475" y="2768887"/>
            <a:ext cx="5578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 err="1"/>
              <a:t>Nslice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6E8145-2B83-0B65-7BA3-3CD78AD5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78667" y="999414"/>
            <a:ext cx="1934158" cy="134767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AE1AEEE-8E58-F7D4-9CBF-D88E2850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9087" y="1000455"/>
            <a:ext cx="1934158" cy="134610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960FB0E-14B6-83C5-0DF2-170AF97E81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79507" y="999414"/>
            <a:ext cx="1934158" cy="134767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1158563-582F-A546-2860-1A3E922BF3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29927" y="994315"/>
            <a:ext cx="1934158" cy="13553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EA17245-EF93-360D-1952-0252BBA418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46885" y="2799616"/>
            <a:ext cx="2263511" cy="169763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39AC05-B4DA-E2B3-05B7-5CAEC537E9D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91930" y="2799616"/>
            <a:ext cx="2263511" cy="1697633"/>
          </a:xfrm>
          <a:prstGeom prst="rect">
            <a:avLst/>
          </a:prstGeom>
        </p:spPr>
      </p:pic>
      <p:pic>
        <p:nvPicPr>
          <p:cNvPr id="27" name="그림 26" descr="텍스트, 스크린샷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71FF86-A5D4-4203-D215-5647E9A2B0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487" y="2716012"/>
            <a:ext cx="2520000" cy="1890003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64BD30D6-FE5B-9AE4-42EC-F961F4E0F85E}"/>
              </a:ext>
            </a:extLst>
          </p:cNvPr>
          <p:cNvSpPr/>
          <p:nvPr/>
        </p:nvSpPr>
        <p:spPr>
          <a:xfrm>
            <a:off x="1580487" y="4974942"/>
            <a:ext cx="6978052" cy="1481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CB55CC-39AC-9F4C-4C44-9C364CB7608A}"/>
              </a:ext>
            </a:extLst>
          </p:cNvPr>
          <p:cNvSpPr txBox="1"/>
          <p:nvPr/>
        </p:nvSpPr>
        <p:spPr>
          <a:xfrm>
            <a:off x="2033082" y="5355048"/>
            <a:ext cx="6022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rgbClr val="C00000"/>
                </a:solidFill>
              </a:rPr>
              <a:t>The convergence test is in progress.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F515FB-D4AD-5B87-2CB6-EBE24FF2D877}"/>
              </a:ext>
            </a:extLst>
          </p:cNvPr>
          <p:cNvSpPr txBox="1"/>
          <p:nvPr/>
        </p:nvSpPr>
        <p:spPr>
          <a:xfrm>
            <a:off x="2352282" y="2360453"/>
            <a:ext cx="11869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/>
              <a:t>Macroparticle: 500</a:t>
            </a:r>
          </a:p>
          <a:p>
            <a:pPr algn="ctr"/>
            <a:r>
              <a:rPr lang="en-US" altLang="ko-KR" sz="1200" dirty="0"/>
              <a:t>BL: 7.76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CFBE22-49CA-F780-A639-F3EB51B5162C}"/>
              </a:ext>
            </a:extLst>
          </p:cNvPr>
          <p:cNvSpPr txBox="1"/>
          <p:nvPr/>
        </p:nvSpPr>
        <p:spPr>
          <a:xfrm>
            <a:off x="4643604" y="2360453"/>
            <a:ext cx="13509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/>
              <a:t>Macroparticle: 5000</a:t>
            </a:r>
          </a:p>
          <a:p>
            <a:pPr algn="ctr"/>
            <a:r>
              <a:rPr lang="en-US" altLang="ko-KR" sz="1200" dirty="0"/>
              <a:t>BL: 19.09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6D055F-3690-B779-3A9C-22716885C39D}"/>
              </a:ext>
            </a:extLst>
          </p:cNvPr>
          <p:cNvSpPr txBox="1"/>
          <p:nvPr/>
        </p:nvSpPr>
        <p:spPr>
          <a:xfrm>
            <a:off x="6973927" y="2360453"/>
            <a:ext cx="14094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/>
              <a:t>Macroparticle: 10000</a:t>
            </a:r>
          </a:p>
          <a:p>
            <a:pPr algn="ctr"/>
            <a:r>
              <a:rPr lang="en-US" altLang="ko-KR" sz="1200" dirty="0"/>
              <a:t>BL: 24.25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D96FD7-7213-B2AD-C6CF-D1F1348DA4FD}"/>
              </a:ext>
            </a:extLst>
          </p:cNvPr>
          <p:cNvSpPr txBox="1"/>
          <p:nvPr/>
        </p:nvSpPr>
        <p:spPr>
          <a:xfrm>
            <a:off x="9292293" y="2360453"/>
            <a:ext cx="14094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/>
              <a:t>Macroparticle: 30000</a:t>
            </a:r>
          </a:p>
          <a:p>
            <a:pPr algn="ctr"/>
            <a:r>
              <a:rPr lang="en-US" altLang="ko-KR" sz="1200" dirty="0"/>
              <a:t>BL: 24.13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8A13A5-929F-4152-7EBE-A8DF5DE52E65}"/>
              </a:ext>
            </a:extLst>
          </p:cNvPr>
          <p:cNvSpPr txBox="1"/>
          <p:nvPr/>
        </p:nvSpPr>
        <p:spPr>
          <a:xfrm>
            <a:off x="4250101" y="4491688"/>
            <a:ext cx="2137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/>
              <a:t>Nslice</a:t>
            </a:r>
            <a:r>
              <a:rPr lang="en-US" altLang="ko-KR" sz="1200" dirty="0"/>
              <a:t> : 20</a:t>
            </a:r>
          </a:p>
          <a:p>
            <a:pPr algn="ctr"/>
            <a:r>
              <a:rPr lang="en-US" altLang="ko-KR" sz="1200" dirty="0"/>
              <a:t>BL: 36.2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D68A2F-BEF0-0FFF-5EA7-38684F6AD130}"/>
              </a:ext>
            </a:extLst>
          </p:cNvPr>
          <p:cNvSpPr txBox="1"/>
          <p:nvPr/>
        </p:nvSpPr>
        <p:spPr>
          <a:xfrm>
            <a:off x="6577610" y="4485520"/>
            <a:ext cx="2137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/>
              <a:t>Nslice</a:t>
            </a:r>
            <a:r>
              <a:rPr lang="en-US" altLang="ko-KR" sz="1200" dirty="0"/>
              <a:t> : 30</a:t>
            </a:r>
          </a:p>
          <a:p>
            <a:pPr algn="ctr"/>
            <a:r>
              <a:rPr lang="en-US" altLang="ko-KR" sz="1200" dirty="0"/>
              <a:t>BL: 35.9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34D4E1-540B-5E96-E0B0-2246E72DB08A}"/>
              </a:ext>
            </a:extLst>
          </p:cNvPr>
          <p:cNvSpPr txBox="1"/>
          <p:nvPr/>
        </p:nvSpPr>
        <p:spPr>
          <a:xfrm>
            <a:off x="1876770" y="4485521"/>
            <a:ext cx="2137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/>
              <a:t>Nslice</a:t>
            </a:r>
            <a:r>
              <a:rPr lang="en-US" altLang="ko-KR" sz="1200" dirty="0"/>
              <a:t> : 10</a:t>
            </a:r>
          </a:p>
          <a:p>
            <a:pPr algn="ctr"/>
            <a:r>
              <a:rPr lang="en-US" altLang="ko-KR" sz="1200" dirty="0"/>
              <a:t>BL: 35.8 </a:t>
            </a:r>
            <a:r>
              <a:rPr lang="en-US" altLang="ko-KR" sz="1200" dirty="0" err="1"/>
              <a:t>ps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2D0BCD-4623-F961-A655-9D39CBE7CC0B}"/>
                  </a:ext>
                </a:extLst>
              </p:cNvPr>
              <p:cNvSpPr txBox="1"/>
              <p:nvPr/>
            </p:nvSpPr>
            <p:spPr>
              <a:xfrm>
                <a:off x="8661561" y="4765815"/>
                <a:ext cx="3530439" cy="176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Cavity filling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𝑚h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=42.4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altLang="ko-KR" sz="1200" dirty="0"/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ko-KR" sz="120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  <a:ea typeface="맑은 고딕" panose="020B0503020000020004" pitchFamily="50" charset="-127"/>
                  </a:rPr>
                  <a:t>Revolution time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2.67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ko-KR" sz="1200" dirty="0"/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Decay turn </a:t>
                </a:r>
                <a14:m>
                  <m:oMath xmlns:m="http://schemas.openxmlformats.org/officeDocument/2006/math"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→</m:t>
                    </m:r>
                  </m:oMath>
                </a14:m>
                <a:r>
                  <a:rPr lang="en-US" altLang="ko-KR" sz="1200" dirty="0"/>
                  <a:t> 15900 turns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200" b="1" dirty="0">
                    <a:solidFill>
                      <a:srgbClr val="C00000"/>
                    </a:solidFill>
                  </a:rPr>
                  <a:t> </a:t>
                </a:r>
                <a:br>
                  <a:rPr lang="en-US" altLang="ko-KR" sz="1200" b="1" dirty="0">
                    <a:solidFill>
                      <a:srgbClr val="C00000"/>
                    </a:solidFill>
                  </a:rPr>
                </a:br>
                <a:r>
                  <a:rPr lang="en-US" altLang="ko-KR" sz="1200" b="1" dirty="0">
                    <a:solidFill>
                      <a:srgbClr val="C00000"/>
                    </a:solidFill>
                  </a:rPr>
                  <a:t>Wake turn &amp; Number of turns &gt; 30000~50000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2D0BCD-4623-F961-A655-9D39CBE7C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561" y="4765815"/>
                <a:ext cx="3530439" cy="1763240"/>
              </a:xfrm>
              <a:prstGeom prst="rect">
                <a:avLst/>
              </a:prstGeom>
              <a:blipFill>
                <a:blip r:embed="rId9"/>
                <a:stretch>
                  <a:fillRect t="-346" b="-20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1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28B4-560D-3D62-D313-F873A992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29FBE4-26CC-A2ED-C0AC-D8A6555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Transient effects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5D59668-46E9-A6FD-39F6-4288A2C96DA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C42D6-4D83-2DE4-90C1-AF2C68C0C9A5}"/>
              </a:ext>
            </a:extLst>
          </p:cNvPr>
          <p:cNvSpPr txBox="1"/>
          <p:nvPr/>
        </p:nvSpPr>
        <p:spPr>
          <a:xfrm>
            <a:off x="573157" y="927652"/>
            <a:ext cx="15397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Transient effects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C1A32F-8E78-A747-B8E1-0D29D121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6438" y="1330243"/>
            <a:ext cx="3132624" cy="2383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413464-78F9-664E-51D1-16AD637A9E1B}"/>
                  </a:ext>
                </a:extLst>
              </p:cNvPr>
              <p:cNvSpPr txBox="1"/>
              <p:nvPr/>
            </p:nvSpPr>
            <p:spPr>
              <a:xfrm>
                <a:off x="4635611" y="1330243"/>
                <a:ext cx="610076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Ion instability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Include ion clearing gap between bunch trains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Uneven filling pattern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Beam loading voltage varies bunch-by-bunch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Bunch length and centroid change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413464-78F9-664E-51D1-16AD637A9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11" y="1330243"/>
                <a:ext cx="6100762" cy="1077218"/>
              </a:xfrm>
              <a:prstGeom prst="rect">
                <a:avLst/>
              </a:prstGeom>
              <a:blipFill>
                <a:blip r:embed="rId3"/>
                <a:stretch>
                  <a:fillRect l="-400" t="-1695" b="-6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1733007-0E48-29C8-3E03-1C0A1FA21E11}"/>
              </a:ext>
            </a:extLst>
          </p:cNvPr>
          <p:cNvSpPr txBox="1"/>
          <p:nvPr/>
        </p:nvSpPr>
        <p:spPr>
          <a:xfrm>
            <a:off x="4635611" y="2521826"/>
            <a:ext cx="610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/>
              <a:t>Semi analytic 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2A64A6-296D-2DCC-579D-860A91903C78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T. Olsson, Self-consisten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t calculation of transient beam loading in electron storage rings with passive harmonic cavities, Phys. Rev. Accel. Beams 21, (2018).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19" name="그림 18" descr="텍스트, 스크린샷, 폰트, 친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CBB5A66-C1B9-3209-E5B5-3D0006EBB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454" y="3101288"/>
            <a:ext cx="3300289" cy="32624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6D6A601-0BD2-70E5-7587-226BDC55E0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6438" y="3980591"/>
            <a:ext cx="3132624" cy="2383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724BE1-70CB-A819-A29E-5EC7E08EDBB3}"/>
                  </a:ext>
                </a:extLst>
              </p:cNvPr>
              <p:cNvSpPr txBox="1"/>
              <p:nvPr/>
            </p:nvSpPr>
            <p:spPr>
              <a:xfrm>
                <a:off x="1494075" y="6369149"/>
                <a:ext cx="1557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75+36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×1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724BE1-70CB-A819-A29E-5EC7E08ED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75" y="6369149"/>
                <a:ext cx="1557349" cy="276999"/>
              </a:xfrm>
              <a:prstGeom prst="rect">
                <a:avLst/>
              </a:prstGeom>
              <a:blipFill>
                <a:blip r:embed="rId6"/>
                <a:stretch>
                  <a:fillRect r="-3125" b="-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FF2A67A-9028-A82C-0ABF-D4B14D14639C}"/>
              </a:ext>
            </a:extLst>
          </p:cNvPr>
          <p:cNvSpPr txBox="1"/>
          <p:nvPr/>
        </p:nvSpPr>
        <p:spPr>
          <a:xfrm>
            <a:off x="1816217" y="3683121"/>
            <a:ext cx="8447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Gap: 300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89C5E2-A6AD-5E19-0DC4-89491D71C061}"/>
                  </a:ext>
                </a:extLst>
              </p:cNvPr>
              <p:cNvSpPr txBox="1"/>
              <p:nvPr/>
            </p:nvSpPr>
            <p:spPr>
              <a:xfrm>
                <a:off x="3908779" y="3159860"/>
                <a:ext cx="4374442" cy="1969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9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ko-KR" altLang="en-US" sz="9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ko-KR" altLang="en-US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ko-KR" altLang="en-US" sz="900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ko-KR" altLang="en-US" sz="9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ko-KR" altLang="en-US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sz="9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ko-KR" altLang="en-US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ko-KR" altLang="en-US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ko-KR" altLang="en-US" sz="9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ko-KR" altLang="en-US" sz="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ko-KR" altLang="en-US" sz="9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ko-KR" altLang="en-US" sz="9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ko-KR" altLang="en-US" sz="9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ko-KR" altLang="en-US" sz="9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ko-KR" altLang="en-US" sz="9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ko-KR" altLang="en-US" sz="9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ko-KR" altLang="en-US" sz="9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ko-KR" altLang="en-US" sz="9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ko-KR" altLang="en-US" sz="9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ko-KR" altLang="en-US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9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9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ko-KR" altLang="en-US" sz="9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ko-KR" altLang="en-US" sz="9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ko-KR" altLang="en-US" sz="9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ko-KR" altLang="en-US" sz="9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ko-KR" altLang="en-US" sz="9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ko-KR" altLang="en-US" sz="9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9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ko-KR" altLang="en-US" sz="9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ko-KR" altLang="en-US" sz="9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9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ko-KR" altLang="en-US" sz="9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ko-KR" altLang="en-US" sz="9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ko-KR" altLang="en-US" sz="9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ko-KR" altLang="en-US" sz="9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ko-KR" altLang="en-US" sz="9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ko-KR" altLang="en-US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ko-KR" altLang="en-US" sz="9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9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ko-KR" sz="900" dirty="0"/>
              </a:p>
              <a:p>
                <a:endParaRPr lang="en-US" altLang="ko-KR" sz="900" dirty="0"/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9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9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ko-KR" sz="9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ko-KR" altLang="ko-KR" sz="9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9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9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altLang="ko-KR" sz="9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90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for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ko-KR" altLang="ko-KR" sz="9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9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9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altLang="ko-KR" sz="9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ko-KR" altLang="ko-KR" sz="9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900" i="1" kern="1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900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for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ko-KR" sz="9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9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9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ko-KR" altLang="ko-KR" sz="9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9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9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ko-KR" altLang="ko-KR" sz="9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9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sz="9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ko-KR" altLang="ko-KR" sz="9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9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ko-KR" altLang="en-US" sz="9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89C5E2-A6AD-5E19-0DC4-89491D71C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79" y="3159860"/>
                <a:ext cx="4374442" cy="1969578"/>
              </a:xfrm>
              <a:prstGeom prst="rect">
                <a:avLst/>
              </a:prstGeom>
              <a:blipFill>
                <a:blip r:embed="rId7"/>
                <a:stretch>
                  <a:fillRect l="-557" t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641F1-8493-38F9-09A1-7BBF9D2AC3CE}"/>
                  </a:ext>
                </a:extLst>
              </p:cNvPr>
              <p:cNvSpPr txBox="1"/>
              <p:nvPr/>
            </p:nvSpPr>
            <p:spPr>
              <a:xfrm>
                <a:off x="3865903" y="5219437"/>
                <a:ext cx="4460194" cy="1017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ko-KR" alt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ko-KR" altLang="en-US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𝑖𝑙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ko-KR" alt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ko-KR" altLang="en-US" sz="1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func>
                            <m:func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ko-KR" alt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ko-KR" alt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4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641F1-8493-38F9-09A1-7BBF9D2A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903" y="5219437"/>
                <a:ext cx="4460194" cy="1017073"/>
              </a:xfrm>
              <a:prstGeom prst="rect">
                <a:avLst/>
              </a:prstGeom>
              <a:blipFill>
                <a:blip r:embed="rId8"/>
                <a:stretch>
                  <a:fillRect l="-10246" t="-70060" b="-1053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9B8219-AE49-D253-F838-279AB68195B6}"/>
              </a:ext>
            </a:extLst>
          </p:cNvPr>
          <p:cNvSpPr txBox="1"/>
          <p:nvPr/>
        </p:nvSpPr>
        <p:spPr>
          <a:xfrm>
            <a:off x="8014142" y="6033335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[1]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371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D2520-8936-80F9-2394-8DA096EE5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84DC7A-DF56-AB27-9818-2CD498E3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Transient effects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3A8908C-1372-9F36-C948-302C431375C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BE1C-033D-631B-29B8-522E902BBB1F}"/>
              </a:ext>
            </a:extLst>
          </p:cNvPr>
          <p:cNvSpPr txBox="1"/>
          <p:nvPr/>
        </p:nvSpPr>
        <p:spPr>
          <a:xfrm>
            <a:off x="573157" y="797659"/>
            <a:ext cx="15397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Analytic result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8FD44-2C86-6348-210A-253AB6DD1044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T. Olsson, Self-consisten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t calculation of transient beam loading in electron storage rings with passive harmonic cavities, Phys. Rev. Accel. Beams 21, (2018).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A42DBFCA-CF62-2360-EE90-DE53B369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0" y="3749206"/>
            <a:ext cx="2436798" cy="175325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5B62C2D-F4FE-FE3B-5A1D-96E9F5E0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646" y="1803234"/>
            <a:ext cx="2491112" cy="179233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9596E54-1135-FE51-ADAD-231597DDA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58" y="1803234"/>
            <a:ext cx="3070693" cy="236042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4566197-1458-29B7-B7D9-7766E2402F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32360" y="3750519"/>
            <a:ext cx="2436798" cy="175194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BADD7F9-1F40-533D-1140-3FCE71AD83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71496" y="1803905"/>
            <a:ext cx="2491112" cy="179099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BFB45B9-7100-18FE-2E09-BCF77435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862608" y="1804055"/>
            <a:ext cx="3070693" cy="2358786"/>
          </a:xfrm>
          <a:prstGeom prst="rect">
            <a:avLst/>
          </a:prstGeom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C896BB0B-64F9-0FBC-F46B-E14303F40F1B}"/>
              </a:ext>
            </a:extLst>
          </p:cNvPr>
          <p:cNvCxnSpPr/>
          <p:nvPr/>
        </p:nvCxnSpPr>
        <p:spPr>
          <a:xfrm>
            <a:off x="0" y="1105082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88AA5BE9-44FE-8679-1184-C126D8521D27}"/>
              </a:ext>
            </a:extLst>
          </p:cNvPr>
          <p:cNvCxnSpPr/>
          <p:nvPr/>
        </p:nvCxnSpPr>
        <p:spPr>
          <a:xfrm>
            <a:off x="0" y="5602812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A0F2B8E1-9480-ED85-21D4-E4A324B222BB}"/>
              </a:ext>
            </a:extLst>
          </p:cNvPr>
          <p:cNvCxnSpPr>
            <a:cxnSpLocks/>
          </p:cNvCxnSpPr>
          <p:nvPr/>
        </p:nvCxnSpPr>
        <p:spPr>
          <a:xfrm flipV="1">
            <a:off x="6096000" y="1105082"/>
            <a:ext cx="0" cy="4497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923A94F9-E644-DE7E-D1F2-D314A3506735}"/>
              </a:ext>
            </a:extLst>
          </p:cNvPr>
          <p:cNvSpPr txBox="1"/>
          <p:nvPr/>
        </p:nvSpPr>
        <p:spPr>
          <a:xfrm>
            <a:off x="234813" y="1618568"/>
            <a:ext cx="5642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/>
              <a:t>Gap: 300</a:t>
            </a:r>
            <a:endParaRPr lang="ko-KR" altLang="en-US" sz="12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C7D3F54-21A6-4C85-06C1-0303AB7D69CE}"/>
              </a:ext>
            </a:extLst>
          </p:cNvPr>
          <p:cNvSpPr txBox="1"/>
          <p:nvPr/>
        </p:nvSpPr>
        <p:spPr>
          <a:xfrm>
            <a:off x="6371496" y="1618568"/>
            <a:ext cx="5642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/>
              <a:t>Gap: 300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BC903D6-3E56-7015-05A2-EA0B46FE3B09}"/>
                  </a:ext>
                </a:extLst>
              </p:cNvPr>
              <p:cNvSpPr txBox="1"/>
              <p:nvPr/>
            </p:nvSpPr>
            <p:spPr>
              <a:xfrm>
                <a:off x="234813" y="3580601"/>
                <a:ext cx="10354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75+36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BC903D6-3E56-7015-05A2-EA0B46FE3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3" y="3580601"/>
                <a:ext cx="1035476" cy="184666"/>
              </a:xfrm>
              <a:prstGeom prst="rect">
                <a:avLst/>
              </a:prstGeom>
              <a:blipFill>
                <a:blip r:embed="rId8"/>
                <a:stretch>
                  <a:fillRect r="-4142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753369E8-5296-EE78-15AE-5FA3AF93542A}"/>
                  </a:ext>
                </a:extLst>
              </p:cNvPr>
              <p:cNvSpPr txBox="1"/>
              <p:nvPr/>
            </p:nvSpPr>
            <p:spPr>
              <a:xfrm>
                <a:off x="6375664" y="3581259"/>
                <a:ext cx="103547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75+36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×1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753369E8-5296-EE78-15AE-5FA3AF935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664" y="3581259"/>
                <a:ext cx="1035475" cy="184666"/>
              </a:xfrm>
              <a:prstGeom prst="rect">
                <a:avLst/>
              </a:prstGeom>
              <a:blipFill>
                <a:blip r:embed="rId9"/>
                <a:stretch>
                  <a:fillRect r="-3529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24D434-9475-DAC0-2B1C-4E3C8C657552}"/>
                  </a:ext>
                </a:extLst>
              </p:cNvPr>
              <p:cNvSpPr txBox="1"/>
              <p:nvPr/>
            </p:nvSpPr>
            <p:spPr>
              <a:xfrm>
                <a:off x="156265" y="1353061"/>
                <a:ext cx="3863285" cy="282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dirty="0"/>
                  <a:t>400 mA,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=89.9948, 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=41.3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24D434-9475-DAC0-2B1C-4E3C8C65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5" y="1353061"/>
                <a:ext cx="3863285" cy="282193"/>
              </a:xfrm>
              <a:prstGeom prst="rect">
                <a:avLst/>
              </a:prstGeom>
              <a:blipFill>
                <a:blip r:embed="rId10"/>
                <a:stretch>
                  <a:fillRect l="-3791" t="-28261" b="-47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DB0C8F7-CD28-1145-C3C3-F922DAB907B5}"/>
                  </a:ext>
                </a:extLst>
              </p:cNvPr>
              <p:cNvSpPr txBox="1"/>
              <p:nvPr/>
            </p:nvSpPr>
            <p:spPr>
              <a:xfrm>
                <a:off x="6371496" y="1353061"/>
                <a:ext cx="3863285" cy="282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dirty="0"/>
                  <a:t>200 mA,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=89.9896, 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=20.6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DB0C8F7-CD28-1145-C3C3-F922DAB90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96" y="1353061"/>
                <a:ext cx="3863285" cy="282193"/>
              </a:xfrm>
              <a:prstGeom prst="rect">
                <a:avLst/>
              </a:prstGeom>
              <a:blipFill>
                <a:blip r:embed="rId11"/>
                <a:stretch>
                  <a:fillRect l="-3628" t="-28261" b="-47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73C6710-2321-D7E9-C9AE-F1499CC6ED4A}"/>
                  </a:ext>
                </a:extLst>
              </p:cNvPr>
              <p:cNvSpPr txBox="1"/>
              <p:nvPr/>
            </p:nvSpPr>
            <p:spPr>
              <a:xfrm>
                <a:off x="234813" y="5719229"/>
                <a:ext cx="50991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Long, asymmetric train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stronger transient effects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Optimize filling pattern is needed</a:t>
                </a:r>
              </a:p>
            </p:txBody>
          </p:sp>
        </mc:Choice>
        <mc:Fallback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73C6710-2321-D7E9-C9AE-F1499CC6E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3" y="5719229"/>
                <a:ext cx="5099187" cy="584775"/>
              </a:xfrm>
              <a:prstGeom prst="rect">
                <a:avLst/>
              </a:prstGeom>
              <a:blipFill>
                <a:blip r:embed="rId12"/>
                <a:stretch>
                  <a:fillRect l="-478"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TextBox 177">
            <a:extLst>
              <a:ext uri="{FF2B5EF4-FFF2-40B4-BE49-F238E27FC236}">
                <a16:creationId xmlns:a16="http://schemas.microsoft.com/office/drawing/2014/main" id="{F3AEFBDD-9A77-1EAC-DFFC-FE201099C57A}"/>
              </a:ext>
            </a:extLst>
          </p:cNvPr>
          <p:cNvSpPr txBox="1"/>
          <p:nvPr/>
        </p:nvSpPr>
        <p:spPr>
          <a:xfrm>
            <a:off x="6096000" y="567060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Gap(determined by ion-clearing &amp; hardware limits) </a:t>
            </a:r>
            <a:r>
              <a:rPr lang="en-US" altLang="ko-KR" sz="1600" b="1" dirty="0"/>
              <a:t>&gt; 25</a:t>
            </a:r>
            <a:endParaRPr lang="en-US" altLang="ko-K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continuous bunch (determined by hardware) </a:t>
            </a:r>
            <a:r>
              <a:rPr lang="en-US" altLang="ko-KR" sz="1600" b="1" dirty="0"/>
              <a:t>&gt; 64</a:t>
            </a:r>
            <a:endParaRPr lang="en-US" altLang="ko-K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bunch (Single bunch instability) </a:t>
            </a:r>
            <a:r>
              <a:rPr lang="en-US" altLang="ko-KR" sz="1600" b="1" dirty="0"/>
              <a:t>~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1AD20D7-51A1-3A50-A760-1B0C4C2F4A78}"/>
                  </a:ext>
                </a:extLst>
              </p:cNvPr>
              <p:cNvSpPr txBox="1"/>
              <p:nvPr/>
            </p:nvSpPr>
            <p:spPr>
              <a:xfrm rot="20700000">
                <a:off x="7061156" y="5726001"/>
                <a:ext cx="1624163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d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𝟏𝟐𝟖</m:t>
                          </m:r>
                          <m: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𝟏𝟔𝟎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e>
                      </m:d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1AD20D7-51A1-3A50-A760-1B0C4C2F4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0000">
                <a:off x="7061156" y="5726001"/>
                <a:ext cx="162416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0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11BB7-E58D-11BB-19F3-8CB9A32DB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9B28A3-D572-67EB-71B6-BF63C135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Transient effects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8380A7B-CFAA-E6A0-760C-755E208096A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59207-33F1-716A-EC64-8E7A6A32E824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T. Olsson, Self-consisten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t calculation of transient beam loading in electron storage rings with passive harmonic cavities, Phys. Rev. Accel. Beams 21, (2018).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4" name="그림 3" descr="스크린샷, 텍스트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6238AB-62B5-0912-EE07-D3DCCEAD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9" y="1657278"/>
            <a:ext cx="2919700" cy="2189775"/>
          </a:xfrm>
          <a:prstGeom prst="rect">
            <a:avLst/>
          </a:prstGeom>
        </p:spPr>
      </p:pic>
      <p:pic>
        <p:nvPicPr>
          <p:cNvPr id="5" name="그림 4" descr="스크린샷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5E9B64F-8E8E-82AE-3A71-2D4B7BEE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9" y="4187482"/>
            <a:ext cx="2919700" cy="2189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163930-0C89-C937-B97E-3BC052BFC492}"/>
                  </a:ext>
                </a:extLst>
              </p:cNvPr>
              <p:cNvSpPr txBox="1"/>
              <p:nvPr/>
            </p:nvSpPr>
            <p:spPr>
              <a:xfrm>
                <a:off x="1494075" y="6377257"/>
                <a:ext cx="1557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75+36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×11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163930-0C89-C937-B97E-3BC052BFC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75" y="6377257"/>
                <a:ext cx="1557349" cy="276999"/>
              </a:xfrm>
              <a:prstGeom prst="rect">
                <a:avLst/>
              </a:prstGeom>
              <a:blipFill>
                <a:blip r:embed="rId4"/>
                <a:stretch>
                  <a:fillRect r="-3125"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8B94B3-302F-4EBD-1F76-010DA3AF8657}"/>
              </a:ext>
            </a:extLst>
          </p:cNvPr>
          <p:cNvSpPr txBox="1"/>
          <p:nvPr/>
        </p:nvSpPr>
        <p:spPr>
          <a:xfrm>
            <a:off x="1850357" y="3847053"/>
            <a:ext cx="8447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Gap: 300</a:t>
            </a:r>
            <a:endParaRPr lang="ko-KR" altLang="en-US" dirty="0"/>
          </a:p>
        </p:txBody>
      </p:sp>
      <p:pic>
        <p:nvPicPr>
          <p:cNvPr id="9" name="그림 8" descr="텍스트, 스크린샷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03DE25-9361-5A2A-AE85-494A3C601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411" y="1464288"/>
            <a:ext cx="3177019" cy="2382764"/>
          </a:xfrm>
          <a:prstGeom prst="rect">
            <a:avLst/>
          </a:prstGeom>
        </p:spPr>
      </p:pic>
      <p:pic>
        <p:nvPicPr>
          <p:cNvPr id="10" name="그림 9" descr="텍스트, 라인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9D28B9-26ED-5749-B7ED-F0706FAD5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691" y="1464288"/>
            <a:ext cx="3177019" cy="23827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E59C2E9-0F0B-41D9-3AE4-FB65C3CE61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65411" y="4124052"/>
            <a:ext cx="3177018" cy="238276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74A8449-12A1-2E5A-627F-33C2875CAC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27691" y="4187482"/>
            <a:ext cx="3177018" cy="2382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7435B2-07FD-3B6F-EE84-165153FAEA9F}"/>
                  </a:ext>
                </a:extLst>
              </p:cNvPr>
              <p:cNvSpPr txBox="1"/>
              <p:nvPr/>
            </p:nvSpPr>
            <p:spPr>
              <a:xfrm>
                <a:off x="156265" y="1228610"/>
                <a:ext cx="3863285" cy="282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dirty="0"/>
                  <a:t>400 mA,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=89.9948, 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=41.3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7435B2-07FD-3B6F-EE84-165153FAE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5" y="1228610"/>
                <a:ext cx="3863285" cy="282193"/>
              </a:xfrm>
              <a:prstGeom prst="rect">
                <a:avLst/>
              </a:prstGeom>
              <a:blipFill>
                <a:blip r:embed="rId9"/>
                <a:stretch>
                  <a:fillRect l="-3791" t="-28261" b="-47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47A8BD4-0A51-3C71-3611-DC14A7B08D21}"/>
              </a:ext>
            </a:extLst>
          </p:cNvPr>
          <p:cNvSpPr txBox="1"/>
          <p:nvPr/>
        </p:nvSpPr>
        <p:spPr>
          <a:xfrm>
            <a:off x="573157" y="797659"/>
            <a:ext cx="19287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Simulation result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20681-3E54-69FF-CB80-FFCC95FAEA1A}"/>
              </a:ext>
            </a:extLst>
          </p:cNvPr>
          <p:cNvSpPr txBox="1"/>
          <p:nvPr/>
        </p:nvSpPr>
        <p:spPr>
          <a:xfrm>
            <a:off x="9918696" y="5234398"/>
            <a:ext cx="2216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C00000"/>
                </a:solidFill>
              </a:rPr>
              <a:t>Simulation</a:t>
            </a:r>
            <a:r>
              <a:rPr lang="en-US" altLang="ko-KR" sz="1600" dirty="0">
                <a:solidFill>
                  <a:srgbClr val="C00000"/>
                </a:solidFill>
              </a:rPr>
              <a:t> vs </a:t>
            </a:r>
            <a:r>
              <a:rPr lang="en-US" altLang="ko-KR" sz="1600" b="1" dirty="0">
                <a:solidFill>
                  <a:srgbClr val="C00000"/>
                </a:solidFill>
              </a:rPr>
              <a:t>analytic</a:t>
            </a:r>
            <a:r>
              <a:rPr lang="en-US" altLang="ko-KR" sz="1600" dirty="0">
                <a:solidFill>
                  <a:srgbClr val="C00000"/>
                </a:solidFill>
              </a:rPr>
              <a:t> mismatch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(Further studies need)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1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102059</TotalTime>
  <Words>1063</Words>
  <Application>Microsoft Office PowerPoint</Application>
  <PresentationFormat>와이드스크린</PresentationFormat>
  <Paragraphs>167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2" baseType="lpstr">
      <vt:lpstr>HelveticaNeue-Bold</vt:lpstr>
      <vt:lpstr>굴림</vt:lpstr>
      <vt:lpstr>맑은 고딕</vt:lpstr>
      <vt:lpstr>함초롬바탕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0725 Passive Superconducting HHC</vt:lpstr>
      <vt:lpstr>Storage ring with HHC</vt:lpstr>
      <vt:lpstr>Passive SC HHC</vt:lpstr>
      <vt:lpstr>Passive cavity self consistency</vt:lpstr>
      <vt:lpstr>Passive cavity self consistency</vt:lpstr>
      <vt:lpstr>Simulation convergence test</vt:lpstr>
      <vt:lpstr>Transient effects</vt:lpstr>
      <vt:lpstr>Transient effects</vt:lpstr>
      <vt:lpstr>Transient effects</vt:lpstr>
      <vt:lpstr>Summary &amp; Future plan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108</cp:revision>
  <cp:lastPrinted>2024-12-11T05:34:46Z</cp:lastPrinted>
  <dcterms:created xsi:type="dcterms:W3CDTF">2023-05-12T02:11:01Z</dcterms:created>
  <dcterms:modified xsi:type="dcterms:W3CDTF">2025-07-25T00:38:23Z</dcterms:modified>
</cp:coreProperties>
</file>