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7" r:id="rId4"/>
    <p:sldId id="259" r:id="rId5"/>
    <p:sldId id="260" r:id="rId6"/>
    <p:sldId id="261" r:id="rId7"/>
    <p:sldId id="262" r:id="rId8"/>
    <p:sldId id="268" r:id="rId9"/>
    <p:sldId id="263" r:id="rId10"/>
    <p:sldId id="26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194C-C6A7-4066-BFC7-74E03C1D94A8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882-6567-48C2-B036-C668A9D5FC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50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194C-C6A7-4066-BFC7-74E03C1D94A8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882-6567-48C2-B036-C668A9D5FC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15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194C-C6A7-4066-BFC7-74E03C1D94A8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882-6567-48C2-B036-C668A9D5FC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6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194C-C6A7-4066-BFC7-74E03C1D94A8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882-6567-48C2-B036-C668A9D5FC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26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194C-C6A7-4066-BFC7-74E03C1D94A8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882-6567-48C2-B036-C668A9D5FC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93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194C-C6A7-4066-BFC7-74E03C1D94A8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882-6567-48C2-B036-C668A9D5FC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59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194C-C6A7-4066-BFC7-74E03C1D94A8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882-6567-48C2-B036-C668A9D5FC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94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194C-C6A7-4066-BFC7-74E03C1D94A8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882-6567-48C2-B036-C668A9D5FC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02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194C-C6A7-4066-BFC7-74E03C1D94A8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882-6567-48C2-B036-C668A9D5FC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22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194C-C6A7-4066-BFC7-74E03C1D94A8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882-6567-48C2-B036-C668A9D5FC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7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194C-C6A7-4066-BFC7-74E03C1D94A8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882-6567-48C2-B036-C668A9D5FC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1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E194C-C6A7-4066-BFC7-74E03C1D94A8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5C882-6567-48C2-B036-C668A9D5FC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26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54505" y="1122363"/>
            <a:ext cx="10282990" cy="2387600"/>
          </a:xfrm>
        </p:spPr>
        <p:txBody>
          <a:bodyPr numCol="1" anchor="ctr">
            <a:normAutofit/>
          </a:bodyPr>
          <a:lstStyle/>
          <a:p>
            <a:pPr algn="l"/>
            <a:r>
              <a:rPr lang="en-US" altLang="ko-KR" sz="4000" b="1" dirty="0"/>
              <a:t>Research</a:t>
            </a:r>
            <a:r>
              <a:rPr lang="ko-KR" altLang="en-US" sz="4000" b="1" dirty="0"/>
              <a:t> </a:t>
            </a:r>
            <a:r>
              <a:rPr lang="en-US" altLang="ko-KR" sz="4000" b="1" dirty="0"/>
              <a:t>proposal(M.S.)</a:t>
            </a:r>
            <a:br>
              <a:rPr lang="en-US" altLang="ko-KR" sz="4000" b="1" dirty="0"/>
            </a:br>
            <a:r>
              <a:rPr lang="en-US" altLang="ko-KR" sz="3200" b="1" dirty="0"/>
              <a:t>X-ray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Photoelectron spectroscopy (XPS)</a:t>
            </a:r>
            <a:br>
              <a:rPr lang="en-US" altLang="ko-KR" sz="3200" b="1" dirty="0"/>
            </a:br>
            <a:r>
              <a:rPr lang="en-US" altLang="ko-KR" sz="3200" b="1" dirty="0"/>
              <a:t>X-ray communication (XCOM)</a:t>
            </a:r>
            <a:endParaRPr lang="ko-KR" altLang="en-US" sz="40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altLang="ko-KR" b="1" dirty="0">
                <a:latin typeface="+mj-lt"/>
              </a:rPr>
              <a:t>2025. 07 .25</a:t>
            </a:r>
          </a:p>
          <a:p>
            <a:r>
              <a:rPr lang="ko-KR" altLang="en-US" b="1" dirty="0">
                <a:latin typeface="+mj-lt"/>
              </a:rPr>
              <a:t>나창선</a:t>
            </a:r>
            <a:endParaRPr lang="en-US" altLang="ko-KR" b="1" dirty="0">
              <a:latin typeface="+mj-lt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363"/>
            <a:ext cx="12192000" cy="127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500"/>
            <a:ext cx="12192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3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84DE6-3745-80F8-EC50-C228B7203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700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5C8EA2-4F7D-4574-377A-27F54B00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3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spcAft>
                <a:spcPts val="600"/>
              </a:spcAft>
            </a:pPr>
            <a:fld id="{E82EE178-BBD0-4144-A51A-40F2A7B0F23C}" type="datetime1">
              <a:rPr lang="en-US" altLang="ko-KR" smtClean="0"/>
              <a:pPr latinLnBrk="0">
                <a:spcAft>
                  <a:spcPts val="600"/>
                </a:spcAft>
              </a:pPr>
              <a:t>7/25/2025</a:t>
            </a:fld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7C226F-602F-81B0-3B41-C2E9A029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spcAft>
                <a:spcPts val="600"/>
              </a:spcAft>
            </a:pPr>
            <a:fld id="{1436AC3B-0B47-477C-8B5A-29066B00859F}" type="slidenum">
              <a:rPr lang="en-US" altLang="ko-KR" smtClean="0"/>
              <a:pPr latinLnBrk="0">
                <a:spcAft>
                  <a:spcPts val="600"/>
                </a:spcAft>
              </a:pPr>
              <a:t>10</a:t>
            </a:fld>
            <a:endParaRPr lang="en-US" altLang="ko-KR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986E10-498F-541E-1136-0F914D5D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12" name="부제목 2">
            <a:extLst>
              <a:ext uri="{FF2B5EF4-FFF2-40B4-BE49-F238E27FC236}">
                <a16:creationId xmlns:a16="http://schemas.microsoft.com/office/drawing/2014/main" id="{7D74DAEE-E46B-6C99-F37E-C8E0B17E3C7D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4120586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Appendix _ Grating</a:t>
            </a:r>
            <a:endParaRPr lang="ko-KR" altLang="en-US" b="1" dirty="0"/>
          </a:p>
        </p:txBody>
      </p:sp>
      <p:pic>
        <p:nvPicPr>
          <p:cNvPr id="3" name="Picture 2" descr="Diffraction Grating, 300 Lines / mm (Discontinued)">
            <a:extLst>
              <a:ext uri="{FF2B5EF4-FFF2-40B4-BE49-F238E27FC236}">
                <a16:creationId xmlns:a16="http://schemas.microsoft.com/office/drawing/2014/main" id="{D07B2FE1-F245-4966-B838-BDEDF0211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69" y="1727813"/>
            <a:ext cx="5161885" cy="34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uled diffraction gratings typically feature triangular grooves">
            <a:extLst>
              <a:ext uri="{FF2B5EF4-FFF2-40B4-BE49-F238E27FC236}">
                <a16:creationId xmlns:a16="http://schemas.microsoft.com/office/drawing/2014/main" id="{FB955631-C7FF-E84B-5346-198538D66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2" y="1854813"/>
            <a:ext cx="5109657" cy="34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7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43467" y="1261534"/>
            <a:ext cx="4775200" cy="6519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en-US" altLang="ko-KR" sz="3667" dirty="0">
                <a:solidFill>
                  <a:srgbClr val="091C78"/>
                </a:solidFill>
                <a:ea typeface="Gmarket Sans Bold"/>
              </a:rPr>
              <a:t>Contents</a:t>
            </a:r>
            <a:endParaRPr lang="ko-KR" altLang="en-US" sz="3667" dirty="0">
              <a:solidFill>
                <a:srgbClr val="091C78"/>
              </a:solidFill>
              <a:ea typeface="Gmarket Sans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1278467"/>
            <a:ext cx="42333" cy="8382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282266" y="1261533"/>
            <a:ext cx="3618469" cy="8381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altLang="ko-KR" sz="1867" b="1" dirty="0">
                <a:solidFill>
                  <a:srgbClr val="091C78"/>
                </a:solidFill>
                <a:ea typeface="Gmarket Sans Medium"/>
              </a:rPr>
              <a:t>Introduction</a:t>
            </a:r>
            <a:endParaRPr lang="ko-KR" altLang="en-US" sz="1867" b="1" dirty="0">
              <a:solidFill>
                <a:srgbClr val="091C78"/>
              </a:solidFill>
              <a:ea typeface="Gmarket Sans Medium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2328333"/>
            <a:ext cx="42333" cy="8382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3386667"/>
            <a:ext cx="42333" cy="838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4436533"/>
            <a:ext cx="42333" cy="8382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sp>
        <p:nvSpPr>
          <p:cNvPr id="31" name="TextBox 8">
            <a:extLst>
              <a:ext uri="{FF2B5EF4-FFF2-40B4-BE49-F238E27FC236}">
                <a16:creationId xmlns:a16="http://schemas.microsoft.com/office/drawing/2014/main" id="{E8410993-813C-71B7-30D7-3CB241AAFC67}"/>
              </a:ext>
            </a:extLst>
          </p:cNvPr>
          <p:cNvSpPr txBox="1"/>
          <p:nvPr/>
        </p:nvSpPr>
        <p:spPr>
          <a:xfrm>
            <a:off x="6282266" y="2328105"/>
            <a:ext cx="3618469" cy="838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altLang="ko-KR" sz="1867" b="1" dirty="0">
                <a:solidFill>
                  <a:srgbClr val="091C78"/>
                </a:solidFill>
                <a:ea typeface="Gmarket Sans Medium"/>
              </a:rPr>
              <a:t>What is XPS?</a:t>
            </a:r>
            <a:endParaRPr lang="ko-KR" altLang="en-US" sz="1867" b="1" dirty="0">
              <a:solidFill>
                <a:srgbClr val="091C78"/>
              </a:solidFill>
              <a:ea typeface="Gmarket Sans Medium"/>
            </a:endParaRP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25C8FF3C-6AA6-89A6-7225-6A43BA8B320C}"/>
              </a:ext>
            </a:extLst>
          </p:cNvPr>
          <p:cNvSpPr txBox="1"/>
          <p:nvPr/>
        </p:nvSpPr>
        <p:spPr>
          <a:xfrm>
            <a:off x="6282266" y="3386667"/>
            <a:ext cx="3618469" cy="838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altLang="ko-KR" sz="1867" b="1" dirty="0">
                <a:solidFill>
                  <a:srgbClr val="091C78"/>
                </a:solidFill>
                <a:ea typeface="Gmarket Sans Medium"/>
              </a:rPr>
              <a:t>Applications of XPS</a:t>
            </a:r>
            <a:endParaRPr lang="ko-KR" altLang="en-US" sz="1867" b="1" dirty="0">
              <a:solidFill>
                <a:srgbClr val="091C78"/>
              </a:solidFill>
              <a:ea typeface="Gmarket Sans Medium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52776E94-2443-0CE5-D462-54B9809D4926}"/>
              </a:ext>
            </a:extLst>
          </p:cNvPr>
          <p:cNvSpPr txBox="1"/>
          <p:nvPr/>
        </p:nvSpPr>
        <p:spPr>
          <a:xfrm>
            <a:off x="6282266" y="4436991"/>
            <a:ext cx="3618469" cy="838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altLang="ko-KR" sz="1867" b="1" dirty="0">
                <a:solidFill>
                  <a:srgbClr val="091C78"/>
                </a:solidFill>
                <a:ea typeface="Gmarket Sans Medium"/>
              </a:rPr>
              <a:t>Future plan (XCOM)</a:t>
            </a:r>
            <a:endParaRPr lang="ko-KR" altLang="en-US" sz="1867" b="1" dirty="0">
              <a:solidFill>
                <a:srgbClr val="091C78"/>
              </a:solidFill>
              <a:ea typeface="Gmarket Sans Medium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82AF52-53D3-FEEB-7941-DA3D2C80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436AC3B-0B47-477C-8B5A-29066B00859F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9" name="날짜 개체 틀 4">
            <a:extLst>
              <a:ext uri="{FF2B5EF4-FFF2-40B4-BE49-F238E27FC236}">
                <a16:creationId xmlns:a16="http://schemas.microsoft.com/office/drawing/2014/main" id="{AEBEA84B-282E-C836-AD77-6D08513B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3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spcAft>
                <a:spcPts val="600"/>
              </a:spcAft>
            </a:pPr>
            <a:fld id="{E82EE178-BBD0-4144-A51A-40F2A7B0F23C}" type="datetime1">
              <a:rPr lang="en-US" altLang="ko-KR" smtClean="0"/>
              <a:pPr latinLnBrk="0">
                <a:spcAft>
                  <a:spcPts val="600"/>
                </a:spcAft>
              </a:pPr>
              <a:t>7/25/2025</a:t>
            </a:fld>
            <a:endParaRPr lang="en-US" altLang="ko-K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1" y="127000"/>
            <a:ext cx="2247900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10A2</a:t>
            </a:r>
            <a:endParaRPr lang="ko-KR" altLang="en-US" b="1" dirty="0"/>
          </a:p>
        </p:txBody>
      </p:sp>
      <p:pic>
        <p:nvPicPr>
          <p:cNvPr id="14" name="그림 13" descr="실내, 공학, 기계, 작업장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5D239F-3D58-F90A-B408-96F4FE30B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7" y="628650"/>
            <a:ext cx="5553727" cy="4164870"/>
          </a:xfrm>
          <a:prstGeom prst="rect">
            <a:avLst/>
          </a:prstGeom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B9DA93C-7950-08D4-A454-1D66C9397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872831"/>
              </p:ext>
            </p:extLst>
          </p:nvPr>
        </p:nvGraphicFramePr>
        <p:xfrm>
          <a:off x="387587" y="4793520"/>
          <a:ext cx="5346358" cy="199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179">
                  <a:extLst>
                    <a:ext uri="{9D8B030D-6E8A-4147-A177-3AD203B41FA5}">
                      <a16:colId xmlns:a16="http://schemas.microsoft.com/office/drawing/2014/main" val="3943450341"/>
                    </a:ext>
                  </a:extLst>
                </a:gridCol>
                <a:gridCol w="2673179">
                  <a:extLst>
                    <a:ext uri="{9D8B030D-6E8A-4147-A177-3AD203B41FA5}">
                      <a16:colId xmlns:a16="http://schemas.microsoft.com/office/drawing/2014/main" val="2405362579"/>
                    </a:ext>
                  </a:extLst>
                </a:gridCol>
              </a:tblGrid>
              <a:tr h="342643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/>
                        <a:t>10A2 Beamline spec</a:t>
                      </a:r>
                      <a:endParaRPr lang="ko-KR" alt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107318"/>
                  </a:ext>
                </a:extLst>
              </a:tr>
              <a:tr h="26279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err="1"/>
                        <a:t>Lightsource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Undulator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178782"/>
                  </a:ext>
                </a:extLst>
              </a:tr>
              <a:tr h="43401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Photon energy range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100-1500 eV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82329"/>
                  </a:ext>
                </a:extLst>
              </a:tr>
              <a:tr h="26279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Photon Flux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10</a:t>
                      </a:r>
                      <a:r>
                        <a:rPr lang="en-US" altLang="ko-KR" sz="16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Photons / s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497310"/>
                  </a:ext>
                </a:extLst>
              </a:tr>
              <a:tr h="43401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Photon Beam size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10 </a:t>
                      </a:r>
                      <a:r>
                        <a:rPr lang="el-GR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(H) x 30 </a:t>
                      </a:r>
                      <a:r>
                        <a:rPr lang="el-GR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(V)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016479"/>
                  </a:ext>
                </a:extLst>
              </a:tr>
            </a:tbl>
          </a:graphicData>
        </a:graphic>
      </p:graphicFrame>
      <p:pic>
        <p:nvPicPr>
          <p:cNvPr id="8" name="그림 7" descr="스케치, 그림, 예술, 아동 미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192EF41-9C8A-32F6-78F2-8BEDED282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3011" r="18509" b="4094"/>
          <a:stretch>
            <a:fillRect/>
          </a:stretch>
        </p:blipFill>
        <p:spPr>
          <a:xfrm>
            <a:off x="6155084" y="628650"/>
            <a:ext cx="5649329" cy="5492064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EAD28BE6-780A-2C7F-6830-A629ADA4DF1E}"/>
              </a:ext>
            </a:extLst>
          </p:cNvPr>
          <p:cNvCxnSpPr/>
          <p:nvPr/>
        </p:nvCxnSpPr>
        <p:spPr>
          <a:xfrm>
            <a:off x="6260757" y="4497859"/>
            <a:ext cx="3426940" cy="906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ECC9B92D-633E-053E-E2BE-52D8E8B7DB07}"/>
              </a:ext>
            </a:extLst>
          </p:cNvPr>
          <p:cNvSpPr/>
          <p:nvPr/>
        </p:nvSpPr>
        <p:spPr>
          <a:xfrm>
            <a:off x="9703758" y="4473146"/>
            <a:ext cx="197709" cy="1977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65C56C-E182-18CB-7388-5D07C6E364A4}"/>
              </a:ext>
            </a:extLst>
          </p:cNvPr>
          <p:cNvSpPr txBox="1"/>
          <p:nvPr/>
        </p:nvSpPr>
        <p:spPr>
          <a:xfrm>
            <a:off x="6928021" y="454316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X-ray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6A341-1242-E236-ADE7-0D98131A8E28}"/>
              </a:ext>
            </a:extLst>
          </p:cNvPr>
          <p:cNvSpPr txBox="1"/>
          <p:nvPr/>
        </p:nvSpPr>
        <p:spPr>
          <a:xfrm>
            <a:off x="9687697" y="4718694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FF00"/>
                </a:solidFill>
              </a:rPr>
              <a:t>Sample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80F336-9BB9-63E5-F8E8-2BC610C82C32}"/>
              </a:ext>
            </a:extLst>
          </p:cNvPr>
          <p:cNvSpPr txBox="1"/>
          <p:nvPr/>
        </p:nvSpPr>
        <p:spPr>
          <a:xfrm>
            <a:off x="7180772" y="2103332"/>
            <a:ext cx="158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Spectrometer</a:t>
            </a:r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8704C127-3BAC-2974-E31B-50ABEF8073C8}"/>
              </a:ext>
            </a:extLst>
          </p:cNvPr>
          <p:cNvCxnSpPr>
            <a:stCxn id="15" idx="2"/>
          </p:cNvCxnSpPr>
          <p:nvPr/>
        </p:nvCxnSpPr>
        <p:spPr>
          <a:xfrm>
            <a:off x="7974227" y="2472664"/>
            <a:ext cx="189470" cy="608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E6C2D9A-E469-8523-7AB6-EAFB0AD560AE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8610600" y="3188043"/>
            <a:ext cx="1122112" cy="13140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2A9A6C5-9876-351D-2055-3D6D1B3BB833}"/>
              </a:ext>
            </a:extLst>
          </p:cNvPr>
          <p:cNvSpPr txBox="1"/>
          <p:nvPr/>
        </p:nvSpPr>
        <p:spPr>
          <a:xfrm>
            <a:off x="8589903" y="2818681"/>
            <a:ext cx="6611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e</a:t>
            </a:r>
            <a:r>
              <a:rPr lang="en-US" altLang="ko-KR" sz="3200" baseline="30000" dirty="0"/>
              <a:t>-</a:t>
            </a:r>
            <a:endParaRPr lang="ko-KR" alt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321947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5B45E-4FDD-1095-D403-D0A012D95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라인, 도표, 원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55C440E-5D28-F604-7842-5D55AC20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512"/>
            <a:ext cx="5088159" cy="359082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C677789-6A7C-BD7C-3BA9-52387CED5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DC1BD0-C124-23D1-439B-EE118987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14" name="그림 13" descr="라인, 도표, 원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50E1E22-5DE7-2CBB-36D3-5632D5993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468"/>
            <a:ext cx="6096000" cy="324787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B37B9AE-E50A-5C78-7052-026153C57B20}"/>
              </a:ext>
            </a:extLst>
          </p:cNvPr>
          <p:cNvSpPr/>
          <p:nvPr/>
        </p:nvSpPr>
        <p:spPr>
          <a:xfrm>
            <a:off x="0" y="4101850"/>
            <a:ext cx="12192001" cy="275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</a:t>
            </a:r>
            <a:r>
              <a:rPr lang="el-GR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ν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= E</a:t>
            </a:r>
            <a:r>
              <a:rPr lang="en-US" altLang="ko-KR" sz="2400" baseline="-25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  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E</a:t>
            </a:r>
            <a:r>
              <a:rPr lang="en-US" altLang="ko-KR" sz="2400" baseline="-25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 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az-Cyrl-AZ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ф</a:t>
            </a:r>
            <a:r>
              <a:rPr lang="en-US" altLang="ko-KR" sz="2400" baseline="-25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sample emits Photoelectron with kinetic energy(E</a:t>
            </a:r>
            <a:r>
              <a:rPr lang="en-US" altLang="ko-KR" sz="2400" baseline="-25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Spectrometer measures E</a:t>
            </a:r>
            <a:r>
              <a:rPr lang="en-US" altLang="ko-KR" sz="2400" baseline="-25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and calculates the binding energy(E</a:t>
            </a:r>
            <a:r>
              <a:rPr lang="en-US" altLang="ko-KR" sz="2400" baseline="-25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process can produce Characteristic x-rays and Auger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These are measured using X-ray Absorption Spectroscopy (XAS)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D0721033-09E9-045A-F10C-E50E124C9E0E}"/>
                  </a:ext>
                </a:extLst>
              </p:cNvPr>
              <p:cNvSpPr/>
              <p:nvPr/>
            </p:nvSpPr>
            <p:spPr>
              <a:xfrm>
                <a:off x="1254530" y="2547067"/>
                <a:ext cx="496686" cy="2279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ko-KR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ko-K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D0721033-09E9-045A-F10C-E50E124C9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0" y="2547067"/>
                <a:ext cx="496686" cy="227946"/>
              </a:xfrm>
              <a:prstGeom prst="rect">
                <a:avLst/>
              </a:prstGeom>
              <a:blipFill>
                <a:blip r:embed="rId5"/>
                <a:stretch>
                  <a:fillRect l="-24691" t="-8108" r="-9877" b="-594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DDC5C6F-8939-1E4A-37B1-1D56E6780488}"/>
                  </a:ext>
                </a:extLst>
              </p:cNvPr>
              <p:cNvSpPr/>
              <p:nvPr/>
            </p:nvSpPr>
            <p:spPr>
              <a:xfrm>
                <a:off x="2410227" y="3603853"/>
                <a:ext cx="496686" cy="2279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DDC5C6F-8939-1E4A-37B1-1D56E6780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227" y="3603853"/>
                <a:ext cx="496686" cy="227946"/>
              </a:xfrm>
              <a:prstGeom prst="rect">
                <a:avLst/>
              </a:prstGeom>
              <a:blipFill>
                <a:blip r:embed="rId6"/>
                <a:stretch>
                  <a:fillRect b="-3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C48CCFFC-0B07-3642-B215-40B13FDC73D9}"/>
                  </a:ext>
                </a:extLst>
              </p:cNvPr>
              <p:cNvSpPr/>
              <p:nvPr/>
            </p:nvSpPr>
            <p:spPr>
              <a:xfrm>
                <a:off x="3426922" y="2547067"/>
                <a:ext cx="496686" cy="2279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C48CCFFC-0B07-3642-B215-40B13FDC7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922" y="2547067"/>
                <a:ext cx="496686" cy="227946"/>
              </a:xfrm>
              <a:prstGeom prst="rect">
                <a:avLst/>
              </a:prstGeom>
              <a:blipFill>
                <a:blip r:embed="rId7"/>
                <a:stretch>
                  <a:fillRect b="-378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C49E7E2-9A78-D3EB-CEB2-D5704DE7C5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1" b="45935"/>
          <a:stretch>
            <a:fillRect/>
          </a:stretch>
        </p:blipFill>
        <p:spPr>
          <a:xfrm rot="2697560">
            <a:off x="8566536" y="1796516"/>
            <a:ext cx="1154930" cy="2051361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B588D62D-E766-074A-7CF0-4DDC074F4D26}"/>
              </a:ext>
            </a:extLst>
          </p:cNvPr>
          <p:cNvSpPr/>
          <p:nvPr/>
        </p:nvSpPr>
        <p:spPr>
          <a:xfrm rot="20790658">
            <a:off x="8082533" y="2858617"/>
            <a:ext cx="2317056" cy="253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Characteristic x-ray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D0DD6-35BC-F6C1-ACE0-47323C93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82EE178-BBD0-4144-A51A-40F2A7B0F23C}" type="datetime1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70FFEBAD-53F1-346F-A500-22C9B4539530}"/>
              </a:ext>
            </a:extLst>
          </p:cNvPr>
          <p:cNvSpPr txBox="1">
            <a:spLocks/>
          </p:cNvSpPr>
          <p:nvPr/>
        </p:nvSpPr>
        <p:spPr>
          <a:xfrm>
            <a:off x="0" y="127000"/>
            <a:ext cx="7186863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X-ray Photoelectron Spectroscopy (XPS)?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5355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84DE6-3745-80F8-EC50-C228B7203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7986E10-498F-541E-1136-0F914D5D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7C226F-602F-81B0-3B41-C2E9A029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5C8EA2-4F7D-4574-377A-27F54B00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8E8AE72C-94A5-55EF-C102-6E7DD9D75EB5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4120586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Applications of XPS</a:t>
            </a:r>
            <a:endParaRPr lang="ko-KR" altLang="en-US" b="1" dirty="0"/>
          </a:p>
        </p:txBody>
      </p:sp>
      <p:pic>
        <p:nvPicPr>
          <p:cNvPr id="13" name="그림 12" descr="텍스트, 도표, 그래프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DDA02A8-FDE6-277F-E54D-0E3D5BED6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25" y="3047999"/>
            <a:ext cx="4108889" cy="3145548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FDA90826-353C-2582-A011-CADD25C509D2}"/>
              </a:ext>
            </a:extLst>
          </p:cNvPr>
          <p:cNvSpPr/>
          <p:nvPr/>
        </p:nvSpPr>
        <p:spPr>
          <a:xfrm>
            <a:off x="8948002" y="4211770"/>
            <a:ext cx="544010" cy="120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2F003B4-C1EA-835D-D66C-A81C7F135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81" y="3519783"/>
            <a:ext cx="4194669" cy="321121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856258E-FFCA-350E-E037-61325EE15840}"/>
              </a:ext>
            </a:extLst>
          </p:cNvPr>
          <p:cNvSpPr/>
          <p:nvPr/>
        </p:nvSpPr>
        <p:spPr>
          <a:xfrm>
            <a:off x="10722254" y="3024945"/>
            <a:ext cx="1356360" cy="34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텍스트, 도표, 그래프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5C78BEE-9B04-3C74-500A-92467B827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14" y="150054"/>
            <a:ext cx="4675705" cy="3579472"/>
          </a:xfrm>
          <a:prstGeom prst="rect">
            <a:avLst/>
          </a:prstGeom>
        </p:spPr>
      </p:pic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30DC8137-082A-6D05-4849-D226628E8A3E}"/>
              </a:ext>
            </a:extLst>
          </p:cNvPr>
          <p:cNvCxnSpPr>
            <a:cxnSpLocks/>
          </p:cNvCxnSpPr>
          <p:nvPr/>
        </p:nvCxnSpPr>
        <p:spPr>
          <a:xfrm flipV="1">
            <a:off x="9492012" y="2767914"/>
            <a:ext cx="236874" cy="2141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798D3413-2537-EEBC-EF37-1AE1A164836A}"/>
              </a:ext>
            </a:extLst>
          </p:cNvPr>
          <p:cNvCxnSpPr>
            <a:cxnSpLocks/>
            <a:stCxn id="14" idx="3"/>
          </p:cNvCxnSpPr>
          <p:nvPr/>
        </p:nvCxnSpPr>
        <p:spPr>
          <a:xfrm flipH="1" flipV="1">
            <a:off x="5610733" y="3220720"/>
            <a:ext cx="3416937" cy="2018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19D39E-6563-0AE1-A627-6135C8430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" y="651704"/>
            <a:ext cx="4020421" cy="3077822"/>
          </a:xfrm>
          <a:prstGeom prst="rect">
            <a:avLst/>
          </a:prstGeom>
        </p:spPr>
      </p:pic>
      <p:sp>
        <p:nvSpPr>
          <p:cNvPr id="26" name="화살표: 위로 굽음 25">
            <a:extLst>
              <a:ext uri="{FF2B5EF4-FFF2-40B4-BE49-F238E27FC236}">
                <a16:creationId xmlns:a16="http://schemas.microsoft.com/office/drawing/2014/main" id="{27238CC2-1F9C-A34C-A409-D016AEA7BC07}"/>
              </a:ext>
            </a:extLst>
          </p:cNvPr>
          <p:cNvSpPr/>
          <p:nvPr/>
        </p:nvSpPr>
        <p:spPr>
          <a:xfrm rot="5400000">
            <a:off x="1007078" y="4054537"/>
            <a:ext cx="1192400" cy="1177027"/>
          </a:xfrm>
          <a:prstGeom prst="bentUpArrow">
            <a:avLst>
              <a:gd name="adj1" fmla="val 12052"/>
              <a:gd name="adj2" fmla="val 15505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39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EF01D-CE1A-036B-7FAF-CC7CDB4B3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9131D1E-7F26-7469-5990-0A0B4020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9E90C05F-C1E6-BD6F-3920-D6BB562F314C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2247900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XCOM</a:t>
            </a:r>
            <a:endParaRPr lang="ko-KR" altLang="en-US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3D38ADE-C3C3-5D5D-531E-FC6E921B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81" y="1449637"/>
            <a:ext cx="824064" cy="86647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655E330-31AB-8240-834B-0EC5B5FCF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069" y="1671544"/>
            <a:ext cx="826153" cy="64715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9E02B17-AD3D-EC83-DF21-E687CC84D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446" y="1475929"/>
            <a:ext cx="593811" cy="533218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E3CE581-A10E-F800-B50A-DAAD42C6FDEC}"/>
              </a:ext>
            </a:extLst>
          </p:cNvPr>
          <p:cNvCxnSpPr>
            <a:cxnSpLocks/>
          </p:cNvCxnSpPr>
          <p:nvPr/>
        </p:nvCxnSpPr>
        <p:spPr bwMode="auto">
          <a:xfrm>
            <a:off x="1087523" y="2058260"/>
            <a:ext cx="825745" cy="60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6BA7D25F-0BF6-FC00-2190-83EF794BF29E}"/>
              </a:ext>
            </a:extLst>
          </p:cNvPr>
          <p:cNvCxnSpPr>
            <a:cxnSpLocks/>
          </p:cNvCxnSpPr>
          <p:nvPr/>
        </p:nvCxnSpPr>
        <p:spPr bwMode="auto">
          <a:xfrm>
            <a:off x="3049311" y="2058260"/>
            <a:ext cx="92080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920189-8BA8-6C89-13BD-1AD26202BAF3}"/>
              </a:ext>
            </a:extLst>
          </p:cNvPr>
          <p:cNvSpPr txBox="1"/>
          <p:nvPr/>
        </p:nvSpPr>
        <p:spPr>
          <a:xfrm>
            <a:off x="2540593" y="2064285"/>
            <a:ext cx="182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Signal</a:t>
            </a:r>
          </a:p>
          <a:p>
            <a:pPr algn="ctr"/>
            <a:r>
              <a:rPr lang="en-US" sz="16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modulation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AEDD3986-4643-1E37-FE19-6BB0B1997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232" y="1512720"/>
            <a:ext cx="572479" cy="127965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49EF414-CDCD-6D95-FD8C-4198E8BE1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6203" y="1804368"/>
            <a:ext cx="1222067" cy="485232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66F9903-7555-6642-CEFB-13CD6049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621" y="1599449"/>
            <a:ext cx="998232" cy="1049611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C079A5D5-168D-D5D7-8A29-F0987D635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835" y="1512720"/>
            <a:ext cx="933450" cy="8382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C27E928A-DB3D-07AD-135E-F9DFE7508B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3922" y="1422645"/>
            <a:ext cx="752475" cy="79057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35321CAB-BAC5-FB5D-0DA8-EF3FFA49C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8996" y="1442870"/>
            <a:ext cx="752475" cy="7905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5762F2D-6081-9913-DC09-1EAF46CA6962}"/>
              </a:ext>
            </a:extLst>
          </p:cNvPr>
          <p:cNvSpPr txBox="1"/>
          <p:nvPr/>
        </p:nvSpPr>
        <p:spPr>
          <a:xfrm>
            <a:off x="284146" y="2092675"/>
            <a:ext cx="245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communication </a:t>
            </a:r>
          </a:p>
          <a:p>
            <a:pPr algn="ctr"/>
            <a:r>
              <a:rPr lang="en-US" sz="16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signal</a:t>
            </a: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825F6A62-141F-62EE-7B7D-AB8E3E50AABC}"/>
              </a:ext>
            </a:extLst>
          </p:cNvPr>
          <p:cNvCxnSpPr>
            <a:cxnSpLocks/>
          </p:cNvCxnSpPr>
          <p:nvPr/>
        </p:nvCxnSpPr>
        <p:spPr bwMode="auto">
          <a:xfrm>
            <a:off x="9697665" y="2350920"/>
            <a:ext cx="115653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4B1DB16-5DC1-645F-F751-D7EF0305C4BA}"/>
              </a:ext>
            </a:extLst>
          </p:cNvPr>
          <p:cNvSpPr txBox="1"/>
          <p:nvPr/>
        </p:nvSpPr>
        <p:spPr>
          <a:xfrm>
            <a:off x="7824621" y="2180145"/>
            <a:ext cx="245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X-ray</a:t>
            </a:r>
            <a:br>
              <a:rPr lang="en-US" sz="16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6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detector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746A7B-0B05-FC71-3F60-0B0D57608EA0}"/>
              </a:ext>
            </a:extLst>
          </p:cNvPr>
          <p:cNvSpPr txBox="1"/>
          <p:nvPr/>
        </p:nvSpPr>
        <p:spPr>
          <a:xfrm>
            <a:off x="3405085" y="1147356"/>
            <a:ext cx="245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X-ray tube</a:t>
            </a:r>
          </a:p>
        </p:txBody>
      </p:sp>
      <p:sp>
        <p:nvSpPr>
          <p:cNvPr id="48" name="정육면체 47">
            <a:extLst>
              <a:ext uri="{FF2B5EF4-FFF2-40B4-BE49-F238E27FC236}">
                <a16:creationId xmlns:a16="http://schemas.microsoft.com/office/drawing/2014/main" id="{34A6230A-F17D-2017-33C1-C1642546F9A4}"/>
              </a:ext>
            </a:extLst>
          </p:cNvPr>
          <p:cNvSpPr/>
          <p:nvPr/>
        </p:nvSpPr>
        <p:spPr bwMode="auto">
          <a:xfrm>
            <a:off x="6311780" y="1318829"/>
            <a:ext cx="632205" cy="1473549"/>
          </a:xfrm>
          <a:prstGeom prst="cube">
            <a:avLst>
              <a:gd name="adj" fmla="val 89479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10E544E3-A74F-5CFA-C6C5-20E3A5F0F040}"/>
              </a:ext>
            </a:extLst>
          </p:cNvPr>
          <p:cNvCxnSpPr>
            <a:cxnSpLocks/>
          </p:cNvCxnSpPr>
          <p:nvPr/>
        </p:nvCxnSpPr>
        <p:spPr bwMode="auto">
          <a:xfrm>
            <a:off x="5022771" y="2299469"/>
            <a:ext cx="115653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ED304D80-CE73-5F40-ADB6-4DDCB3ECF23C}"/>
              </a:ext>
            </a:extLst>
          </p:cNvPr>
          <p:cNvCxnSpPr>
            <a:cxnSpLocks/>
          </p:cNvCxnSpPr>
          <p:nvPr/>
        </p:nvCxnSpPr>
        <p:spPr bwMode="auto">
          <a:xfrm>
            <a:off x="7111508" y="2321952"/>
            <a:ext cx="115653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D1FC927-43FA-26DB-0365-17DC7486DAE3}"/>
              </a:ext>
            </a:extLst>
          </p:cNvPr>
          <p:cNvSpPr txBox="1"/>
          <p:nvPr/>
        </p:nvSpPr>
        <p:spPr>
          <a:xfrm>
            <a:off x="5373309" y="1019024"/>
            <a:ext cx="245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plasma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2BC23439-3D23-4547-0F51-98039AE585ED}"/>
              </a:ext>
            </a:extLst>
          </p:cNvPr>
          <p:cNvSpPr/>
          <p:nvPr/>
        </p:nvSpPr>
        <p:spPr>
          <a:xfrm>
            <a:off x="4053538" y="895001"/>
            <a:ext cx="5597869" cy="22348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3">
            <a:extLst>
              <a:ext uri="{FF2B5EF4-FFF2-40B4-BE49-F238E27FC236}">
                <a16:creationId xmlns:a16="http://schemas.microsoft.com/office/drawing/2014/main" id="{EA3E34BD-F3CF-9A24-4536-67A0DE1F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436AC3B-0B47-477C-8B5A-29066B00859F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4" name="날짜 개체 틀 4">
            <a:extLst>
              <a:ext uri="{FF2B5EF4-FFF2-40B4-BE49-F238E27FC236}">
                <a16:creationId xmlns:a16="http://schemas.microsoft.com/office/drawing/2014/main" id="{D529BDD6-612B-E999-D540-AC3301DF2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82EE178-BBD0-4144-A51A-40F2A7B0F23C}" type="datetime1">
              <a:rPr lang="ko-KR" altLang="en-US" smtClean="0"/>
              <a:t>2025-07-25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32E574C-38D0-CFD8-7DA7-A15BC29A1163}"/>
              </a:ext>
            </a:extLst>
          </p:cNvPr>
          <p:cNvSpPr/>
          <p:nvPr/>
        </p:nvSpPr>
        <p:spPr>
          <a:xfrm>
            <a:off x="0" y="3677245"/>
            <a:ext cx="6627881" cy="2734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X-ray tube (CST simulation)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Plasma chamber</a:t>
            </a:r>
            <a:b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 plasma chamber will be developed to investigate the transmission of X-ray signals through plasma.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X-ray detector</a:t>
            </a:r>
            <a:b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using LYSO etc..</a:t>
            </a: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6" name="그림 55" descr="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E0CACEB-E306-B368-4BE7-DCE6837623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82" y="3296407"/>
            <a:ext cx="4314347" cy="2948276"/>
          </a:xfrm>
          <a:prstGeom prst="rect">
            <a:avLst/>
          </a:prstGeom>
        </p:spPr>
      </p:pic>
      <p:sp>
        <p:nvSpPr>
          <p:cNvPr id="58" name="직사각형 57">
            <a:extLst>
              <a:ext uri="{FF2B5EF4-FFF2-40B4-BE49-F238E27FC236}">
                <a16:creationId xmlns:a16="http://schemas.microsoft.com/office/drawing/2014/main" id="{C66BEBDE-20D5-8331-7327-6C2020E85170}"/>
              </a:ext>
            </a:extLst>
          </p:cNvPr>
          <p:cNvSpPr/>
          <p:nvPr/>
        </p:nvSpPr>
        <p:spPr>
          <a:xfrm>
            <a:off x="7724250" y="6311175"/>
            <a:ext cx="2984728" cy="455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X-ray tube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0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FBC9D-73B7-C8D9-78DE-7BA9A042B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24DF5ED-5EDC-79ED-B6B5-0FBD1C06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E43CAE-6DD3-27B6-C9F5-1229E433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EF5F7AC-5402-3AEB-DF14-45A31772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2025-07-25</a:t>
            </a:fld>
            <a:endParaRPr lang="ko-KR" altLang="en-US" dirty="0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FAB6B392-AC60-0A02-0E98-31618DEB92D9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4120586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XCOM</a:t>
            </a:r>
            <a:endParaRPr lang="ko-KR" altLang="en-US" b="1" dirty="0"/>
          </a:p>
        </p:txBody>
      </p:sp>
      <p:pic>
        <p:nvPicPr>
          <p:cNvPr id="24" name="그림 23" descr="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63CBA5-B97E-25AB-6F7A-599CCD808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72" y="628650"/>
            <a:ext cx="6260223" cy="3938810"/>
          </a:xfrm>
          <a:prstGeom prst="rect">
            <a:avLst/>
          </a:prstGeom>
        </p:spPr>
      </p:pic>
      <p:pic>
        <p:nvPicPr>
          <p:cNvPr id="26" name="그림 25" descr="전자제품, 컴퓨터, 전자 공학, 기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BBF6EBD-3540-4D00-5A55-ED9FF981E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7576"/>
            <a:ext cx="5816351" cy="2790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EDE8E0-22A5-59FE-B69A-6916F34632D0}"/>
              </a:ext>
            </a:extLst>
          </p:cNvPr>
          <p:cNvSpPr txBox="1"/>
          <p:nvPr/>
        </p:nvSpPr>
        <p:spPr>
          <a:xfrm>
            <a:off x="5816350" y="4650388"/>
            <a:ext cx="61577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Figures (a) and (b) show the received signals using a photodiode (PD) under different light intensities.</a:t>
            </a:r>
            <a:br>
              <a:rPr lang="en-US" altLang="ko-KR" dirty="0"/>
            </a:br>
            <a:r>
              <a:rPr lang="en-US" altLang="ko-KR" dirty="0"/>
              <a:t>Figures (c) and (d) present the results using a Single Photon Avalanche Diode (SPAD) under different light intensities.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BEC8184-FA93-F6D8-B477-EEDBB4E91AE4}"/>
              </a:ext>
            </a:extLst>
          </p:cNvPr>
          <p:cNvSpPr/>
          <p:nvPr/>
        </p:nvSpPr>
        <p:spPr>
          <a:xfrm>
            <a:off x="1" y="4062292"/>
            <a:ext cx="5816350" cy="1995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Detector test</a:t>
            </a:r>
            <a:b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Pre-tests using an LED light source were conducted to evaluate the detector performance prior to X-ray application.</a:t>
            </a:r>
            <a:b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Further experiments are scheduled.</a:t>
            </a:r>
            <a:endParaRPr lang="en-US" altLang="ko-KR" sz="2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965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607800" y="203200"/>
            <a:ext cx="364067" cy="1947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5449"/>
              </a:lnSpc>
            </a:pPr>
            <a:r>
              <a:rPr lang="en-US" sz="1067">
                <a:solidFill>
                  <a:srgbClr val="001CA0"/>
                </a:solidFill>
                <a:latin typeface="Anek Bangla Expanded SemiBold"/>
              </a:rPr>
              <a:t>8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3467" y="1261534"/>
            <a:ext cx="4775200" cy="65193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en-US" altLang="ko-KR" sz="3667" dirty="0">
                <a:solidFill>
                  <a:srgbClr val="091C78"/>
                </a:solidFill>
                <a:ea typeface="Gmarket Sans Bold"/>
              </a:rPr>
              <a:t>Conclusion</a:t>
            </a:r>
            <a:endParaRPr lang="ko-KR" altLang="en-US" sz="3667" dirty="0">
              <a:solidFill>
                <a:srgbClr val="091C78"/>
              </a:solidFill>
              <a:ea typeface="Gmarket Sans Bold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F6B24EE-447B-4830-9F02-5235AD36690B}"/>
              </a:ext>
            </a:extLst>
          </p:cNvPr>
          <p:cNvSpPr/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XAS/XPS at 10A2 will be conducted as secondary studies.</a:t>
            </a:r>
          </a:p>
          <a:p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core research will focus on XCOM.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initial phase of XCOM will involve studying the X-ray tube and detector, followed by the development of the plasma chamber.</a:t>
            </a:r>
          </a:p>
        </p:txBody>
      </p:sp>
      <p:sp>
        <p:nvSpPr>
          <p:cNvPr id="3" name="날짜 개체 틀 4">
            <a:extLst>
              <a:ext uri="{FF2B5EF4-FFF2-40B4-BE49-F238E27FC236}">
                <a16:creationId xmlns:a16="http://schemas.microsoft.com/office/drawing/2014/main" id="{E7BE66B3-7AEB-3185-8567-18165AFB7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3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spcAft>
                <a:spcPts val="600"/>
              </a:spcAft>
            </a:pPr>
            <a:fld id="{E82EE178-BBD0-4144-A51A-40F2A7B0F23C}" type="datetime1">
              <a:rPr lang="en-US" altLang="ko-KR" smtClean="0"/>
              <a:pPr latinLnBrk="0">
                <a:spcAft>
                  <a:spcPts val="600"/>
                </a:spcAft>
              </a:pPr>
              <a:t>7/25/2025</a:t>
            </a:fld>
            <a:endParaRPr lang="en-US" altLang="ko-K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84DE6-3745-80F8-EC50-C228B7203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700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5C8EA2-4F7D-4574-377A-27F54B00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3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spcAft>
                <a:spcPts val="600"/>
              </a:spcAft>
            </a:pPr>
            <a:fld id="{E82EE178-BBD0-4144-A51A-40F2A7B0F23C}" type="datetime1">
              <a:rPr lang="en-US" altLang="ko-KR" smtClean="0"/>
              <a:pPr latinLnBrk="0">
                <a:spcAft>
                  <a:spcPts val="600"/>
                </a:spcAft>
              </a:pPr>
              <a:t>7/25/2025</a:t>
            </a:fld>
            <a:endParaRPr lang="en-US" altLang="ko-KR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551C309E-980B-8607-E868-6AE722E62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440" y="2905292"/>
            <a:ext cx="5747513" cy="4079707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7C226F-602F-81B0-3B41-C2E9A029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spcAft>
                <a:spcPts val="600"/>
              </a:spcAft>
            </a:pPr>
            <a:fld id="{1436AC3B-0B47-477C-8B5A-29066B00859F}" type="slidenum">
              <a:rPr lang="en-US" altLang="ko-KR" smtClean="0"/>
              <a:pPr latinLnBrk="0">
                <a:spcAft>
                  <a:spcPts val="600"/>
                </a:spcAft>
              </a:pPr>
              <a:t>9</a:t>
            </a:fld>
            <a:endParaRPr lang="en-US" altLang="ko-KR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986E10-498F-541E-1136-0F914D5D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12" name="부제목 2">
            <a:extLst>
              <a:ext uri="{FF2B5EF4-FFF2-40B4-BE49-F238E27FC236}">
                <a16:creationId xmlns:a16="http://schemas.microsoft.com/office/drawing/2014/main" id="{7D74DAEE-E46B-6C99-F37E-C8E0B17E3C7D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4120586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Appendix _ XAS</a:t>
            </a:r>
            <a:endParaRPr lang="ko-KR" altLang="en-US" b="1" dirty="0"/>
          </a:p>
        </p:txBody>
      </p:sp>
      <p:pic>
        <p:nvPicPr>
          <p:cNvPr id="10" name="그림 9" descr="텍스트, 스크린샷, 도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0893482-6A26-F1A6-38BD-A3BD79F14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" y="801457"/>
            <a:ext cx="9025563" cy="35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1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334</Words>
  <Application>Microsoft Office PowerPoint</Application>
  <PresentationFormat>와이드스크린</PresentationFormat>
  <Paragraphs>78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Gmarket Sans Bold</vt:lpstr>
      <vt:lpstr>Gmarket Sans Medium</vt:lpstr>
      <vt:lpstr>Pretendard</vt:lpstr>
      <vt:lpstr>굴림</vt:lpstr>
      <vt:lpstr>맑은 고딕</vt:lpstr>
      <vt:lpstr>Anek Bangla Expanded SemiBold</vt:lpstr>
      <vt:lpstr>Arial</vt:lpstr>
      <vt:lpstr>Cambria Math</vt:lpstr>
      <vt:lpstr>Office 테마</vt:lpstr>
      <vt:lpstr>Research proposal(M.S.) X-ray Photoelectron spectroscopy (XPS) X-ray communication (XCOM)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10A2 Sampling &amp; Transport</dc:title>
  <dc:creator>HR-PES</dc:creator>
  <cp:lastModifiedBy>나창선</cp:lastModifiedBy>
  <cp:revision>19</cp:revision>
  <dcterms:created xsi:type="dcterms:W3CDTF">2025-07-21T05:03:41Z</dcterms:created>
  <dcterms:modified xsi:type="dcterms:W3CDTF">2025-07-25T00:37:23Z</dcterms:modified>
</cp:coreProperties>
</file>