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82" r:id="rId2"/>
    <p:sldId id="418" r:id="rId3"/>
    <p:sldId id="420" r:id="rId4"/>
    <p:sldId id="259" r:id="rId5"/>
    <p:sldId id="260" r:id="rId6"/>
    <p:sldId id="261" r:id="rId7"/>
    <p:sldId id="264" r:id="rId8"/>
    <p:sldId id="417" r:id="rId9"/>
    <p:sldId id="421" r:id="rId10"/>
    <p:sldId id="403" r:id="rId11"/>
    <p:sldId id="422" r:id="rId12"/>
    <p:sldId id="405" r:id="rId13"/>
    <p:sldId id="423" r:id="rId14"/>
    <p:sldId id="256" r:id="rId15"/>
    <p:sldId id="391" r:id="rId16"/>
    <p:sldId id="408" r:id="rId17"/>
    <p:sldId id="407" r:id="rId18"/>
    <p:sldId id="392" r:id="rId19"/>
    <p:sldId id="415" r:id="rId20"/>
    <p:sldId id="416" r:id="rId21"/>
    <p:sldId id="393" r:id="rId22"/>
    <p:sldId id="395" r:id="rId23"/>
    <p:sldId id="394" r:id="rId24"/>
    <p:sldId id="402" r:id="rId25"/>
    <p:sldId id="406" r:id="rId26"/>
    <p:sldId id="404" r:id="rId27"/>
    <p:sldId id="411" r:id="rId28"/>
    <p:sldId id="270" r:id="rId29"/>
    <p:sldId id="412" r:id="rId30"/>
    <p:sldId id="414" r:id="rId31"/>
    <p:sldId id="280" r:id="rId32"/>
    <p:sldId id="283" r:id="rId33"/>
    <p:sldId id="288" r:id="rId3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909"/>
    <a:srgbClr val="0101FF"/>
    <a:srgbClr val="FF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5921" autoAdjust="0"/>
  </p:normalViewPr>
  <p:slideViewPr>
    <p:cSldViewPr snapToGrid="0">
      <p:cViewPr>
        <p:scale>
          <a:sx n="83" d="100"/>
          <a:sy n="83" d="100"/>
        </p:scale>
        <p:origin x="150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4A307-B3FF-461D-A3A3-49D40E18509A}" type="datetimeFigureOut">
              <a:rPr lang="ko-KR" altLang="en-US" smtClean="0"/>
              <a:t>2025-07-14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387C5-5796-4EBC-8572-7F61620D0E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288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60AE4-D9A8-4673-81C3-1C1B3A43C4B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8332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60AE4-D9A8-4673-81C3-1C1B3A43C4B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0422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60AE4-D9A8-4673-81C3-1C1B3A43C4B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4841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60AE4-D9A8-4673-81C3-1C1B3A43C4B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3232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58BAF8-0F14-4786-9D3E-A0A8FBE2B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4C847C7-CEC9-4C80-8493-24B1D9250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9C0EDAA-054E-43CC-9938-A3E2BEC9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2025-07-14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D5DCB8-9F52-402A-A960-4288C0FA8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0A0BDCE-02AA-4E5D-AB41-50AE85F9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5361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4B64F9-EFDA-45BA-A3A5-D27557F69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BFBAAE1-4225-492D-A1C3-2AD0DAF80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19F962F-0366-4CC6-BBD7-6C8394D6D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2025-07-14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389C82B-AD23-4674-BD90-0910470F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62327C7-6CB4-4EC2-A169-66D129FB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7773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1911123-25EB-446A-B78D-35C73A74D0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6D921FB-78E0-4DCC-A782-5D6311EF2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9D5C694-AB53-40A8-8B23-D3707623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2025-07-14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FB3F8DA-C7F7-4FF8-8E76-450F2CD0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BFE62F7-DD07-452A-A339-2AB8FB216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0776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B36AAD-B8CB-4CF7-BB97-5A4A74C5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53400" cy="496095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C2A9F5-371C-4FAE-A1B2-B0E837935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32" y="697832"/>
            <a:ext cx="11309684" cy="5479131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19EDCFE-8193-4A88-9D8A-F706560E1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2025-07-14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0E4631-4F3C-4C42-AFCA-3C4FB33F4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B69D88E-501D-4DA6-AE63-D4FB8E5C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3019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F53345-AA8F-4D84-AF0C-849F1A51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FED948F-7283-4E58-A112-8716A9905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718394D-162A-41CF-AF38-D6ADAF1A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2025-07-14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4E86733-096F-41BC-86BC-37DB30FF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AC9FB1-CE5D-46BA-BF3D-B81B9367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610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BB6DED-6B0B-4511-B6BA-E40976BB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7F10BF-C71C-447F-9692-C46CF44B8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AF6803D-00DF-4175-83A1-5E0086A77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8496D69-6AEC-41AB-B84C-1803D0641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2025-07-14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CDBE19E-1D77-43B0-BAF5-CED2C6F6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7C2F443-D90B-4485-A157-05B5A84F7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8982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17EB85-7397-4ED1-A8E0-025D3E7C5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AD281B0-3897-4F1C-B0C5-EAA7DDF78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6F9D03D-C6EE-4C6D-A329-5B308C851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94FD188-18CA-4837-8A88-CDBF8AAA88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53965EF-7671-457F-A41B-887A57BA12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21B7871-80D9-464B-90CD-B85BE5F9D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2025-07-14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933FE31-BB32-4F45-A9FA-B26CCDBD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945E7FF-D786-40D9-9808-1E57E12F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454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ECDBB2-CF81-4A31-B516-253CF72F5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B40D4A5-4789-4659-A8D3-3F2C4409B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2025-07-14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5122E40-BCBE-4162-BC3B-236199356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4BF35A5-4CAB-4C17-9C63-84B76E59D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532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EB0C1D9-826A-431D-8821-26F7EE1B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2025-07-14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77C5CA2-C4DA-428C-B447-F2F49927F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B4B0E45-833B-4F4F-B423-12ADC233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904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441A10-EAC0-4D19-ACA7-F0BD464D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A8256F-5F51-43E1-BA75-80225669B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FBD186B-D0F3-47A7-A97C-6F7F621F0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0735993-6089-4B4F-8736-E67DDED2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2025-07-14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8727295-E901-4038-BC71-865EAFD1E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818263D-EAFB-4A06-A9D5-F5221BF8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740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CFCB14-3CA6-4413-9F47-08F0FD08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6ED5C9A-3065-44D6-91E3-A287A42CF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281C95F-19E9-41FD-809B-FE69151FF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2313F34-EB15-4784-9DEA-2CCABF499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2025-07-14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2E919EB-B0BB-4114-A764-35096AD89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0C088A3-91C3-4DA5-9DBC-94A7E02C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491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D872633-93C4-4624-993B-0326C3E9B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0C6091-BD62-41B4-A328-FBE296CC1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E9CBA88-1A04-4B9D-A9CC-D6983E6555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9F528-DFBB-4D6D-AE3A-CAE3025126DE}" type="datetimeFigureOut">
              <a:rPr lang="ko-KR" altLang="en-US" smtClean="0"/>
              <a:t>2025-07-14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2E12BCB-3F83-4A29-AAC1-861F4F684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C413725-ABE1-4E66-A7BC-7644ED5A3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69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4.pn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280.png"/><Relationship Id="rId3" Type="http://schemas.openxmlformats.org/officeDocument/2006/relationships/image" Target="../media/image56.png"/><Relationship Id="rId7" Type="http://schemas.openxmlformats.org/officeDocument/2006/relationships/image" Target="../media/image220.png"/><Relationship Id="rId12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11" Type="http://schemas.openxmlformats.org/officeDocument/2006/relationships/image" Target="../media/image58.png"/><Relationship Id="rId5" Type="http://schemas.openxmlformats.org/officeDocument/2006/relationships/image" Target="../media/image200.png"/><Relationship Id="rId10" Type="http://schemas.openxmlformats.org/officeDocument/2006/relationships/image" Target="../media/image25.png"/><Relationship Id="rId4" Type="http://schemas.openxmlformats.org/officeDocument/2006/relationships/image" Target="../media/image190.png"/><Relationship Id="rId9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586382" y="957530"/>
            <a:ext cx="10637878" cy="5509200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WBPM experiment results paper work plan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Introduction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Image analysis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Beam size calculation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Beam profile comparison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Ultra-short bunch length measurement using </a:t>
            </a:r>
            <a:r>
              <a:rPr lang="en-US" altLang="ko-KR" sz="2400" dirty="0" err="1"/>
              <a:t>ChDR</a:t>
            </a:r>
            <a:endParaRPr lang="en-US" altLang="ko-KR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Experimental target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Bunch length measurement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Radiator 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Experimental set-up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Python + EPICS based</a:t>
            </a:r>
            <a:r>
              <a:rPr lang="ko-KR" altLang="en-US" sz="2400" dirty="0"/>
              <a:t> </a:t>
            </a:r>
            <a:r>
              <a:rPr lang="en-US" altLang="ko-KR" sz="2400" dirty="0"/>
              <a:t>DAQ monitoring system</a:t>
            </a:r>
            <a:r>
              <a:rPr lang="ko-KR" altLang="en-US" sz="2400" dirty="0"/>
              <a:t> </a:t>
            </a:r>
            <a:r>
              <a:rPr lang="en-US" altLang="ko-KR" sz="2400" dirty="0"/>
              <a:t>implementation</a:t>
            </a:r>
            <a:endParaRPr lang="en-US" altLang="ko-K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EPICS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Manual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HDF5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959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091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39E1556D-1EE8-44E3-9936-1EFFEBB5F257}"/>
              </a:ext>
            </a:extLst>
          </p:cNvPr>
          <p:cNvSpPr txBox="1"/>
          <p:nvPr/>
        </p:nvSpPr>
        <p:spPr>
          <a:xfrm>
            <a:off x="186273" y="169307"/>
            <a:ext cx="4237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Bunch length measurement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1F2C362B-6752-4C48-8C70-B883288EF390}"/>
                  </a:ext>
                </a:extLst>
              </p:cNvPr>
              <p:cNvSpPr/>
              <p:nvPr/>
            </p:nvSpPr>
            <p:spPr>
              <a:xfrm>
                <a:off x="1551921" y="1336706"/>
                <a:ext cx="3807902" cy="8933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𝑏𝑢𝑛𝑐h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ko-KR" altLang="en-US" sz="240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ko-KR" altLang="en-US" sz="240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sSup>
                        <m:sSup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ko-KR" altLang="en-US" sz="24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ko-KR" altLang="en-US" sz="24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(2</m:t>
                                  </m:r>
                                  <m:r>
                                    <a:rPr lang="ko-KR" altLang="en-US" sz="24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altLang="ko-KR" sz="2400" dirty="0"/>
              </a:p>
            </p:txBody>
          </p:sp>
        </mc:Choice>
        <mc:Fallback xmlns=""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1F2C362B-6752-4C48-8C70-B883288EF3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921" y="1336706"/>
                <a:ext cx="3807902" cy="8933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직사각형 53">
            <a:extLst>
              <a:ext uri="{FF2B5EF4-FFF2-40B4-BE49-F238E27FC236}">
                <a16:creationId xmlns:a16="http://schemas.microsoft.com/office/drawing/2014/main" id="{3F6448B8-7D72-4005-9651-119951453010}"/>
              </a:ext>
            </a:extLst>
          </p:cNvPr>
          <p:cNvSpPr/>
          <p:nvPr/>
        </p:nvSpPr>
        <p:spPr>
          <a:xfrm>
            <a:off x="1631147" y="1410119"/>
            <a:ext cx="1244400" cy="839400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4DED22-837B-4B6C-B87D-200382B28875}"/>
              </a:ext>
            </a:extLst>
          </p:cNvPr>
          <p:cNvSpPr txBox="1"/>
          <p:nvPr/>
        </p:nvSpPr>
        <p:spPr>
          <a:xfrm>
            <a:off x="1536334" y="2378323"/>
            <a:ext cx="1896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What we Measure</a:t>
            </a:r>
          </a:p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(Coherent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ChDR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B318D9-163E-43DA-92A3-8DDA25C046E7}"/>
              </a:ext>
            </a:extLst>
          </p:cNvPr>
          <p:cNvSpPr txBox="1"/>
          <p:nvPr/>
        </p:nvSpPr>
        <p:spPr>
          <a:xfrm>
            <a:off x="7122386" y="630972"/>
            <a:ext cx="3376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What we already know</a:t>
            </a:r>
          </a:p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(Incoherent / Single particle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ChDR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07B2C01-D421-4D2D-A111-41BCA4D8CCA2}"/>
              </a:ext>
            </a:extLst>
          </p:cNvPr>
          <p:cNvSpPr txBox="1"/>
          <p:nvPr/>
        </p:nvSpPr>
        <p:spPr>
          <a:xfrm>
            <a:off x="3693402" y="2452471"/>
            <a:ext cx="2238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What we want to know</a:t>
            </a:r>
          </a:p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(Bunch length)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38501880-0F6F-44ED-8521-715C17889894}"/>
              </a:ext>
            </a:extLst>
          </p:cNvPr>
          <p:cNvSpPr/>
          <p:nvPr/>
        </p:nvSpPr>
        <p:spPr>
          <a:xfrm>
            <a:off x="3631293" y="1411449"/>
            <a:ext cx="603824" cy="818578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A231DB1B-A384-4B57-9628-D9334CE584A0}"/>
              </a:ext>
            </a:extLst>
          </p:cNvPr>
          <p:cNvSpPr/>
          <p:nvPr/>
        </p:nvSpPr>
        <p:spPr>
          <a:xfrm>
            <a:off x="4265097" y="1410118"/>
            <a:ext cx="1094725" cy="819909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cxnSp>
        <p:nvCxnSpPr>
          <p:cNvPr id="62" name="직선 화살표 연결선 61">
            <a:extLst>
              <a:ext uri="{FF2B5EF4-FFF2-40B4-BE49-F238E27FC236}">
                <a16:creationId xmlns:a16="http://schemas.microsoft.com/office/drawing/2014/main" id="{4F43F4CD-1E60-4C3A-882B-FFFD0423502B}"/>
              </a:ext>
            </a:extLst>
          </p:cNvPr>
          <p:cNvCxnSpPr>
            <a:cxnSpLocks/>
            <a:stCxn id="59" idx="2"/>
            <a:endCxn id="57" idx="0"/>
          </p:cNvCxnSpPr>
          <p:nvPr/>
        </p:nvCxnSpPr>
        <p:spPr>
          <a:xfrm flipH="1">
            <a:off x="4812459" y="2230027"/>
            <a:ext cx="1" cy="2224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그림 62">
            <a:extLst>
              <a:ext uri="{FF2B5EF4-FFF2-40B4-BE49-F238E27FC236}">
                <a16:creationId xmlns:a16="http://schemas.microsoft.com/office/drawing/2014/main" id="{6B6CFA78-B0E0-4C4F-A270-739557369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58" y="3111395"/>
            <a:ext cx="4574821" cy="3431116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19ABDC0F-339D-4780-8698-BE3F7CE82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390" y="1488540"/>
            <a:ext cx="4169004" cy="3335203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23EAB68-CEC8-41FF-9D90-36BDA36FC267}"/>
              </a:ext>
            </a:extLst>
          </p:cNvPr>
          <p:cNvSpPr/>
          <p:nvPr/>
        </p:nvSpPr>
        <p:spPr>
          <a:xfrm>
            <a:off x="6942615" y="4953961"/>
            <a:ext cx="3832524" cy="1152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IBS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TW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Laser,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LWFA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Expected e-beam parameters: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500 MeV,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1~5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fs(0.3~1.5 um), 10 pc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FDFF5394-E558-49BF-BED7-8F4EC47B216B}"/>
              </a:ext>
            </a:extLst>
          </p:cNvPr>
          <p:cNvCxnSpPr>
            <a:cxnSpLocks/>
            <a:stCxn id="55" idx="2"/>
          </p:cNvCxnSpPr>
          <p:nvPr/>
        </p:nvCxnSpPr>
        <p:spPr>
          <a:xfrm>
            <a:off x="2484671" y="2963098"/>
            <a:ext cx="0" cy="580202"/>
          </a:xfrm>
          <a:prstGeom prst="straightConnector1">
            <a:avLst/>
          </a:prstGeom>
          <a:ln w="12700">
            <a:solidFill>
              <a:srgbClr val="FF09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61BE027B-9A05-40F8-8661-0D6D9074A7AA}"/>
              </a:ext>
            </a:extLst>
          </p:cNvPr>
          <p:cNvCxnSpPr>
            <a:cxnSpLocks/>
          </p:cNvCxnSpPr>
          <p:nvPr/>
        </p:nvCxnSpPr>
        <p:spPr>
          <a:xfrm flipH="1">
            <a:off x="3320717" y="3048605"/>
            <a:ext cx="1033343" cy="71126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화살표 연결선 77">
            <a:extLst>
              <a:ext uri="{FF2B5EF4-FFF2-40B4-BE49-F238E27FC236}">
                <a16:creationId xmlns:a16="http://schemas.microsoft.com/office/drawing/2014/main" id="{52FE2426-D4A0-49B0-B421-58CA607709EC}"/>
              </a:ext>
            </a:extLst>
          </p:cNvPr>
          <p:cNvCxnSpPr>
            <a:cxnSpLocks/>
            <a:stCxn id="58" idx="2"/>
          </p:cNvCxnSpPr>
          <p:nvPr/>
        </p:nvCxnSpPr>
        <p:spPr>
          <a:xfrm flipH="1">
            <a:off x="2905527" y="2230027"/>
            <a:ext cx="1027678" cy="12470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연결선: 꺾임 85">
            <a:extLst>
              <a:ext uri="{FF2B5EF4-FFF2-40B4-BE49-F238E27FC236}">
                <a16:creationId xmlns:a16="http://schemas.microsoft.com/office/drawing/2014/main" id="{AA9A5A19-FDBB-4352-9E2C-E67FD6693AFA}"/>
              </a:ext>
            </a:extLst>
          </p:cNvPr>
          <p:cNvCxnSpPr>
            <a:stCxn id="58" idx="0"/>
            <a:endCxn id="56" idx="1"/>
          </p:cNvCxnSpPr>
          <p:nvPr/>
        </p:nvCxnSpPr>
        <p:spPr>
          <a:xfrm rot="5400000" flipH="1" flipV="1">
            <a:off x="5283751" y="-427185"/>
            <a:ext cx="488089" cy="3189181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307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39E1556D-1EE8-44E3-9936-1EFFEBB5F257}"/>
              </a:ext>
            </a:extLst>
          </p:cNvPr>
          <p:cNvSpPr txBox="1"/>
          <p:nvPr/>
        </p:nvSpPr>
        <p:spPr>
          <a:xfrm>
            <a:off x="186273" y="169307"/>
            <a:ext cx="4746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Radiator (with capillary) design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06D3651-D0C7-439D-8245-33B55EBF0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73" y="1362223"/>
            <a:ext cx="7415488" cy="47832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B82CE1-B64D-4BA9-AF4A-096929A817F2}"/>
              </a:ext>
            </a:extLst>
          </p:cNvPr>
          <p:cNvSpPr txBox="1"/>
          <p:nvPr/>
        </p:nvSpPr>
        <p:spPr>
          <a:xfrm>
            <a:off x="5756641" y="6145449"/>
            <a:ext cx="141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582B8FD-3ECC-4E0A-8189-58DDE0CFEA4F}"/>
              </a:ext>
            </a:extLst>
          </p:cNvPr>
          <p:cNvSpPr/>
          <p:nvPr/>
        </p:nvSpPr>
        <p:spPr>
          <a:xfrm>
            <a:off x="7920681" y="1915297"/>
            <a:ext cx="3472249" cy="6549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화살표: 오른쪽 2">
            <a:extLst>
              <a:ext uri="{FF2B5EF4-FFF2-40B4-BE49-F238E27FC236}">
                <a16:creationId xmlns:a16="http://schemas.microsoft.com/office/drawing/2014/main" id="{BFAEE2C1-7956-4FC4-ADF2-D322222B2741}"/>
              </a:ext>
            </a:extLst>
          </p:cNvPr>
          <p:cNvSpPr/>
          <p:nvPr/>
        </p:nvSpPr>
        <p:spPr>
          <a:xfrm>
            <a:off x="7920681" y="1343688"/>
            <a:ext cx="2508422" cy="333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D782B971-7D61-4AE0-92FD-05F0FD6298A5}"/>
              </a:ext>
            </a:extLst>
          </p:cNvPr>
          <p:cNvCxnSpPr/>
          <p:nvPr/>
        </p:nvCxnSpPr>
        <p:spPr>
          <a:xfrm>
            <a:off x="8180173" y="1915297"/>
            <a:ext cx="642551" cy="654908"/>
          </a:xfrm>
          <a:prstGeom prst="straightConnector1">
            <a:avLst/>
          </a:prstGeom>
          <a:ln>
            <a:solidFill>
              <a:srgbClr val="010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59D65F50-B108-45A4-A819-1FC745013528}"/>
              </a:ext>
            </a:extLst>
          </p:cNvPr>
          <p:cNvCxnSpPr>
            <a:cxnSpLocks/>
          </p:cNvCxnSpPr>
          <p:nvPr/>
        </p:nvCxnSpPr>
        <p:spPr>
          <a:xfrm flipV="1">
            <a:off x="8822724" y="1915297"/>
            <a:ext cx="664176" cy="654908"/>
          </a:xfrm>
          <a:prstGeom prst="straightConnector1">
            <a:avLst/>
          </a:prstGeom>
          <a:ln>
            <a:solidFill>
              <a:srgbClr val="010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09349788-ABD7-488D-9904-5CE0849461FB}"/>
              </a:ext>
            </a:extLst>
          </p:cNvPr>
          <p:cNvCxnSpPr>
            <a:cxnSpLocks/>
          </p:cNvCxnSpPr>
          <p:nvPr/>
        </p:nvCxnSpPr>
        <p:spPr>
          <a:xfrm>
            <a:off x="11009871" y="1915297"/>
            <a:ext cx="383059" cy="448908"/>
          </a:xfrm>
          <a:prstGeom prst="straightConnector1">
            <a:avLst/>
          </a:prstGeom>
          <a:ln>
            <a:solidFill>
              <a:srgbClr val="010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6B0C89B1-BEE5-4C8E-BD3A-826553733C8B}"/>
              </a:ext>
            </a:extLst>
          </p:cNvPr>
          <p:cNvCxnSpPr>
            <a:cxnSpLocks/>
          </p:cNvCxnSpPr>
          <p:nvPr/>
        </p:nvCxnSpPr>
        <p:spPr>
          <a:xfrm flipH="1">
            <a:off x="11201400" y="2364205"/>
            <a:ext cx="191530" cy="206000"/>
          </a:xfrm>
          <a:prstGeom prst="straightConnector1">
            <a:avLst/>
          </a:prstGeom>
          <a:ln>
            <a:solidFill>
              <a:srgbClr val="010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4B041007-50BF-49F7-89A5-E8A6C7A9462F}"/>
              </a:ext>
            </a:extLst>
          </p:cNvPr>
          <p:cNvCxnSpPr/>
          <p:nvPr/>
        </p:nvCxnSpPr>
        <p:spPr>
          <a:xfrm flipV="1">
            <a:off x="8822724" y="1726532"/>
            <a:ext cx="0" cy="98658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원호 22">
            <a:extLst>
              <a:ext uri="{FF2B5EF4-FFF2-40B4-BE49-F238E27FC236}">
                <a16:creationId xmlns:a16="http://schemas.microsoft.com/office/drawing/2014/main" id="{16E75663-5AFA-4E57-95D5-DB38A56642CC}"/>
              </a:ext>
            </a:extLst>
          </p:cNvPr>
          <p:cNvSpPr/>
          <p:nvPr/>
        </p:nvSpPr>
        <p:spPr>
          <a:xfrm rot="17912497">
            <a:off x="8572637" y="2250420"/>
            <a:ext cx="332088" cy="332088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원호 24">
            <a:extLst>
              <a:ext uri="{FF2B5EF4-FFF2-40B4-BE49-F238E27FC236}">
                <a16:creationId xmlns:a16="http://schemas.microsoft.com/office/drawing/2014/main" id="{6CD5428D-B920-4332-B9AB-BB1336319CC0}"/>
              </a:ext>
            </a:extLst>
          </p:cNvPr>
          <p:cNvSpPr/>
          <p:nvPr/>
        </p:nvSpPr>
        <p:spPr>
          <a:xfrm rot="4500000">
            <a:off x="8192452" y="1787242"/>
            <a:ext cx="332088" cy="332088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877F3068-4D46-455B-B7E5-5FD93F4E8D4C}"/>
              </a:ext>
            </a:extLst>
          </p:cNvPr>
          <p:cNvCxnSpPr/>
          <p:nvPr/>
        </p:nvCxnSpPr>
        <p:spPr>
          <a:xfrm flipH="1">
            <a:off x="8358496" y="2051384"/>
            <a:ext cx="142952" cy="8241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9C0CF2F-22DC-40D5-8C9D-D7D3F61BCC3E}"/>
                  </a:ext>
                </a:extLst>
              </p:cNvPr>
              <p:cNvSpPr txBox="1"/>
              <p:nvPr/>
            </p:nvSpPr>
            <p:spPr>
              <a:xfrm>
                <a:off x="7898323" y="2880962"/>
                <a:ext cx="8403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𝐶h𝐷𝑅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9C0CF2F-22DC-40D5-8C9D-D7D3F61BC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323" y="2880962"/>
                <a:ext cx="840358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48FA4A0-7489-4AB0-9DB2-C5DC24DFD3F9}"/>
                  </a:ext>
                </a:extLst>
              </p:cNvPr>
              <p:cNvSpPr txBox="1"/>
              <p:nvPr/>
            </p:nvSpPr>
            <p:spPr>
              <a:xfrm>
                <a:off x="8939263" y="2878620"/>
                <a:ext cx="10574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𝑐𝑟𝑖𝑡𝑖𝑐𝑎𝑙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48FA4A0-7489-4AB0-9DB2-C5DC24DFD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9263" y="2878620"/>
                <a:ext cx="1057469" cy="369332"/>
              </a:xfrm>
              <a:prstGeom prst="rect">
                <a:avLst/>
              </a:prstGeom>
              <a:blipFill>
                <a:blip r:embed="rId5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B3C1FAB7-7BFD-47CD-BFC0-027BD5030E46}"/>
              </a:ext>
            </a:extLst>
          </p:cNvPr>
          <p:cNvCxnSpPr>
            <a:cxnSpLocks/>
          </p:cNvCxnSpPr>
          <p:nvPr/>
        </p:nvCxnSpPr>
        <p:spPr>
          <a:xfrm>
            <a:off x="8691482" y="2265312"/>
            <a:ext cx="481159" cy="6102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화살표: 오른쪽 33">
            <a:extLst>
              <a:ext uri="{FF2B5EF4-FFF2-40B4-BE49-F238E27FC236}">
                <a16:creationId xmlns:a16="http://schemas.microsoft.com/office/drawing/2014/main" id="{CCC3165B-6C29-4768-9CBD-7C6A7D8DEF0B}"/>
              </a:ext>
            </a:extLst>
          </p:cNvPr>
          <p:cNvSpPr/>
          <p:nvPr/>
        </p:nvSpPr>
        <p:spPr>
          <a:xfrm>
            <a:off x="7920681" y="3917496"/>
            <a:ext cx="2508422" cy="333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4C58E502-FCAE-4A1A-89BE-00EE6E624605}"/>
              </a:ext>
            </a:extLst>
          </p:cNvPr>
          <p:cNvSpPr/>
          <p:nvPr/>
        </p:nvSpPr>
        <p:spPr>
          <a:xfrm>
            <a:off x="7920681" y="4451594"/>
            <a:ext cx="3472249" cy="13235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각 삼각형 43">
            <a:extLst>
              <a:ext uri="{FF2B5EF4-FFF2-40B4-BE49-F238E27FC236}">
                <a16:creationId xmlns:a16="http://schemas.microsoft.com/office/drawing/2014/main" id="{A8AFD212-5FE5-489C-B3A3-04FE2D6A05CD}"/>
              </a:ext>
            </a:extLst>
          </p:cNvPr>
          <p:cNvSpPr/>
          <p:nvPr/>
        </p:nvSpPr>
        <p:spPr>
          <a:xfrm rot="16200000">
            <a:off x="10082463" y="4461347"/>
            <a:ext cx="1310467" cy="1310467"/>
          </a:xfrm>
          <a:prstGeom prst="rtTriangl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9054BEB1-DDA5-48B0-8AB1-E3D87CC40051}"/>
              </a:ext>
            </a:extLst>
          </p:cNvPr>
          <p:cNvCxnSpPr>
            <a:cxnSpLocks/>
          </p:cNvCxnSpPr>
          <p:nvPr/>
        </p:nvCxnSpPr>
        <p:spPr>
          <a:xfrm>
            <a:off x="9675456" y="4446312"/>
            <a:ext cx="1667077" cy="1699137"/>
          </a:xfrm>
          <a:prstGeom prst="straightConnector1">
            <a:avLst/>
          </a:prstGeom>
          <a:ln>
            <a:solidFill>
              <a:srgbClr val="010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63FEE691-A6D4-4E46-AAD0-884A231D1948}"/>
              </a:ext>
            </a:extLst>
          </p:cNvPr>
          <p:cNvCxnSpPr>
            <a:cxnSpLocks/>
          </p:cNvCxnSpPr>
          <p:nvPr/>
        </p:nvCxnSpPr>
        <p:spPr>
          <a:xfrm>
            <a:off x="10559391" y="4443508"/>
            <a:ext cx="1446336" cy="1439934"/>
          </a:xfrm>
          <a:prstGeom prst="straightConnector1">
            <a:avLst/>
          </a:prstGeom>
          <a:ln>
            <a:solidFill>
              <a:srgbClr val="010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9F821AAF-3616-431B-A78B-E837F5C6EA92}"/>
              </a:ext>
            </a:extLst>
          </p:cNvPr>
          <p:cNvCxnSpPr>
            <a:cxnSpLocks/>
          </p:cNvCxnSpPr>
          <p:nvPr/>
        </p:nvCxnSpPr>
        <p:spPr>
          <a:xfrm>
            <a:off x="8130343" y="4443508"/>
            <a:ext cx="1303244" cy="1328307"/>
          </a:xfrm>
          <a:prstGeom prst="straightConnector1">
            <a:avLst/>
          </a:prstGeom>
          <a:ln>
            <a:solidFill>
              <a:srgbClr val="010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>
            <a:extLst>
              <a:ext uri="{FF2B5EF4-FFF2-40B4-BE49-F238E27FC236}">
                <a16:creationId xmlns:a16="http://schemas.microsoft.com/office/drawing/2014/main" id="{67A90F85-FE82-4BCB-8EBE-C80DF9E5284F}"/>
              </a:ext>
            </a:extLst>
          </p:cNvPr>
          <p:cNvCxnSpPr>
            <a:cxnSpLocks/>
          </p:cNvCxnSpPr>
          <p:nvPr/>
        </p:nvCxnSpPr>
        <p:spPr>
          <a:xfrm flipV="1">
            <a:off x="9433587" y="4461347"/>
            <a:ext cx="1160218" cy="1318044"/>
          </a:xfrm>
          <a:prstGeom prst="straightConnector1">
            <a:avLst/>
          </a:prstGeom>
          <a:ln>
            <a:solidFill>
              <a:srgbClr val="010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E33F317-229A-4FE8-AE9D-8A142948FDC2}"/>
              </a:ext>
            </a:extLst>
          </p:cNvPr>
          <p:cNvSpPr txBox="1"/>
          <p:nvPr/>
        </p:nvSpPr>
        <p:spPr>
          <a:xfrm>
            <a:off x="9243933" y="2080646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err="1"/>
              <a:t>ChDR</a:t>
            </a:r>
            <a:endParaRPr lang="ko-KR" altLang="en-US" sz="16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04E77A9-6A5B-448A-8A7E-E0B420EEDABB}"/>
              </a:ext>
            </a:extLst>
          </p:cNvPr>
          <p:cNvSpPr txBox="1"/>
          <p:nvPr/>
        </p:nvSpPr>
        <p:spPr>
          <a:xfrm>
            <a:off x="10486069" y="1329132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Beam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2085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39E1556D-1EE8-44E3-9936-1EFFEBB5F257}"/>
              </a:ext>
            </a:extLst>
          </p:cNvPr>
          <p:cNvSpPr txBox="1"/>
          <p:nvPr/>
        </p:nvSpPr>
        <p:spPr>
          <a:xfrm>
            <a:off x="186273" y="169307"/>
            <a:ext cx="3126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Experimental set-up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704F6DE-B6BF-45E2-A8C5-0CD68B328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94" y="0"/>
            <a:ext cx="5143500" cy="6858000"/>
          </a:xfrm>
          <a:prstGeom prst="rect">
            <a:avLst/>
          </a:prstGeom>
        </p:spPr>
      </p:pic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6C50803E-CC00-4081-8B18-682B68CC1F63}"/>
              </a:ext>
            </a:extLst>
          </p:cNvPr>
          <p:cNvSpPr/>
          <p:nvPr/>
        </p:nvSpPr>
        <p:spPr>
          <a:xfrm>
            <a:off x="6655506" y="1025259"/>
            <a:ext cx="1204784" cy="59312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Laser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F44D991-0594-4B15-99DC-0FBE13A7648E}"/>
              </a:ext>
            </a:extLst>
          </p:cNvPr>
          <p:cNvSpPr/>
          <p:nvPr/>
        </p:nvSpPr>
        <p:spPr>
          <a:xfrm>
            <a:off x="8181565" y="969653"/>
            <a:ext cx="1081216" cy="6919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Capillary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99BC4A4-4962-4FEF-AB81-6D2C36EF1891}"/>
              </a:ext>
            </a:extLst>
          </p:cNvPr>
          <p:cNvSpPr/>
          <p:nvPr/>
        </p:nvSpPr>
        <p:spPr>
          <a:xfrm rot="2700000">
            <a:off x="8295798" y="4516566"/>
            <a:ext cx="1257451" cy="2512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Au Mirror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87595F7-652D-491C-B6F8-5C21DB712860}"/>
              </a:ext>
            </a:extLst>
          </p:cNvPr>
          <p:cNvSpPr/>
          <p:nvPr/>
        </p:nvSpPr>
        <p:spPr>
          <a:xfrm rot="2700000">
            <a:off x="11029867" y="4372404"/>
            <a:ext cx="1257451" cy="2512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Au Mirror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BF702631-4AB4-4ABF-9724-FD7C677A2AB9}"/>
              </a:ext>
            </a:extLst>
          </p:cNvPr>
          <p:cNvSpPr/>
          <p:nvPr/>
        </p:nvSpPr>
        <p:spPr>
          <a:xfrm rot="5400000">
            <a:off x="7836237" y="2963652"/>
            <a:ext cx="2841024" cy="33981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ChDR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DF8ACCB3-A42E-4985-9226-9AE3F3BF55DB}"/>
              </a:ext>
            </a:extLst>
          </p:cNvPr>
          <p:cNvSpPr/>
          <p:nvPr/>
        </p:nvSpPr>
        <p:spPr>
          <a:xfrm rot="5400000">
            <a:off x="7836237" y="2963653"/>
            <a:ext cx="2841024" cy="33981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ChDR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892CBAC9-B783-45F3-857F-1C2EDF65F949}"/>
              </a:ext>
            </a:extLst>
          </p:cNvPr>
          <p:cNvSpPr/>
          <p:nvPr/>
        </p:nvSpPr>
        <p:spPr>
          <a:xfrm>
            <a:off x="9421730" y="4451667"/>
            <a:ext cx="1960235" cy="33981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ChDR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3" name="화살표: 오른쪽 12">
            <a:extLst>
              <a:ext uri="{FF2B5EF4-FFF2-40B4-BE49-F238E27FC236}">
                <a16:creationId xmlns:a16="http://schemas.microsoft.com/office/drawing/2014/main" id="{14D0597C-CFEC-4D23-B9BC-F50B24388AB4}"/>
              </a:ext>
            </a:extLst>
          </p:cNvPr>
          <p:cNvSpPr/>
          <p:nvPr/>
        </p:nvSpPr>
        <p:spPr>
          <a:xfrm rot="5400000">
            <a:off x="10311065" y="5578087"/>
            <a:ext cx="2355241" cy="33981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ChDR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912AF39-A32D-40B8-94BF-E3D81B27BD0D}"/>
              </a:ext>
            </a:extLst>
          </p:cNvPr>
          <p:cNvSpPr/>
          <p:nvPr/>
        </p:nvSpPr>
        <p:spPr>
          <a:xfrm>
            <a:off x="10892287" y="6333697"/>
            <a:ext cx="1192796" cy="496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Window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1F7FD7-0DA3-40AE-AD8B-9E14FD8FE263}"/>
              </a:ext>
            </a:extLst>
          </p:cNvPr>
          <p:cNvSpPr txBox="1"/>
          <p:nvPr/>
        </p:nvSpPr>
        <p:spPr>
          <a:xfrm>
            <a:off x="113342" y="874258"/>
            <a:ext cx="6369694" cy="2947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/>
              <a:t>LWFA Experiment with IBS 150 TW Laser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The goal was to measure the length of the electron beam. (500 MeV, a few fs, 10 </a:t>
            </a:r>
            <a:r>
              <a:rPr lang="en-US" altLang="ko-KR" dirty="0" err="1"/>
              <a:t>pC</a:t>
            </a:r>
            <a:r>
              <a:rPr lang="en-US" altLang="ko-KR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Measuring </a:t>
            </a:r>
            <a:r>
              <a:rPr lang="en-US" altLang="ko-KR" dirty="0" err="1"/>
              <a:t>ChDR</a:t>
            </a:r>
            <a:r>
              <a:rPr lang="en-US" altLang="ko-KR" dirty="0"/>
              <a:t> coming off the edge of a capillary.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Beam transported using a 3’ Au mirror.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Outside the chamber, only passes through the filter and directly into the detector.</a:t>
            </a:r>
            <a:endParaRPr lang="ko-KR" altLang="en-US" dirty="0"/>
          </a:p>
        </p:txBody>
      </p:sp>
      <p:sp>
        <p:nvSpPr>
          <p:cNvPr id="26" name="화살표: 오른쪽 25">
            <a:extLst>
              <a:ext uri="{FF2B5EF4-FFF2-40B4-BE49-F238E27FC236}">
                <a16:creationId xmlns:a16="http://schemas.microsoft.com/office/drawing/2014/main" id="{A6AAFC25-F455-46A4-A326-D5F5CDF461B2}"/>
              </a:ext>
            </a:extLst>
          </p:cNvPr>
          <p:cNvSpPr/>
          <p:nvPr/>
        </p:nvSpPr>
        <p:spPr>
          <a:xfrm rot="5400000">
            <a:off x="762718" y="5141702"/>
            <a:ext cx="919286" cy="33981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ChDR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D28FEF75-A557-4B60-B1F4-B9F0813FD86D}"/>
              </a:ext>
            </a:extLst>
          </p:cNvPr>
          <p:cNvSpPr/>
          <p:nvPr/>
        </p:nvSpPr>
        <p:spPr>
          <a:xfrm>
            <a:off x="703504" y="5903267"/>
            <a:ext cx="1192796" cy="496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Window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C9AF3A0F-B9DF-4736-B344-DFD2648CC97E}"/>
              </a:ext>
            </a:extLst>
          </p:cNvPr>
          <p:cNvSpPr/>
          <p:nvPr/>
        </p:nvSpPr>
        <p:spPr>
          <a:xfrm>
            <a:off x="3236431" y="5876284"/>
            <a:ext cx="1192796" cy="496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THz filter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9" name="화살표: 오른쪽 28">
            <a:extLst>
              <a:ext uri="{FF2B5EF4-FFF2-40B4-BE49-F238E27FC236}">
                <a16:creationId xmlns:a16="http://schemas.microsoft.com/office/drawing/2014/main" id="{968723BA-DA92-4EA9-AABD-1E75A4185327}"/>
              </a:ext>
            </a:extLst>
          </p:cNvPr>
          <p:cNvSpPr/>
          <p:nvPr/>
        </p:nvSpPr>
        <p:spPr>
          <a:xfrm rot="16200000">
            <a:off x="3373187" y="4987053"/>
            <a:ext cx="919286" cy="339811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2C80278A-E8FD-465D-A424-7BF8CC03A3A5}"/>
              </a:ext>
            </a:extLst>
          </p:cNvPr>
          <p:cNvSpPr/>
          <p:nvPr/>
        </p:nvSpPr>
        <p:spPr>
          <a:xfrm>
            <a:off x="3251317" y="4119035"/>
            <a:ext cx="1192796" cy="496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Detector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F433CD91-D536-401E-8E0C-54285A6DE979}"/>
              </a:ext>
            </a:extLst>
          </p:cNvPr>
          <p:cNvSpPr/>
          <p:nvPr/>
        </p:nvSpPr>
        <p:spPr>
          <a:xfrm>
            <a:off x="628535" y="4119035"/>
            <a:ext cx="1192771" cy="496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Capillary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2" name="화살표: 오른쪽 31">
            <a:extLst>
              <a:ext uri="{FF2B5EF4-FFF2-40B4-BE49-F238E27FC236}">
                <a16:creationId xmlns:a16="http://schemas.microsoft.com/office/drawing/2014/main" id="{D4696A47-484A-4AF7-ACEA-4B0AC8083AA5}"/>
              </a:ext>
            </a:extLst>
          </p:cNvPr>
          <p:cNvSpPr/>
          <p:nvPr/>
        </p:nvSpPr>
        <p:spPr>
          <a:xfrm>
            <a:off x="2116068" y="5969639"/>
            <a:ext cx="919286" cy="33981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ChDR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B0D43-58BB-4F4B-9678-F739B3FF8DA3}"/>
              </a:ext>
            </a:extLst>
          </p:cNvPr>
          <p:cNvSpPr txBox="1"/>
          <p:nvPr/>
        </p:nvSpPr>
        <p:spPr>
          <a:xfrm>
            <a:off x="4143138" y="5009389"/>
            <a:ext cx="1641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Filtered signal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6026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39E1556D-1EE8-44E3-9936-1EFFEBB5F257}"/>
              </a:ext>
            </a:extLst>
          </p:cNvPr>
          <p:cNvSpPr txBox="1"/>
          <p:nvPr/>
        </p:nvSpPr>
        <p:spPr>
          <a:xfrm>
            <a:off x="186273" y="169307"/>
            <a:ext cx="3126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Experimental set-up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FCB690-B3AC-45C4-ADB9-9D2EF95F3E50}"/>
              </a:ext>
            </a:extLst>
          </p:cNvPr>
          <p:cNvSpPr txBox="1"/>
          <p:nvPr/>
        </p:nvSpPr>
        <p:spPr>
          <a:xfrm>
            <a:off x="985303" y="724281"/>
            <a:ext cx="113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THz filter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B8B5D6-E11A-49ED-BEEE-F7474EC9A6E4}"/>
              </a:ext>
            </a:extLst>
          </p:cNvPr>
          <p:cNvSpPr txBox="1"/>
          <p:nvPr/>
        </p:nvSpPr>
        <p:spPr>
          <a:xfrm>
            <a:off x="4079628" y="500452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THz detector </a:t>
            </a:r>
            <a:br>
              <a:rPr lang="en-US" altLang="ko-KR" dirty="0"/>
            </a:br>
            <a:r>
              <a:rPr lang="en-US" altLang="ko-KR" dirty="0"/>
              <a:t>(power meter, 0.1~30 THz)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2C8C0056-FFBE-4D95-84DF-E2F207126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87" y="1435730"/>
            <a:ext cx="2311566" cy="173367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E912FA0F-DFAF-4F19-B935-B2A58123A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1452" y="1473764"/>
            <a:ext cx="2268096" cy="1701072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254EE7B-DC09-4DE8-8B4D-D3CF0FBAD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95" y="1146783"/>
            <a:ext cx="1733674" cy="2311565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BDDB73FC-7EC8-4DE6-AC04-9C6EF88FD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8042" y="0"/>
            <a:ext cx="4669091" cy="350181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46BC9ED-0182-4203-9726-18AA7BE192EC}"/>
              </a:ext>
            </a:extLst>
          </p:cNvPr>
          <p:cNvSpPr txBox="1"/>
          <p:nvPr/>
        </p:nvSpPr>
        <p:spPr>
          <a:xfrm>
            <a:off x="134383" y="3495220"/>
            <a:ext cx="6873659" cy="3362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/>
              <a:t>Measurement Target</a:t>
            </a:r>
            <a:r>
              <a:rPr lang="en-US" altLang="ko-KR" dirty="0"/>
              <a:t>: Regions where the trends of Incoherent </a:t>
            </a:r>
            <a:r>
              <a:rPr lang="en-US" altLang="ko-KR" dirty="0" err="1"/>
              <a:t>ChDR</a:t>
            </a:r>
            <a:r>
              <a:rPr lang="en-US" altLang="ko-KR" dirty="0"/>
              <a:t> and Coherent </a:t>
            </a:r>
            <a:r>
              <a:rPr lang="en-US" altLang="ko-KR" dirty="0" err="1"/>
              <a:t>ChDR</a:t>
            </a:r>
            <a:r>
              <a:rPr lang="en-US" altLang="ko-KR" dirty="0"/>
              <a:t> differ.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As the bunch length increases, differences appear at lower frequencies.(1 fs </a:t>
            </a:r>
            <a:r>
              <a:rPr lang="en-US" altLang="ko-KR" dirty="0">
                <a:sym typeface="Wingdings" panose="05000000000000000000" pitchFamily="2" charset="2"/>
              </a:rPr>
              <a:t> ~80 THz, 5 fs  ~ 20 THz</a:t>
            </a:r>
            <a:r>
              <a:rPr lang="en-US" altLang="ko-KR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/>
              <a:t>Measurement Plan</a:t>
            </a:r>
            <a:r>
              <a:rPr lang="en-US" altLang="ko-KR" dirty="0"/>
              <a:t>: Use filters up to 20 THz and replace 5 filters sequentially from the highest frequency.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Record beam energy and, if possible, beam size for each measurement.</a:t>
            </a:r>
            <a:endParaRPr lang="ko-KR" altLang="en-US" dirty="0"/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DB837CA4-3A52-4177-BAC2-2B794E5517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5687" y="3356182"/>
            <a:ext cx="4669091" cy="350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23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681368-EC00-4EE3-ACCD-34FEEE240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ko-KR" sz="4800" dirty="0"/>
              <a:t>Python + EPICS based</a:t>
            </a:r>
            <a:r>
              <a:rPr lang="ko-KR" altLang="en-US" sz="4800" dirty="0"/>
              <a:t> </a:t>
            </a:r>
            <a:r>
              <a:rPr lang="en-US" altLang="ko-KR" sz="4800" dirty="0"/>
              <a:t>DAQ monitoring system</a:t>
            </a:r>
            <a:r>
              <a:rPr lang="ko-KR" altLang="en-US" sz="4800" dirty="0"/>
              <a:t> </a:t>
            </a:r>
            <a:r>
              <a:rPr lang="en-US" altLang="ko-KR" sz="4800" dirty="0"/>
              <a:t>implementation</a:t>
            </a:r>
            <a:endParaRPr lang="ko-KR" altLang="en-US" sz="4800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6C87A8C-30BB-4270-97A1-DD9C6CD37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9080"/>
            <a:ext cx="9144000" cy="1666556"/>
          </a:xfrm>
        </p:spPr>
        <p:txBody>
          <a:bodyPr>
            <a:normAutofit/>
          </a:bodyPr>
          <a:lstStyle/>
          <a:p>
            <a:r>
              <a:rPr lang="en-US" altLang="ko-KR" dirty="0"/>
              <a:t>2025. 07. 18.</a:t>
            </a:r>
          </a:p>
          <a:p>
            <a:r>
              <a:rPr lang="ko-KR" altLang="en-US" dirty="0"/>
              <a:t>송우진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40856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445098" y="788372"/>
            <a:ext cx="9470797" cy="496996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High-temperature superconducting (HTS) magnet</a:t>
            </a: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wavelength shifter (WLS)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FA59F5D-6748-48DD-91BF-B11FD1A7A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24"/>
          <a:stretch/>
        </p:blipFill>
        <p:spPr>
          <a:xfrm>
            <a:off x="8229601" y="1516996"/>
            <a:ext cx="3909789" cy="474186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48AB950-F08F-4C23-99DA-84E0A227A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629" y="4089647"/>
            <a:ext cx="3686148" cy="249929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292CC6A-B81F-4D15-AD71-12792467E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0" y="4089647"/>
            <a:ext cx="4250323" cy="2045268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6CD5738D-9CDA-4166-B313-17F66BE04455}"/>
              </a:ext>
            </a:extLst>
          </p:cNvPr>
          <p:cNvSpPr/>
          <p:nvPr/>
        </p:nvSpPr>
        <p:spPr>
          <a:xfrm>
            <a:off x="445097" y="1319658"/>
            <a:ext cx="7691679" cy="2343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The world's first application using HTS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Basic testing has been completed, and we plan to install it in the PLS-II storage ring tunnel for experimentation.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Data such as magnet temperature, voltage, and current must be measured to ensure stable operation.</a:t>
            </a:r>
          </a:p>
        </p:txBody>
      </p:sp>
    </p:spTree>
    <p:extLst>
      <p:ext uri="{BB962C8B-B14F-4D97-AF65-F5344CB8AC3E}">
        <p14:creationId xmlns:p14="http://schemas.microsoft.com/office/powerpoint/2010/main" val="69598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7978629" y="1024575"/>
            <a:ext cx="4213371" cy="2015936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2000" spc="-150" dirty="0">
                <a:latin typeface="Arial" panose="020B0604020202020204" pitchFamily="34" charset="0"/>
                <a:cs typeface="Arial" panose="020B0604020202020204" pitchFamily="34" charset="0"/>
              </a:rPr>
              <a:t>The DAQ used in the HTS experiment was SCXI-1125 </a:t>
            </a:r>
            <a:br>
              <a:rPr lang="en-US" altLang="ko-KR" sz="2000" spc="-1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000" spc="-15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ko-KR" sz="2000" spc="-150" dirty="0">
                <a:latin typeface="Arial" panose="020B0604020202020204" pitchFamily="34" charset="0"/>
                <a:cs typeface="Arial" panose="020B0604020202020204" pitchFamily="34" charset="0"/>
              </a:rPr>
              <a:t> However, it has been discontinued.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2000" spc="-150" dirty="0">
                <a:latin typeface="Arial" panose="020B0604020202020204" pitchFamily="34" charset="0"/>
                <a:cs typeface="Arial" panose="020B0604020202020204" pitchFamily="34" charset="0"/>
              </a:rPr>
              <a:t>A new DAQ that satisfies the required performance must be selected, tested, and built into the system.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54958CC9-416C-40DF-9D0E-8D01647194BC}"/>
              </a:ext>
            </a:extLst>
          </p:cNvPr>
          <p:cNvGrpSpPr/>
          <p:nvPr/>
        </p:nvGrpSpPr>
        <p:grpSpPr>
          <a:xfrm>
            <a:off x="186273" y="1447677"/>
            <a:ext cx="7792356" cy="5095703"/>
            <a:chOff x="1093438" y="24939"/>
            <a:chExt cx="9872072" cy="645570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D8BF5CA7-F8D9-466C-9F58-C5BB1658C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3438" y="24939"/>
              <a:ext cx="9872072" cy="6455704"/>
            </a:xfrm>
            <a:prstGeom prst="rect">
              <a:avLst/>
            </a:prstGeom>
          </p:spPr>
        </p:pic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9ED962F3-4788-4F7F-A48E-96C6D66A03F5}"/>
                </a:ext>
              </a:extLst>
            </p:cNvPr>
            <p:cNvSpPr/>
            <p:nvPr/>
          </p:nvSpPr>
          <p:spPr>
            <a:xfrm>
              <a:off x="4322618" y="282632"/>
              <a:ext cx="1421477" cy="61730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777FEFF7-FC68-443E-BAEF-8B964BE391EC}"/>
                </a:ext>
              </a:extLst>
            </p:cNvPr>
            <p:cNvSpPr/>
            <p:nvPr/>
          </p:nvSpPr>
          <p:spPr>
            <a:xfrm>
              <a:off x="7805651" y="282632"/>
              <a:ext cx="1022468" cy="61730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2AD8D2F7-847B-417A-8B93-AB21BAF8B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7" t="3712" r="2256" b="2172"/>
          <a:stretch/>
        </p:blipFill>
        <p:spPr>
          <a:xfrm>
            <a:off x="8997052" y="3713271"/>
            <a:ext cx="1217664" cy="115685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5908914-C8D2-48AE-B4BE-C554A2C2B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163" y="5445881"/>
            <a:ext cx="2199819" cy="8688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BCCC1F-67E6-4101-978B-D7441A3DE6AA}"/>
              </a:ext>
            </a:extLst>
          </p:cNvPr>
          <p:cNvSpPr txBox="1"/>
          <p:nvPr/>
        </p:nvSpPr>
        <p:spPr>
          <a:xfrm>
            <a:off x="9050969" y="4947787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SCXI-1125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B34BC9-C702-4B0A-896A-6DD551277745}"/>
              </a:ext>
            </a:extLst>
          </p:cNvPr>
          <p:cNvSpPr txBox="1"/>
          <p:nvPr/>
        </p:nvSpPr>
        <p:spPr>
          <a:xfrm>
            <a:off x="9342313" y="6388177"/>
            <a:ext cx="833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DT9824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712743-8389-4566-9DEC-DBF30A3D5F20}"/>
              </a:ext>
            </a:extLst>
          </p:cNvPr>
          <p:cNvSpPr txBox="1"/>
          <p:nvPr/>
        </p:nvSpPr>
        <p:spPr>
          <a:xfrm>
            <a:off x="186273" y="169307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383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445098" y="788372"/>
            <a:ext cx="11449099" cy="1862048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Previously, </a:t>
            </a:r>
            <a:r>
              <a:rPr lang="en-US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QuickDAQ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DESYLab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was used when operating DAQ (DT9824).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Difficulties in setup and automation each time, suitable for intermittent experiments.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Python + EPICS utilization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Stable monitoring service, automation and continuous measurement, log data DB conversion, suitable for continuous experiments and services.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072F9CC-6D28-428B-8294-4DF8B37DF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97" y="3115550"/>
            <a:ext cx="4500867" cy="3235873"/>
          </a:xfrm>
          <a:prstGeom prst="rect">
            <a:avLst/>
          </a:prstGeom>
        </p:spPr>
      </p:pic>
      <p:pic>
        <p:nvPicPr>
          <p:cNvPr id="1026" name="Picture 2" descr="https://cdn11.bigcommerce.com/s-7gavg/images/stencil/1280x1280/products/793/6191/DASYLab_500__14344.1694453969.jpg?c=2&amp;_gl=1*r9kr3f*_gcl_au*MTYzMzcxNjc1NC4xNzUxNzAxMjUwLjc2NzA2MzIyLjE3NTE4ODUzMTAuMTc1MTg4NTMwOQ..*_ga*MjA2NDEyNjkzLjE3NTEyNDcyODE.*_ga_JSPEFFCPBT*czE3NTE4ODUzMDkkbzIkZzEkdDE3NTE4ODUzMDkkajYwJGwxJGgyNjg0MDE2MDk.">
            <a:extLst>
              <a:ext uri="{FF2B5EF4-FFF2-40B4-BE49-F238E27FC236}">
                <a16:creationId xmlns:a16="http://schemas.microsoft.com/office/drawing/2014/main" id="{7DC917F8-B557-4B65-A02D-628CB04EF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924" y="3115550"/>
            <a:ext cx="4596886" cy="323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F484B5-A2E5-4589-9AC7-D3E6B14DEEF4}"/>
              </a:ext>
            </a:extLst>
          </p:cNvPr>
          <p:cNvSpPr txBox="1"/>
          <p:nvPr/>
        </p:nvSpPr>
        <p:spPr>
          <a:xfrm>
            <a:off x="2228850" y="6385713"/>
            <a:ext cx="126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QuickDAQ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895666-7958-4B33-A40D-116626A380D8}"/>
              </a:ext>
            </a:extLst>
          </p:cNvPr>
          <p:cNvSpPr txBox="1"/>
          <p:nvPr/>
        </p:nvSpPr>
        <p:spPr>
          <a:xfrm>
            <a:off x="8694085" y="6351423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DESYLab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4F72D-D9F4-47E7-81FA-CFE57EF91D72}"/>
              </a:ext>
            </a:extLst>
          </p:cNvPr>
          <p:cNvSpPr txBox="1"/>
          <p:nvPr/>
        </p:nvSpPr>
        <p:spPr>
          <a:xfrm>
            <a:off x="186273" y="169307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913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186273" y="883861"/>
            <a:ext cx="11838087" cy="5575309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Experimental Physics and Industrial Control System (EPICS)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Open source software framework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Large facility control system, data acquisition.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Input/Output</a:t>
            </a: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 Controller (IOC)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: A control process that communicates directly with device hardware.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Process Variable (PV)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: The basic unit of data handled by EPICS.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Each PV represents the status of equipment (e.g., temperature, current, vacuum, etc.).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Clients can access PVs to read, write, and monitor them.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Channel Access (CA)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: EPICS communication protocol (TCP-based)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Connects clients and IOCs using PV names.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CS-Studio (Control System Studio), Phoebus, </a:t>
            </a:r>
            <a:r>
              <a:rPr lang="en-US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caget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/ caput / </a:t>
            </a:r>
            <a:r>
              <a:rPr lang="en-US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camonitor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(terminal-based utilities)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417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EPICS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2955AA2-CAF2-43E6-B79E-D958135B6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03" y="2070219"/>
            <a:ext cx="11386394" cy="9810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4174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186273" y="883861"/>
            <a:ext cx="11838087" cy="496546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Client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Server 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(From </a:t>
            </a:r>
            <a:r>
              <a:rPr lang="en-US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Ziga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Oven, COSYLAB)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417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EPICS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743A930-DD91-464E-8057-767D525E6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495" y="1510186"/>
            <a:ext cx="8737641" cy="532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97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2F06C1-E735-414B-8405-4905C2D96F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WBPM experiment results paper work plan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49925B1-2026-4D0E-A8C4-2C8AF78984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2025. 07. 18.</a:t>
            </a:r>
          </a:p>
          <a:p>
            <a:r>
              <a:rPr lang="ko-KR" altLang="en-US" dirty="0"/>
              <a:t>송우진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4937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417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EPICS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DDCBC58-082C-432A-BCB3-29F2E6D47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7" y="657225"/>
            <a:ext cx="10106025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586382" y="883861"/>
            <a:ext cx="10637878" cy="496996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Python:</a:t>
            </a: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DAQ data acquisition, storage, and PV updates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2869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B3EED72-3A03-4194-9D22-866F09EE3598}"/>
              </a:ext>
            </a:extLst>
          </p:cNvPr>
          <p:cNvSpPr/>
          <p:nvPr/>
        </p:nvSpPr>
        <p:spPr>
          <a:xfrm>
            <a:off x="586382" y="3446275"/>
            <a:ext cx="10637878" cy="496996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CS-Studio: Visualization of updated measurements in Python (real-time updates)</a:t>
            </a:r>
          </a:p>
        </p:txBody>
      </p:sp>
      <p:pic>
        <p:nvPicPr>
          <p:cNvPr id="2052" name="Picture 4" descr="https://lh7-rt.googleusercontent.com/docsz/AD_4nXdzUSwAstucMvu86ouqkmi9CONdgoSh6EBUJtICw7_xNNtwOAwTXg9luJGmQ6LaExKIQYa3XB-eeUw3StmKAsy2CiyfXcx-jkav9C9omk3U78JrWYInWC0ByItq3D04nZhgm0pQ4w?key=nFDp3hicaOMn8viJvoK3GA">
            <a:extLst>
              <a:ext uri="{FF2B5EF4-FFF2-40B4-BE49-F238E27FC236}">
                <a16:creationId xmlns:a16="http://schemas.microsoft.com/office/drawing/2014/main" id="{356D4361-494D-4CB4-BFE8-0E4BB003C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61950" y="4232113"/>
            <a:ext cx="57340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lh7-rt.googleusercontent.com/docsz/AD_4nXdzUSwAstucMvu86ouqkmi9CONdgoSh6EBUJtICw7_xNNtwOAwTXg9luJGmQ6LaExKIQYa3XB-eeUw3StmKAsy2CiyfXcx-jkav9C9omk3U78JrWYInWC0ByItq3D04nZhgm0pQ4w?key=nFDp3hicaOMn8viJvoK3GA">
            <a:extLst>
              <a:ext uri="{FF2B5EF4-FFF2-40B4-BE49-F238E27FC236}">
                <a16:creationId xmlns:a16="http://schemas.microsoft.com/office/drawing/2014/main" id="{392C5179-9791-4785-B856-C20366DD8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0" b="370"/>
          <a:stretch/>
        </p:blipFill>
        <p:spPr bwMode="auto">
          <a:xfrm>
            <a:off x="6096000" y="4232113"/>
            <a:ext cx="5734050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7-rt.googleusercontent.com/docsz/AD_4nXclK6dNC6kmhgjmGEn1-Od1c8conkSMWfbfrzkC0kIR_46LsN32MRdkaD2X07_o2wzqhFuYTu2LrCm27pywMYUYuEO5424Uct7jL7eH-INI2RF7TeHuxAPP7hGlM6wqJhXrhWG3sQ?key=nFDp3hicaOMn8viJvoK3GA">
            <a:extLst>
              <a:ext uri="{FF2B5EF4-FFF2-40B4-BE49-F238E27FC236}">
                <a16:creationId xmlns:a16="http://schemas.microsoft.com/office/drawing/2014/main" id="{89C75280-B43D-4B1D-AF25-C748D1048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81" y="1571851"/>
            <a:ext cx="8599283" cy="158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857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2869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F98E6A9-D552-4C07-85F0-02BBF25AD01D}"/>
              </a:ext>
            </a:extLst>
          </p:cNvPr>
          <p:cNvSpPr/>
          <p:nvPr/>
        </p:nvSpPr>
        <p:spPr>
          <a:xfrm>
            <a:off x="3078334" y="1086431"/>
            <a:ext cx="8867236" cy="5316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C91F33-DD12-419E-8FD8-55AC4DAC1F7C}"/>
              </a:ext>
            </a:extLst>
          </p:cNvPr>
          <p:cNvSpPr txBox="1"/>
          <p:nvPr/>
        </p:nvSpPr>
        <p:spPr>
          <a:xfrm>
            <a:off x="3702230" y="795263"/>
            <a:ext cx="61747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ko-KR" sz="2800" dirty="0"/>
              <a:t>PC</a:t>
            </a:r>
            <a:endParaRPr kumimoji="1"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3D92B02-5C4F-4BA2-84AB-52D68E39EF9C}"/>
              </a:ext>
            </a:extLst>
          </p:cNvPr>
          <p:cNvSpPr/>
          <p:nvPr/>
        </p:nvSpPr>
        <p:spPr>
          <a:xfrm>
            <a:off x="3378680" y="1779939"/>
            <a:ext cx="4695171" cy="428279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Save file (HDF5)</a:t>
            </a:r>
          </a:p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(Local PC)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A374A89-836C-46B4-ACB5-17A3BCF6BA52}"/>
              </a:ext>
            </a:extLst>
          </p:cNvPr>
          <p:cNvSpPr/>
          <p:nvPr/>
        </p:nvSpPr>
        <p:spPr>
          <a:xfrm>
            <a:off x="8817444" y="1798183"/>
            <a:ext cx="2941246" cy="132556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Database (dt_data.db)</a:t>
            </a:r>
          </a:p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SoftIoc (dt_softioc.bat)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F6E9D3-2B3B-4723-82BA-56A712745592}"/>
              </a:ext>
            </a:extLst>
          </p:cNvPr>
          <p:cNvSpPr txBox="1"/>
          <p:nvPr/>
        </p:nvSpPr>
        <p:spPr>
          <a:xfrm>
            <a:off x="9020809" y="1470334"/>
            <a:ext cx="23668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ko-KR" sz="2800" dirty="0"/>
              <a:t>Epics (Server)</a:t>
            </a:r>
            <a:endParaRPr kumimoji="1" lang="ko-KR" altLang="en-US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33ECA6A-D1C7-4D15-9C8C-F975FF81A1BD}"/>
              </a:ext>
            </a:extLst>
          </p:cNvPr>
          <p:cNvSpPr/>
          <p:nvPr/>
        </p:nvSpPr>
        <p:spPr>
          <a:xfrm>
            <a:off x="8817444" y="4262537"/>
            <a:ext cx="2621281" cy="132556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 err="1">
                <a:solidFill>
                  <a:schemeClr val="tx1"/>
                </a:solidFill>
              </a:rPr>
              <a:t>DT_monitor.opi</a:t>
            </a:r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(Client)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ECE6FA-31DF-45D3-8D1E-F3B1146DE641}"/>
              </a:ext>
            </a:extLst>
          </p:cNvPr>
          <p:cNvSpPr txBox="1"/>
          <p:nvPr/>
        </p:nvSpPr>
        <p:spPr>
          <a:xfrm>
            <a:off x="8963395" y="4000927"/>
            <a:ext cx="178965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ko-KR" sz="2800" dirty="0"/>
              <a:t>CS-Studio</a:t>
            </a:r>
            <a:endParaRPr kumimoji="1" lang="ko-KR" altLang="en-US" dirty="0"/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2DD4FC39-1FA7-4176-9205-6E7295CE3EBC}"/>
              </a:ext>
            </a:extLst>
          </p:cNvPr>
          <p:cNvCxnSpPr>
            <a:cxnSpLocks/>
            <a:stCxn id="27" idx="3"/>
            <a:endCxn id="34" idx="1"/>
          </p:cNvCxnSpPr>
          <p:nvPr/>
        </p:nvCxnSpPr>
        <p:spPr>
          <a:xfrm>
            <a:off x="1968916" y="2220135"/>
            <a:ext cx="1680817" cy="224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736865F-D81F-49EE-BD8C-BEB0686A96C3}"/>
              </a:ext>
            </a:extLst>
          </p:cNvPr>
          <p:cNvSpPr txBox="1"/>
          <p:nvPr/>
        </p:nvSpPr>
        <p:spPr>
          <a:xfrm>
            <a:off x="6402900" y="1311190"/>
            <a:ext cx="20917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ko-KR" b="1" dirty="0"/>
              <a:t>PV</a:t>
            </a:r>
            <a:r>
              <a:rPr kumimoji="1" lang="ko-KR" altLang="en-US" dirty="0"/>
              <a:t> </a:t>
            </a:r>
            <a:r>
              <a:rPr kumimoji="1" lang="en-US" altLang="ko-KR" dirty="0"/>
              <a:t>update</a:t>
            </a:r>
          </a:p>
          <a:p>
            <a:r>
              <a:rPr kumimoji="1" lang="en-US" altLang="ko-KR" dirty="0"/>
              <a:t>(TCP/IP, local host)</a:t>
            </a:r>
            <a:endParaRPr kumimoji="1" lang="ko-KR" altLang="en-US" dirty="0"/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6A544DE6-ADA3-4853-A3FE-2797DC13D3D0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0288067" y="3123745"/>
            <a:ext cx="0" cy="8404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DC19E26-4A4B-489C-BCBE-CE9A9CDFE13B}"/>
              </a:ext>
            </a:extLst>
          </p:cNvPr>
          <p:cNvSpPr txBox="1"/>
          <p:nvPr/>
        </p:nvSpPr>
        <p:spPr>
          <a:xfrm>
            <a:off x="10272386" y="3344710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Visualization</a:t>
            </a:r>
            <a:endParaRPr kumimoji="1"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5E449C-E555-4EC0-A8B2-EA0D4CCC8834}"/>
              </a:ext>
            </a:extLst>
          </p:cNvPr>
          <p:cNvSpPr txBox="1"/>
          <p:nvPr/>
        </p:nvSpPr>
        <p:spPr>
          <a:xfrm>
            <a:off x="3704786" y="1505257"/>
            <a:ext cx="226799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ko-KR" sz="2800" dirty="0"/>
              <a:t>Python (IOC)</a:t>
            </a:r>
            <a:endParaRPr kumimoji="1" lang="ko-KR" altLang="en-US" dirty="0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32A6A869-363C-4EA3-AA89-558C95FDAD99}"/>
              </a:ext>
            </a:extLst>
          </p:cNvPr>
          <p:cNvSpPr/>
          <p:nvPr/>
        </p:nvSpPr>
        <p:spPr>
          <a:xfrm>
            <a:off x="414436" y="2023558"/>
            <a:ext cx="1554480" cy="3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SN23289013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92603D65-9624-45D6-AD8B-FF28145EFF1A}"/>
              </a:ext>
            </a:extLst>
          </p:cNvPr>
          <p:cNvSpPr/>
          <p:nvPr/>
        </p:nvSpPr>
        <p:spPr>
          <a:xfrm>
            <a:off x="414436" y="2685131"/>
            <a:ext cx="1554480" cy="3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SN42949672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5CEE084F-85F0-4E36-B266-4A87CA67BA73}"/>
              </a:ext>
            </a:extLst>
          </p:cNvPr>
          <p:cNvSpPr/>
          <p:nvPr/>
        </p:nvSpPr>
        <p:spPr>
          <a:xfrm>
            <a:off x="414436" y="3346704"/>
            <a:ext cx="1554480" cy="3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SN31784952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56117294-8B14-4E36-9E16-E312B3E6B40B}"/>
              </a:ext>
            </a:extLst>
          </p:cNvPr>
          <p:cNvSpPr/>
          <p:nvPr/>
        </p:nvSpPr>
        <p:spPr>
          <a:xfrm>
            <a:off x="186273" y="1088721"/>
            <a:ext cx="2051601" cy="52984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B2E426-23C4-4B1F-8EBB-364F272E10DF}"/>
              </a:ext>
            </a:extLst>
          </p:cNvPr>
          <p:cNvSpPr txBox="1"/>
          <p:nvPr/>
        </p:nvSpPr>
        <p:spPr>
          <a:xfrm>
            <a:off x="688974" y="834178"/>
            <a:ext cx="93006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ko-KR" sz="2800" dirty="0"/>
              <a:t>H/W</a:t>
            </a:r>
            <a:endParaRPr kumimoji="1" lang="ko-KR" altLang="en-US" dirty="0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2FCB35F8-23F8-4432-9E03-992EEAABE5D1}"/>
              </a:ext>
            </a:extLst>
          </p:cNvPr>
          <p:cNvSpPr/>
          <p:nvPr/>
        </p:nvSpPr>
        <p:spPr>
          <a:xfrm>
            <a:off x="957035" y="4005209"/>
            <a:ext cx="510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ko-KR" dirty="0"/>
              <a:t>…...</a:t>
            </a:r>
            <a:endParaRPr kumimoji="1" lang="ko-KR" altLang="en-US" dirty="0"/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A2A36C8B-3BBC-4C34-BC86-6940A2B4A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30" y="4999461"/>
            <a:ext cx="1931285" cy="762751"/>
          </a:xfrm>
          <a:prstGeom prst="rect">
            <a:avLst/>
          </a:prstGeom>
        </p:spPr>
      </p:pic>
      <p:sp>
        <p:nvSpPr>
          <p:cNvPr id="34" name="직사각형 33">
            <a:extLst>
              <a:ext uri="{FF2B5EF4-FFF2-40B4-BE49-F238E27FC236}">
                <a16:creationId xmlns:a16="http://schemas.microsoft.com/office/drawing/2014/main" id="{0176C4EC-4735-4091-8496-0CB807CC0CFD}"/>
              </a:ext>
            </a:extLst>
          </p:cNvPr>
          <p:cNvSpPr/>
          <p:nvPr/>
        </p:nvSpPr>
        <p:spPr>
          <a:xfrm>
            <a:off x="3649733" y="2247861"/>
            <a:ext cx="1554480" cy="3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Thread1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F4E33C95-E67C-4E84-9F78-81DD62661CB5}"/>
              </a:ext>
            </a:extLst>
          </p:cNvPr>
          <p:cNvSpPr/>
          <p:nvPr/>
        </p:nvSpPr>
        <p:spPr>
          <a:xfrm>
            <a:off x="3649733" y="2909434"/>
            <a:ext cx="1554480" cy="3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Thread2</a:t>
            </a: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219CDE20-AC9C-4F22-9562-408E0F166C75}"/>
              </a:ext>
            </a:extLst>
          </p:cNvPr>
          <p:cNvSpPr/>
          <p:nvPr/>
        </p:nvSpPr>
        <p:spPr>
          <a:xfrm>
            <a:off x="3649733" y="3571007"/>
            <a:ext cx="1554480" cy="3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Thread3</a:t>
            </a:r>
          </a:p>
        </p:txBody>
      </p: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E548BFB0-7CD9-4920-B9A0-99D2B6A0B287}"/>
              </a:ext>
            </a:extLst>
          </p:cNvPr>
          <p:cNvCxnSpPr>
            <a:cxnSpLocks/>
            <a:stCxn id="28" idx="3"/>
            <a:endCxn id="35" idx="1"/>
          </p:cNvCxnSpPr>
          <p:nvPr/>
        </p:nvCxnSpPr>
        <p:spPr>
          <a:xfrm>
            <a:off x="1968916" y="2881708"/>
            <a:ext cx="1680817" cy="224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5826DA68-5F6A-41E4-A915-48270EFA7230}"/>
              </a:ext>
            </a:extLst>
          </p:cNvPr>
          <p:cNvCxnSpPr>
            <a:cxnSpLocks/>
            <a:stCxn id="29" idx="3"/>
            <a:endCxn id="36" idx="1"/>
          </p:cNvCxnSpPr>
          <p:nvPr/>
        </p:nvCxnSpPr>
        <p:spPr>
          <a:xfrm>
            <a:off x="1968916" y="3543281"/>
            <a:ext cx="1680817" cy="224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BF7649E9-4394-441A-AEB7-7583D89BA170}"/>
              </a:ext>
            </a:extLst>
          </p:cNvPr>
          <p:cNvSpPr/>
          <p:nvPr/>
        </p:nvSpPr>
        <p:spPr>
          <a:xfrm>
            <a:off x="5813216" y="2247861"/>
            <a:ext cx="1554480" cy="3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Buffer</a:t>
            </a: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C33A945C-AD21-40A9-9E5D-2FF8B0E7DB6C}"/>
              </a:ext>
            </a:extLst>
          </p:cNvPr>
          <p:cNvSpPr/>
          <p:nvPr/>
        </p:nvSpPr>
        <p:spPr>
          <a:xfrm>
            <a:off x="5813216" y="2907445"/>
            <a:ext cx="1554480" cy="3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Buffer</a:t>
            </a: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5C1FCBCC-A719-40F8-9812-503039101DF5}"/>
              </a:ext>
            </a:extLst>
          </p:cNvPr>
          <p:cNvSpPr/>
          <p:nvPr/>
        </p:nvSpPr>
        <p:spPr>
          <a:xfrm>
            <a:off x="5813216" y="3571007"/>
            <a:ext cx="1554480" cy="3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Buffer</a:t>
            </a:r>
          </a:p>
        </p:txBody>
      </p:sp>
      <p:cxnSp>
        <p:nvCxnSpPr>
          <p:cNvPr id="61" name="연결선: 꺾임 60">
            <a:extLst>
              <a:ext uri="{FF2B5EF4-FFF2-40B4-BE49-F238E27FC236}">
                <a16:creationId xmlns:a16="http://schemas.microsoft.com/office/drawing/2014/main" id="{8921F23A-78F7-4011-8581-405CFE77431A}"/>
              </a:ext>
            </a:extLst>
          </p:cNvPr>
          <p:cNvCxnSpPr>
            <a:stCxn id="34" idx="3"/>
          </p:cNvCxnSpPr>
          <p:nvPr/>
        </p:nvCxnSpPr>
        <p:spPr>
          <a:xfrm flipV="1">
            <a:off x="5204213" y="2023558"/>
            <a:ext cx="3613231" cy="420880"/>
          </a:xfrm>
          <a:prstGeom prst="bentConnector3">
            <a:avLst>
              <a:gd name="adj1" fmla="val 1004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>
            <a:extLst>
              <a:ext uri="{FF2B5EF4-FFF2-40B4-BE49-F238E27FC236}">
                <a16:creationId xmlns:a16="http://schemas.microsoft.com/office/drawing/2014/main" id="{AF09FF79-9D2A-483F-983B-F5A7EE78B4E9}"/>
              </a:ext>
            </a:extLst>
          </p:cNvPr>
          <p:cNvCxnSpPr>
            <a:cxnSpLocks/>
            <a:stCxn id="34" idx="3"/>
            <a:endCxn id="56" idx="1"/>
          </p:cNvCxnSpPr>
          <p:nvPr/>
        </p:nvCxnSpPr>
        <p:spPr>
          <a:xfrm>
            <a:off x="5204213" y="2444438"/>
            <a:ext cx="60900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화살표 연결선 67">
            <a:extLst>
              <a:ext uri="{FF2B5EF4-FFF2-40B4-BE49-F238E27FC236}">
                <a16:creationId xmlns:a16="http://schemas.microsoft.com/office/drawing/2014/main" id="{D1F9FC6C-FE8D-4222-BE59-9CA743F53BE2}"/>
              </a:ext>
            </a:extLst>
          </p:cNvPr>
          <p:cNvCxnSpPr>
            <a:cxnSpLocks/>
            <a:stCxn id="35" idx="3"/>
            <a:endCxn id="57" idx="1"/>
          </p:cNvCxnSpPr>
          <p:nvPr/>
        </p:nvCxnSpPr>
        <p:spPr>
          <a:xfrm flipV="1">
            <a:off x="5204213" y="3104022"/>
            <a:ext cx="609003" cy="19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화살표 연결선 70">
            <a:extLst>
              <a:ext uri="{FF2B5EF4-FFF2-40B4-BE49-F238E27FC236}">
                <a16:creationId xmlns:a16="http://schemas.microsoft.com/office/drawing/2014/main" id="{75653864-6ECF-44D3-80F7-E0E3EE9814ED}"/>
              </a:ext>
            </a:extLst>
          </p:cNvPr>
          <p:cNvCxnSpPr>
            <a:cxnSpLocks/>
            <a:stCxn id="36" idx="3"/>
            <a:endCxn id="58" idx="1"/>
          </p:cNvCxnSpPr>
          <p:nvPr/>
        </p:nvCxnSpPr>
        <p:spPr>
          <a:xfrm>
            <a:off x="5204213" y="3767584"/>
            <a:ext cx="60900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>
            <a:extLst>
              <a:ext uri="{FF2B5EF4-FFF2-40B4-BE49-F238E27FC236}">
                <a16:creationId xmlns:a16="http://schemas.microsoft.com/office/drawing/2014/main" id="{14856D6C-1F43-47DC-9495-AAC715C841D3}"/>
              </a:ext>
            </a:extLst>
          </p:cNvPr>
          <p:cNvCxnSpPr/>
          <p:nvPr/>
        </p:nvCxnSpPr>
        <p:spPr>
          <a:xfrm>
            <a:off x="5564605" y="2444438"/>
            <a:ext cx="0" cy="13231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연결선: 꺾임 77">
            <a:extLst>
              <a:ext uri="{FF2B5EF4-FFF2-40B4-BE49-F238E27FC236}">
                <a16:creationId xmlns:a16="http://schemas.microsoft.com/office/drawing/2014/main" id="{68BE12C0-E1C3-4858-A00D-E2D31C3F7FB9}"/>
              </a:ext>
            </a:extLst>
          </p:cNvPr>
          <p:cNvCxnSpPr>
            <a:cxnSpLocks/>
            <a:stCxn id="56" idx="3"/>
          </p:cNvCxnSpPr>
          <p:nvPr/>
        </p:nvCxnSpPr>
        <p:spPr>
          <a:xfrm flipH="1">
            <a:off x="5813216" y="2444438"/>
            <a:ext cx="1554480" cy="2851053"/>
          </a:xfrm>
          <a:prstGeom prst="bentConnector4">
            <a:avLst>
              <a:gd name="adj1" fmla="val -14706"/>
              <a:gd name="adj2" fmla="val 8826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>
            <a:extLst>
              <a:ext uri="{FF2B5EF4-FFF2-40B4-BE49-F238E27FC236}">
                <a16:creationId xmlns:a16="http://schemas.microsoft.com/office/drawing/2014/main" id="{852A739F-CC44-4756-B635-1F8DF8BB8272}"/>
              </a:ext>
            </a:extLst>
          </p:cNvPr>
          <p:cNvCxnSpPr>
            <a:cxnSpLocks/>
            <a:stCxn id="57" idx="3"/>
          </p:cNvCxnSpPr>
          <p:nvPr/>
        </p:nvCxnSpPr>
        <p:spPr>
          <a:xfrm>
            <a:off x="7367696" y="3104022"/>
            <a:ext cx="2267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연결선 85">
            <a:extLst>
              <a:ext uri="{FF2B5EF4-FFF2-40B4-BE49-F238E27FC236}">
                <a16:creationId xmlns:a16="http://schemas.microsoft.com/office/drawing/2014/main" id="{28A43B7D-9A29-4F90-8C4E-2236157099F1}"/>
              </a:ext>
            </a:extLst>
          </p:cNvPr>
          <p:cNvCxnSpPr>
            <a:cxnSpLocks/>
          </p:cNvCxnSpPr>
          <p:nvPr/>
        </p:nvCxnSpPr>
        <p:spPr>
          <a:xfrm>
            <a:off x="7367932" y="3767584"/>
            <a:ext cx="2267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연결선: 꺾임 86">
            <a:extLst>
              <a:ext uri="{FF2B5EF4-FFF2-40B4-BE49-F238E27FC236}">
                <a16:creationId xmlns:a16="http://schemas.microsoft.com/office/drawing/2014/main" id="{49E24B87-0FF6-4AE5-BE48-7EC5AA8010EF}"/>
              </a:ext>
            </a:extLst>
          </p:cNvPr>
          <p:cNvCxnSpPr>
            <a:cxnSpLocks/>
          </p:cNvCxnSpPr>
          <p:nvPr/>
        </p:nvCxnSpPr>
        <p:spPr>
          <a:xfrm rot="10800000">
            <a:off x="2712514" y="3655435"/>
            <a:ext cx="3100467" cy="1301577"/>
          </a:xfrm>
          <a:prstGeom prst="bentConnector3">
            <a:avLst>
              <a:gd name="adj1" fmla="val 10005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화살표 연결선 94">
            <a:extLst>
              <a:ext uri="{FF2B5EF4-FFF2-40B4-BE49-F238E27FC236}">
                <a16:creationId xmlns:a16="http://schemas.microsoft.com/office/drawing/2014/main" id="{AED137F0-9A3C-4892-85B0-28F3EF432500}"/>
              </a:ext>
            </a:extLst>
          </p:cNvPr>
          <p:cNvCxnSpPr>
            <a:cxnSpLocks/>
          </p:cNvCxnSpPr>
          <p:nvPr/>
        </p:nvCxnSpPr>
        <p:spPr>
          <a:xfrm flipV="1">
            <a:off x="2712508" y="2973735"/>
            <a:ext cx="0" cy="6816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직선 화살표 연결선 98">
            <a:extLst>
              <a:ext uri="{FF2B5EF4-FFF2-40B4-BE49-F238E27FC236}">
                <a16:creationId xmlns:a16="http://schemas.microsoft.com/office/drawing/2014/main" id="{B48A4C55-2DD8-4C73-87C9-219A75A594C9}"/>
              </a:ext>
            </a:extLst>
          </p:cNvPr>
          <p:cNvCxnSpPr>
            <a:cxnSpLocks/>
          </p:cNvCxnSpPr>
          <p:nvPr/>
        </p:nvCxnSpPr>
        <p:spPr>
          <a:xfrm flipV="1">
            <a:off x="2713900" y="2312162"/>
            <a:ext cx="0" cy="6816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90960AAD-9E69-4294-BEA6-6FB3F22CD3B3}"/>
              </a:ext>
            </a:extLst>
          </p:cNvPr>
          <p:cNvSpPr txBox="1"/>
          <p:nvPr/>
        </p:nvSpPr>
        <p:spPr>
          <a:xfrm>
            <a:off x="3590209" y="5041441"/>
            <a:ext cx="8551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Flush</a:t>
            </a:r>
            <a:endParaRPr kumimoji="1" lang="ko-KR" altLang="en-US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D8BBBC3-8D4B-4CB7-8DF4-D487D36952D1}"/>
              </a:ext>
            </a:extLst>
          </p:cNvPr>
          <p:cNvSpPr txBox="1"/>
          <p:nvPr/>
        </p:nvSpPr>
        <p:spPr>
          <a:xfrm>
            <a:off x="3669166" y="4029513"/>
            <a:ext cx="16899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ko-KR" sz="1600" dirty="0"/>
              <a:t>Multiprocessing</a:t>
            </a:r>
            <a:endParaRPr kumimoji="1" lang="ko-KR" altLang="en-US" sz="1600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373AF28-6904-421F-A2D9-48DD9B117FA3}"/>
              </a:ext>
            </a:extLst>
          </p:cNvPr>
          <p:cNvSpPr txBox="1"/>
          <p:nvPr/>
        </p:nvSpPr>
        <p:spPr>
          <a:xfrm>
            <a:off x="2324334" y="1789018"/>
            <a:ext cx="6523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USB</a:t>
            </a:r>
            <a:endParaRPr kumimoji="1" lang="ko-KR" altLang="en-US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9841360-30DD-4A82-B6CE-1642F1E57E01}"/>
              </a:ext>
            </a:extLst>
          </p:cNvPr>
          <p:cNvSpPr txBox="1"/>
          <p:nvPr/>
        </p:nvSpPr>
        <p:spPr>
          <a:xfrm>
            <a:off x="9125236" y="3340427"/>
            <a:ext cx="859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TCP/IP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6986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186272" y="883861"/>
            <a:ext cx="7860448" cy="2759217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Run dt_softioc.bat</a:t>
            </a: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(epics)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Run dt_softioc.py </a:t>
            </a:r>
            <a:b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If DT9824 operates without problems, automatic measurement starts.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- Data is automatically saved in the Data folder in HDF5 format.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Run CS-Studio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DT_monitor.opi</a:t>
            </a: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Monitoring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595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Manual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163F19C-C4BC-4A9D-AFF4-4B048F590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31" y="3643078"/>
            <a:ext cx="5301856" cy="322254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4F9101B-8722-4339-B773-3199D29456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56" r="26924"/>
          <a:stretch/>
        </p:blipFill>
        <p:spPr>
          <a:xfrm>
            <a:off x="8046720" y="754082"/>
            <a:ext cx="4061877" cy="514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05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9279" y="1006016"/>
            <a:ext cx="10637878" cy="2343655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The measured results are always saved in HDF5 format.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계층적 데이터 형식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(Hierarchical Data Format) </a:t>
            </a:r>
            <a:b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- A file format for storing large amounts of data.</a:t>
            </a:r>
            <a:b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- Small file size, indexing, and fast access speed.</a:t>
            </a:r>
            <a:b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- Can be easily used by installing HDF viewer.</a:t>
            </a: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3790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HDF5</a:t>
            </a:r>
            <a:r>
              <a:rPr lang="ko-K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ko-K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n illustration of a HDF5 file structure which contains groups, datasets and associated metadata">
            <a:extLst>
              <a:ext uri="{FF2B5EF4-FFF2-40B4-BE49-F238E27FC236}">
                <a16:creationId xmlns:a16="http://schemas.microsoft.com/office/drawing/2014/main" id="{A215DBB1-6897-4BA7-8790-3E59D8E35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73" y="3539263"/>
            <a:ext cx="5202428" cy="304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04609BB-188E-44C4-A285-4EFF4BF29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076" y="1697795"/>
            <a:ext cx="5907651" cy="445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18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186273" y="635916"/>
            <a:ext cx="10637878" cy="958660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HDF5 to CSV/Excel Convert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3790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HDF5</a:t>
            </a:r>
            <a:r>
              <a:rPr lang="ko-K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ko-K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F4D9921-25E1-4E93-8251-2FEF7B04C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826" y="1340505"/>
            <a:ext cx="5634876" cy="2492990"/>
          </a:xfrm>
          <a:prstGeom prst="rect">
            <a:avLst/>
          </a:prstGeom>
          <a:solidFill>
            <a:srgbClr val="1E1F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import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h5py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import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pandas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as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pd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h5_file =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'DT9824(00)_250708130833347981.h5'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Arial Unicode MS" panose="020B0604020202020204" pitchFamily="50" charset="-127"/>
                <a:ea typeface="JetBrains Mono"/>
              </a:rPr>
              <a:t>#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Courier New" panose="02070309020205020404" pitchFamily="49" charset="0"/>
                <a:ea typeface="JetBrains Mono"/>
                <a:cs typeface="Courier New" panose="02070309020205020404" pitchFamily="49" charset="0"/>
              </a:rPr>
              <a:t>변환하고자 하는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Arial Unicode MS" panose="020B0604020202020204" pitchFamily="50" charset="-127"/>
                <a:ea typeface="JetBrains Mono"/>
              </a:rPr>
              <a:t> HDF5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Courier New" panose="02070309020205020404" pitchFamily="49" charset="0"/>
                <a:ea typeface="JetBrains Mono"/>
                <a:cs typeface="Courier New" panose="02070309020205020404" pitchFamily="49" charset="0"/>
              </a:rPr>
              <a:t>파일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Courier New" panose="02070309020205020404" pitchFamily="49" charset="0"/>
                <a:ea typeface="JetBrains Mono"/>
                <a:cs typeface="Courier New" panose="02070309020205020404" pitchFamily="49" charset="0"/>
              </a:rPr>
            </a:b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with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h5py.File(h5_file,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r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)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as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f: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data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= {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'Time'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: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'Time'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][:],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'CH1'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: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'CH1'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][:],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'CH2'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: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'CH2'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][:],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'CH3'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: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'CH3'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][:],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'CH4'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: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'CH4'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][:]}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df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=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pd.DataFrame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(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data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)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Arial Unicode MS" panose="020B0604020202020204" pitchFamily="50" charset="-127"/>
                <a:ea typeface="JetBrains Mono"/>
              </a:rPr>
              <a:t>#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7A7E85"/>
                </a:solidFill>
                <a:effectLst/>
                <a:latin typeface="Arial Unicode MS" panose="020B0604020202020204" pitchFamily="50" charset="-127"/>
                <a:ea typeface="JetBrains Mono"/>
              </a:rPr>
              <a:t>Pandas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7A7E85"/>
                </a:solidFill>
                <a:effectLst/>
                <a:latin typeface="Arial Unicode MS" panose="020B0604020202020204" pitchFamily="50" charset="-127"/>
                <a:ea typeface="JetBrains Mono"/>
              </a:rPr>
              <a:t>DataFrame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Courier New" panose="02070309020205020404" pitchFamily="49" charset="0"/>
                <a:ea typeface="JetBrains Mono"/>
                <a:cs typeface="Courier New" panose="02070309020205020404" pitchFamily="49" charset="0"/>
              </a:rPr>
              <a:t>생성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Courier New" panose="02070309020205020404" pitchFamily="49" charset="0"/>
                <a:ea typeface="JetBrains Mono"/>
                <a:cs typeface="Courier New" panose="02070309020205020404" pitchFamily="49" charset="0"/>
              </a:rPr>
            </a:br>
            <a:r>
              <a:rPr lang="ko-KR" altLang="ko-KR" sz="1200" dirty="0" err="1">
                <a:solidFill>
                  <a:srgbClr val="BCBEC4"/>
                </a:solidFill>
                <a:latin typeface="Arial Unicode MS" panose="020B0604020202020204" pitchFamily="50" charset="-127"/>
                <a:ea typeface="JetBrains Mono"/>
              </a:rPr>
              <a:t>df.to_csv</a:t>
            </a:r>
            <a:r>
              <a:rPr lang="ko-KR" altLang="ko-KR" sz="1200" dirty="0">
                <a:solidFill>
                  <a:srgbClr val="BCBEC4"/>
                </a:solidFill>
                <a:latin typeface="Arial Unicode MS" panose="020B0604020202020204" pitchFamily="50" charset="-127"/>
                <a:ea typeface="JetBrains Mono"/>
              </a:rPr>
              <a:t>(</a:t>
            </a:r>
            <a:r>
              <a:rPr lang="ko-KR" altLang="ko-KR" sz="1200" dirty="0" err="1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f</a:t>
            </a:r>
            <a:r>
              <a:rPr lang="ko-KR" altLang="ko-KR" sz="1200" dirty="0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'</a:t>
            </a:r>
            <a:r>
              <a:rPr lang="ko-KR" altLang="ko-KR" sz="1200" dirty="0">
                <a:solidFill>
                  <a:srgbClr val="CF8E6D"/>
                </a:solidFill>
                <a:latin typeface="Arial Unicode MS" panose="020B0604020202020204" pitchFamily="50" charset="-127"/>
                <a:ea typeface="JetBrains Mono"/>
              </a:rPr>
              <a:t>{</a:t>
            </a:r>
            <a:r>
              <a:rPr lang="ko-KR" altLang="ko-KR" sz="1200" dirty="0">
                <a:solidFill>
                  <a:srgbClr val="BCBEC4"/>
                </a:solidFill>
                <a:latin typeface="Arial Unicode MS" panose="020B0604020202020204" pitchFamily="50" charset="-127"/>
                <a:ea typeface="JetBrains Mono"/>
              </a:rPr>
              <a:t>h5_file</a:t>
            </a:r>
            <a:r>
              <a:rPr lang="ko-KR" altLang="ko-KR" sz="1200" dirty="0">
                <a:solidFill>
                  <a:srgbClr val="CF8E6D"/>
                </a:solidFill>
                <a:latin typeface="Arial Unicode MS" panose="020B0604020202020204" pitchFamily="50" charset="-127"/>
                <a:ea typeface="JetBrains Mono"/>
              </a:rPr>
              <a:t>}</a:t>
            </a:r>
            <a:r>
              <a:rPr lang="ko-KR" altLang="ko-KR" sz="1200" dirty="0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.</a:t>
            </a:r>
            <a:r>
              <a:rPr lang="ko-KR" altLang="ko-KR" sz="1200" dirty="0" err="1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csv</a:t>
            </a:r>
            <a:r>
              <a:rPr lang="ko-KR" altLang="ko-KR" sz="1200" dirty="0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'</a:t>
            </a:r>
            <a:r>
              <a:rPr lang="ko-KR" altLang="ko-KR" sz="1200" dirty="0">
                <a:solidFill>
                  <a:srgbClr val="BCBEC4"/>
                </a:solidFill>
                <a:latin typeface="Arial Unicode MS" panose="020B0604020202020204" pitchFamily="50" charset="-127"/>
                <a:ea typeface="JetBrains Mono"/>
              </a:rPr>
              <a:t>, </a:t>
            </a:r>
            <a:r>
              <a:rPr lang="ko-KR" altLang="ko-KR" sz="1200" dirty="0" err="1">
                <a:solidFill>
                  <a:srgbClr val="AA4926"/>
                </a:solidFill>
                <a:latin typeface="Arial Unicode MS" panose="020B0604020202020204" pitchFamily="50" charset="-127"/>
                <a:ea typeface="JetBrains Mono"/>
              </a:rPr>
              <a:t>index</a:t>
            </a:r>
            <a:r>
              <a:rPr lang="ko-KR" altLang="ko-KR" sz="1200" dirty="0">
                <a:solidFill>
                  <a:srgbClr val="BCBEC4"/>
                </a:solidFill>
                <a:latin typeface="Arial Unicode MS" panose="020B0604020202020204" pitchFamily="50" charset="-127"/>
                <a:ea typeface="JetBrains Mono"/>
              </a:rPr>
              <a:t>=</a:t>
            </a:r>
            <a:r>
              <a:rPr lang="ko-KR" altLang="ko-KR" sz="1200" dirty="0" err="1">
                <a:solidFill>
                  <a:srgbClr val="CF8E6D"/>
                </a:solidFill>
                <a:latin typeface="Arial Unicode MS" panose="020B0604020202020204" pitchFamily="50" charset="-127"/>
                <a:ea typeface="JetBrains Mono"/>
              </a:rPr>
              <a:t>False</a:t>
            </a:r>
            <a:r>
              <a:rPr lang="ko-KR" altLang="ko-KR" sz="1200" dirty="0">
                <a:solidFill>
                  <a:srgbClr val="BCBEC4"/>
                </a:solidFill>
                <a:latin typeface="Arial Unicode MS" panose="020B0604020202020204" pitchFamily="50" charset="-127"/>
                <a:ea typeface="JetBrains Mono"/>
              </a:rPr>
              <a:t>) </a:t>
            </a:r>
            <a:r>
              <a:rPr lang="en-US" altLang="ko-KR" sz="1200" dirty="0">
                <a:solidFill>
                  <a:srgbClr val="BCBEC4"/>
                </a:solidFill>
                <a:latin typeface="Arial Unicode MS" panose="020B0604020202020204" pitchFamily="50" charset="-127"/>
                <a:ea typeface="JetBrains Mono"/>
              </a:rPr>
              <a:t>                                     </a:t>
            </a:r>
            <a:r>
              <a:rPr lang="ko-KR" altLang="ko-KR" sz="1200" dirty="0">
                <a:solidFill>
                  <a:srgbClr val="BCBEC4"/>
                </a:solidFill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Arial Unicode MS" panose="020B0604020202020204" pitchFamily="50" charset="-127"/>
                <a:ea typeface="JetBrains Mono"/>
              </a:rPr>
              <a:t># CSV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Courier New" panose="02070309020205020404" pitchFamily="49" charset="0"/>
                <a:ea typeface="JetBrains Mono"/>
                <a:cs typeface="Courier New" panose="02070309020205020404" pitchFamily="49" charset="0"/>
              </a:rPr>
              <a:t>저장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Courier New" panose="02070309020205020404" pitchFamily="49" charset="0"/>
                <a:ea typeface="JetBrains Mono"/>
                <a:cs typeface="Courier New" panose="02070309020205020404" pitchFamily="49" charset="0"/>
              </a:rPr>
            </a:b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df.to_excel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(</a:t>
            </a:r>
            <a:r>
              <a:rPr lang="ko-KR" altLang="ko-KR" sz="1200" dirty="0" err="1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f</a:t>
            </a:r>
            <a:r>
              <a:rPr lang="ko-KR" altLang="ko-KR" sz="1200" dirty="0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'</a:t>
            </a:r>
            <a:r>
              <a:rPr lang="ko-KR" altLang="ko-KR" sz="1200" dirty="0">
                <a:solidFill>
                  <a:srgbClr val="CF8E6D"/>
                </a:solidFill>
                <a:latin typeface="Arial Unicode MS" panose="020B0604020202020204" pitchFamily="50" charset="-127"/>
                <a:ea typeface="JetBrains Mono"/>
              </a:rPr>
              <a:t>{</a:t>
            </a:r>
            <a:r>
              <a:rPr lang="ko-KR" altLang="ko-KR" sz="1200" dirty="0">
                <a:solidFill>
                  <a:srgbClr val="BCBEC4"/>
                </a:solidFill>
                <a:latin typeface="Arial Unicode MS" panose="020B0604020202020204" pitchFamily="50" charset="-127"/>
                <a:ea typeface="JetBrains Mono"/>
              </a:rPr>
              <a:t>h5_file</a:t>
            </a:r>
            <a:r>
              <a:rPr lang="ko-KR" altLang="ko-KR" sz="1200" dirty="0">
                <a:solidFill>
                  <a:srgbClr val="CF8E6D"/>
                </a:solidFill>
                <a:latin typeface="Arial Unicode MS" panose="020B0604020202020204" pitchFamily="50" charset="-127"/>
                <a:ea typeface="JetBrains Mono"/>
              </a:rPr>
              <a:t>}</a:t>
            </a:r>
            <a:r>
              <a:rPr lang="ko-KR" altLang="ko-KR" sz="1200" dirty="0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.</a:t>
            </a:r>
            <a:r>
              <a:rPr lang="ko-KR" altLang="ko-KR" sz="1200" dirty="0" err="1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xlsx</a:t>
            </a:r>
            <a:r>
              <a:rPr lang="ko-KR" altLang="ko-KR" sz="1200" dirty="0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,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AA4926"/>
                </a:solidFill>
                <a:effectLst/>
                <a:latin typeface="Arial Unicode MS" panose="020B0604020202020204" pitchFamily="50" charset="-127"/>
                <a:ea typeface="JetBrains Mono"/>
              </a:rPr>
              <a:t>index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=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False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,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AA4926"/>
                </a:solidFill>
                <a:effectLst/>
                <a:latin typeface="Arial Unicode MS" panose="020B0604020202020204" pitchFamily="50" charset="-127"/>
                <a:ea typeface="JetBrains Mono"/>
              </a:rPr>
              <a:t>engine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=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openpyxl</a:t>
            </a:r>
            <a:r>
              <a:rPr kumimoji="0" lang="ko-KR" altLang="en-US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’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)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Arial Unicode MS" panose="020B0604020202020204" pitchFamily="50" charset="-127"/>
                <a:ea typeface="JetBrains Mono"/>
              </a:rPr>
              <a:t># Excel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Courier New" panose="02070309020205020404" pitchFamily="49" charset="0"/>
                <a:ea typeface="JetBrains Mono"/>
                <a:cs typeface="Courier New" panose="02070309020205020404" pitchFamily="49" charset="0"/>
              </a:rPr>
              <a:t>저장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C3A3D94-8788-42CA-AE85-A37214D52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369" y="1581537"/>
            <a:ext cx="4354091" cy="199788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855F900-3FD3-4384-9654-C0FEDB30650D}"/>
              </a:ext>
            </a:extLst>
          </p:cNvPr>
          <p:cNvSpPr/>
          <p:nvPr/>
        </p:nvSpPr>
        <p:spPr>
          <a:xfrm>
            <a:off x="186273" y="3985926"/>
            <a:ext cx="3642600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HDF5 to ASCII Convert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8734834-5077-46EF-9D9D-AEFF385A3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826" y="4482922"/>
            <a:ext cx="7717177" cy="2308324"/>
          </a:xfrm>
          <a:prstGeom prst="rect">
            <a:avLst/>
          </a:prstGeom>
          <a:solidFill>
            <a:srgbClr val="1E1F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import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h5py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import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numpy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as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np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h5_file =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'DT9824(00)_250708130833347981.h5' 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Courier New" panose="02070309020205020404" pitchFamily="49" charset="0"/>
                <a:ea typeface="JetBrains Mono"/>
                <a:cs typeface="Courier New" panose="02070309020205020404" pitchFamily="49" charset="0"/>
              </a:rPr>
            </a:b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with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h5py.File(h5_file,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r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)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as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f: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time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=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'Time'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ch1 =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'CH1'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ch2 =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'CH2'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ch3 =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'CH3'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ch4 =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'CH4'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combined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=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np.column_stack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((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time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, ch1, ch2, ch3, ch4)).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astype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(np.float64)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np.savetxt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(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{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h5_file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}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.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txt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,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combined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,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AA4926"/>
                </a:solidFill>
                <a:effectLst/>
                <a:latin typeface="Arial Unicode MS" panose="020B0604020202020204" pitchFamily="50" charset="-127"/>
                <a:ea typeface="JetBrains Mono"/>
              </a:rPr>
              <a:t>fmt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=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'%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s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,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AA4926"/>
                </a:solidFill>
                <a:effectLst/>
                <a:latin typeface="Arial Unicode MS" panose="020B0604020202020204" pitchFamily="50" charset="-127"/>
                <a:ea typeface="JetBrains Mono"/>
              </a:rPr>
              <a:t>delimiter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=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\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,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AA4926"/>
                </a:solidFill>
                <a:effectLst/>
                <a:latin typeface="Arial Unicode MS" panose="020B0604020202020204" pitchFamily="50" charset="-127"/>
                <a:ea typeface="JetBrains Mono"/>
              </a:rPr>
              <a:t>header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=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'Time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\t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CH1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\t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CH2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\t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CH3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\t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CH4'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,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AA4926"/>
                </a:solidFill>
                <a:effectLst/>
                <a:latin typeface="Arial Unicode MS" panose="020B0604020202020204" pitchFamily="50" charset="-127"/>
                <a:ea typeface="JetBrains Mono"/>
              </a:rPr>
              <a:t>comments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=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)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35997FF-5FD8-4150-9355-36BF64A47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860" y="4219953"/>
            <a:ext cx="7458538" cy="211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37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586382" y="883861"/>
            <a:ext cx="10637878" cy="2343655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Build an automation and monitoring system for multiple DT9824s using Python + epics.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Enable continuous measurement and logging of data to a database, as well as internal/external triggers, and utilize the maximum sampling rate.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Long-term stability testing required.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2055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396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A986EB-CAE5-4B09-8BE3-B26D45D12A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Measurement of frequency response of DAQ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55A86B0-9AF0-4BB9-9A7F-47C0EEA00B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8866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CF24059E-949F-4331-8253-FD131F5BA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0" y="1661853"/>
            <a:ext cx="5654869" cy="35342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7AD472-87CD-463F-BA88-025876D84FC1}"/>
              </a:ext>
            </a:extLst>
          </p:cNvPr>
          <p:cNvSpPr txBox="1"/>
          <p:nvPr/>
        </p:nvSpPr>
        <p:spPr>
          <a:xfrm>
            <a:off x="374220" y="881433"/>
            <a:ext cx="8096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Signal distortion due to attenuation in frequency domain. (example)</a:t>
            </a:r>
          </a:p>
          <a:p>
            <a:r>
              <a:rPr lang="en-US" altLang="ko-KR" sz="2000" dirty="0"/>
              <a:t> - Changes in voltage signal waveform with 4 Hz filter applied.</a:t>
            </a:r>
            <a:endParaRPr lang="ko-KR" altLang="en-US" sz="20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28B336F9-1723-4D38-B41E-35F8D7168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511" y="1661852"/>
            <a:ext cx="5654869" cy="3534293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B373441B-DFA9-410A-85CF-C190C23658D3}"/>
              </a:ext>
            </a:extLst>
          </p:cNvPr>
          <p:cNvSpPr/>
          <p:nvPr/>
        </p:nvSpPr>
        <p:spPr>
          <a:xfrm>
            <a:off x="7443888" y="1679384"/>
            <a:ext cx="1154680" cy="847656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50D8B8BF-95F9-4B5A-ACF9-7186BC5AB70B}"/>
              </a:ext>
            </a:extLst>
          </p:cNvPr>
          <p:cNvSpPr/>
          <p:nvPr/>
        </p:nvSpPr>
        <p:spPr>
          <a:xfrm>
            <a:off x="7240935" y="3817355"/>
            <a:ext cx="1154680" cy="847656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CEA9D-4D6B-4B1E-992C-33A1269F9F55}"/>
              </a:ext>
            </a:extLst>
          </p:cNvPr>
          <p:cNvSpPr txBox="1"/>
          <p:nvPr/>
        </p:nvSpPr>
        <p:spPr>
          <a:xfrm>
            <a:off x="8187420" y="2536192"/>
            <a:ext cx="190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Signal distortion</a:t>
            </a:r>
            <a:endParaRPr lang="ko-KR" altLang="en-US" dirty="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2AE8DE73-6F1B-4EF5-86E5-5DF0F7C98C25}"/>
              </a:ext>
            </a:extLst>
          </p:cNvPr>
          <p:cNvSpPr/>
          <p:nvPr/>
        </p:nvSpPr>
        <p:spPr>
          <a:xfrm>
            <a:off x="2322108" y="4049875"/>
            <a:ext cx="3368159" cy="664143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39CF9-28E4-4424-9F08-EE5B8E9D9117}"/>
              </a:ext>
            </a:extLst>
          </p:cNvPr>
          <p:cNvSpPr txBox="1"/>
          <p:nvPr/>
        </p:nvSpPr>
        <p:spPr>
          <a:xfrm>
            <a:off x="808379" y="5308941"/>
            <a:ext cx="9526454" cy="1132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dirty="0"/>
              <a:t>Removal of high-frequency components with a 4 Hz LPF.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dirty="0"/>
              <a:t>Signal distortion occurs in sections where the slope changes rapidly.</a:t>
            </a:r>
            <a:br>
              <a:rPr lang="en-US" altLang="ko-KR" dirty="0"/>
            </a:br>
            <a:r>
              <a:rPr lang="en-US" altLang="ko-KR" dirty="0"/>
              <a:t>- Attenuation due to the bandwidth of the equipment can cause measurement errors.</a:t>
            </a:r>
            <a:endParaRPr lang="ko-KR" altLang="en-US" dirty="0"/>
          </a:p>
        </p:txBody>
      </p:sp>
      <p:sp>
        <p:nvSpPr>
          <p:cNvPr id="18" name="화살표: 오른쪽 17">
            <a:extLst>
              <a:ext uri="{FF2B5EF4-FFF2-40B4-BE49-F238E27FC236}">
                <a16:creationId xmlns:a16="http://schemas.microsoft.com/office/drawing/2014/main" id="{E1084CCC-24FD-461F-A863-205BE7412875}"/>
              </a:ext>
            </a:extLst>
          </p:cNvPr>
          <p:cNvSpPr/>
          <p:nvPr/>
        </p:nvSpPr>
        <p:spPr>
          <a:xfrm>
            <a:off x="5886992" y="4024343"/>
            <a:ext cx="654120" cy="45959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60D850-848B-48D0-AD23-62337EADDBF1}"/>
              </a:ext>
            </a:extLst>
          </p:cNvPr>
          <p:cNvSpPr txBox="1"/>
          <p:nvPr/>
        </p:nvSpPr>
        <p:spPr>
          <a:xfrm>
            <a:off x="5886992" y="4483936"/>
            <a:ext cx="596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iFFT</a:t>
            </a:r>
            <a:endParaRPr lang="ko-KR" altLang="en-US" dirty="0"/>
          </a:p>
        </p:txBody>
      </p:sp>
      <p:sp>
        <p:nvSpPr>
          <p:cNvPr id="20" name="화살표: 오른쪽 19">
            <a:extLst>
              <a:ext uri="{FF2B5EF4-FFF2-40B4-BE49-F238E27FC236}">
                <a16:creationId xmlns:a16="http://schemas.microsoft.com/office/drawing/2014/main" id="{18A02B82-0F92-4705-A359-D6E7BED31E89}"/>
              </a:ext>
            </a:extLst>
          </p:cNvPr>
          <p:cNvSpPr/>
          <p:nvPr/>
        </p:nvSpPr>
        <p:spPr>
          <a:xfrm rot="10800000">
            <a:off x="5886992" y="1973784"/>
            <a:ext cx="654120" cy="45959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A64F9D-920F-4044-BBCD-557BDD1D2EC5}"/>
              </a:ext>
            </a:extLst>
          </p:cNvPr>
          <p:cNvSpPr txBox="1"/>
          <p:nvPr/>
        </p:nvSpPr>
        <p:spPr>
          <a:xfrm>
            <a:off x="5917196" y="2469151"/>
            <a:ext cx="54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FFT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8D8833-D1F2-4FDA-898E-4B9A47826DBF}"/>
              </a:ext>
            </a:extLst>
          </p:cNvPr>
          <p:cNvSpPr txBox="1"/>
          <p:nvPr/>
        </p:nvSpPr>
        <p:spPr>
          <a:xfrm>
            <a:off x="186273" y="169307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730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7EBEB1-A97B-4670-BD92-557669533851}"/>
              </a:ext>
            </a:extLst>
          </p:cNvPr>
          <p:cNvSpPr txBox="1"/>
          <p:nvPr/>
        </p:nvSpPr>
        <p:spPr>
          <a:xfrm>
            <a:off x="730022" y="1067854"/>
            <a:ext cx="10731955" cy="4013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2400" b="1" dirty="0"/>
              <a:t>Bandwidth measurement experiment</a:t>
            </a:r>
          </a:p>
          <a:p>
            <a:pPr lvl="1">
              <a:lnSpc>
                <a:spcPct val="130000"/>
              </a:lnSpc>
            </a:pPr>
            <a:r>
              <a:rPr lang="en-US" altLang="ko-KR" sz="2000" dirty="0"/>
              <a:t> - Data</a:t>
            </a:r>
            <a:r>
              <a:rPr lang="ko-KR" altLang="en-US" sz="2000" dirty="0"/>
              <a:t> </a:t>
            </a:r>
            <a:r>
              <a:rPr lang="en-US" altLang="ko-KR" sz="2000" dirty="0"/>
              <a:t>: 2023.10.18-19 PAL</a:t>
            </a:r>
          </a:p>
          <a:p>
            <a:pPr lvl="1">
              <a:lnSpc>
                <a:spcPct val="130000"/>
              </a:lnSpc>
            </a:pPr>
            <a:r>
              <a:rPr lang="en-US" altLang="ko-KR" sz="2000" dirty="0"/>
              <a:t> - SCXI-1125, DT9824 bandwidth measurement</a:t>
            </a:r>
          </a:p>
          <a:p>
            <a:pPr lvl="1">
              <a:lnSpc>
                <a:spcPct val="130000"/>
              </a:lnSpc>
            </a:pPr>
            <a:r>
              <a:rPr lang="en-US" altLang="ko-KR" sz="2000" dirty="0"/>
              <a:t> - Results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altLang="ko-KR" sz="240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altLang="ko-KR" sz="240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altLang="ko-KR" sz="240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2400" b="1" dirty="0"/>
              <a:t>Simulation of measurable signal length</a:t>
            </a:r>
          </a:p>
          <a:p>
            <a:pPr>
              <a:lnSpc>
                <a:spcPct val="130000"/>
              </a:lnSpc>
            </a:pPr>
            <a:r>
              <a:rPr lang="en-US" altLang="ko-KR" sz="2000" dirty="0"/>
              <a:t> - Signal distortion in special situations where short signals occur.</a:t>
            </a:r>
          </a:p>
        </p:txBody>
      </p:sp>
      <p:sp>
        <p:nvSpPr>
          <p:cNvPr id="7" name="화살표: 아래쪽 6">
            <a:extLst>
              <a:ext uri="{FF2B5EF4-FFF2-40B4-BE49-F238E27FC236}">
                <a16:creationId xmlns:a16="http://schemas.microsoft.com/office/drawing/2014/main" id="{3BE69DC6-3B15-40C4-99AF-783129A5296F}"/>
              </a:ext>
            </a:extLst>
          </p:cNvPr>
          <p:cNvSpPr/>
          <p:nvPr/>
        </p:nvSpPr>
        <p:spPr>
          <a:xfrm>
            <a:off x="1857717" y="3069911"/>
            <a:ext cx="349692" cy="82837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502E0EE3-B621-4616-9259-2FE59C92F9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989680"/>
              </p:ext>
            </p:extLst>
          </p:nvPr>
        </p:nvGraphicFramePr>
        <p:xfrm>
          <a:off x="2795569" y="2709563"/>
          <a:ext cx="7732387" cy="118872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616468">
                  <a:extLst>
                    <a:ext uri="{9D8B030D-6E8A-4147-A177-3AD203B41FA5}">
                      <a16:colId xmlns:a16="http://schemas.microsoft.com/office/drawing/2014/main" val="3073086364"/>
                    </a:ext>
                  </a:extLst>
                </a:gridCol>
                <a:gridCol w="2068217">
                  <a:extLst>
                    <a:ext uri="{9D8B030D-6E8A-4147-A177-3AD203B41FA5}">
                      <a16:colId xmlns:a16="http://schemas.microsoft.com/office/drawing/2014/main" val="76215649"/>
                    </a:ext>
                  </a:extLst>
                </a:gridCol>
                <a:gridCol w="2009553">
                  <a:extLst>
                    <a:ext uri="{9D8B030D-6E8A-4147-A177-3AD203B41FA5}">
                      <a16:colId xmlns:a16="http://schemas.microsoft.com/office/drawing/2014/main" val="88148294"/>
                    </a:ext>
                  </a:extLst>
                </a:gridCol>
                <a:gridCol w="2038149">
                  <a:extLst>
                    <a:ext uri="{9D8B030D-6E8A-4147-A177-3AD203B41FA5}">
                      <a16:colId xmlns:a16="http://schemas.microsoft.com/office/drawing/2014/main" val="3248238681"/>
                    </a:ext>
                  </a:extLst>
                </a:gridCol>
              </a:tblGrid>
              <a:tr h="185420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Sampling rate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Specification</a:t>
                      </a:r>
                      <a:r>
                        <a:rPr lang="ko-KR" altLang="en-US" sz="2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Measurement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18706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SCXI-1125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100 </a:t>
                      </a:r>
                      <a:r>
                        <a:rPr lang="en-US" altLang="ko-KR" sz="2000" dirty="0" err="1"/>
                        <a:t>kSa</a:t>
                      </a:r>
                      <a:r>
                        <a:rPr lang="en-US" altLang="ko-KR" sz="2000" dirty="0"/>
                        <a:t>/s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10 kHz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11.5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24556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DT9824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4.8 </a:t>
                      </a:r>
                      <a:r>
                        <a:rPr lang="en-US" altLang="ko-KR" sz="2000" dirty="0" err="1"/>
                        <a:t>kSa</a:t>
                      </a:r>
                      <a:r>
                        <a:rPr lang="en-US" altLang="ko-KR" sz="2000" dirty="0"/>
                        <a:t>/s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1.104 kHz</a:t>
                      </a:r>
                      <a:endParaRPr lang="ko-KR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/>
                        <a:t>1.105 kHz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692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4310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9F805728-4F11-4F29-BBDE-78C2B8390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698" y="3978533"/>
            <a:ext cx="3407166" cy="255537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ACD00A6-F5D1-469B-9D5A-255B14C8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4" r="6568"/>
          <a:stretch/>
        </p:blipFill>
        <p:spPr>
          <a:xfrm>
            <a:off x="7731698" y="1344452"/>
            <a:ext cx="3116900" cy="2700398"/>
          </a:xfrm>
          <a:prstGeom prst="rect">
            <a:avLst/>
          </a:prstGeom>
        </p:spPr>
      </p:pic>
      <p:pic>
        <p:nvPicPr>
          <p:cNvPr id="17" name="내용 개체 틀 2">
            <a:extLst>
              <a:ext uri="{FF2B5EF4-FFF2-40B4-BE49-F238E27FC236}">
                <a16:creationId xmlns:a16="http://schemas.microsoft.com/office/drawing/2014/main" id="{170CB82B-1D96-4980-8389-346C306B78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10" b="52151"/>
          <a:stretch/>
        </p:blipFill>
        <p:spPr>
          <a:xfrm>
            <a:off x="548919" y="1530367"/>
            <a:ext cx="2533749" cy="215756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32106748-23AE-400A-AF77-BD2D7392D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46" y="4098651"/>
            <a:ext cx="3407166" cy="255537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1B0222C-5B84-4800-B14F-9C85EE259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087" y="1341408"/>
            <a:ext cx="3238644" cy="2428983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73229499-E9E2-4DD5-ACA5-EA7E831537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1755" y="4183408"/>
            <a:ext cx="3238644" cy="2428983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DE8AF131-9224-47B5-8A8A-8BB19CB6B7EF}"/>
              </a:ext>
            </a:extLst>
          </p:cNvPr>
          <p:cNvSpPr/>
          <p:nvPr/>
        </p:nvSpPr>
        <p:spPr>
          <a:xfrm>
            <a:off x="377146" y="4098651"/>
            <a:ext cx="6736799" cy="251374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E2E28DD8-C4B8-43F2-9296-0A5CAF5C6072}"/>
              </a:ext>
            </a:extLst>
          </p:cNvPr>
          <p:cNvSpPr/>
          <p:nvPr/>
        </p:nvSpPr>
        <p:spPr>
          <a:xfrm>
            <a:off x="385916" y="974412"/>
            <a:ext cx="6127816" cy="2795979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64C2BE4-5635-4486-A97F-E5E09A343FDA}"/>
              </a:ext>
            </a:extLst>
          </p:cNvPr>
          <p:cNvSpPr/>
          <p:nvPr/>
        </p:nvSpPr>
        <p:spPr>
          <a:xfrm>
            <a:off x="947736" y="593439"/>
            <a:ext cx="4130036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Beam position monitor</a:t>
            </a:r>
          </a:p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PAL-XFEL SX beamline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604BA9B-3606-48BA-B457-9227DEADB56A}"/>
              </a:ext>
            </a:extLst>
          </p:cNvPr>
          <p:cNvSpPr/>
          <p:nvPr/>
        </p:nvSpPr>
        <p:spPr>
          <a:xfrm flipH="1">
            <a:off x="7370260" y="876058"/>
            <a:ext cx="4335940" cy="561621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4B96385-0ECF-476C-A058-25BE8326BC80}"/>
              </a:ext>
            </a:extLst>
          </p:cNvPr>
          <p:cNvSpPr/>
          <p:nvPr/>
        </p:nvSpPr>
        <p:spPr>
          <a:xfrm>
            <a:off x="7731698" y="591037"/>
            <a:ext cx="3768602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Beam profile monitor</a:t>
            </a:r>
          </a:p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PLS-II BL6C</a:t>
            </a:r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33D10C5A-19A8-4095-827C-915CB78B96DA}"/>
              </a:ext>
            </a:extLst>
          </p:cNvPr>
          <p:cNvCxnSpPr/>
          <p:nvPr/>
        </p:nvCxnSpPr>
        <p:spPr>
          <a:xfrm flipV="1">
            <a:off x="6857630" y="1341408"/>
            <a:ext cx="874068" cy="2721882"/>
          </a:xfrm>
          <a:prstGeom prst="straightConnector1">
            <a:avLst/>
          </a:prstGeom>
          <a:ln w="38100">
            <a:solidFill>
              <a:srgbClr val="FF09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8CFABCE-E843-4ECB-A461-6562D2E482C9}"/>
              </a:ext>
            </a:extLst>
          </p:cNvPr>
          <p:cNvSpPr txBox="1"/>
          <p:nvPr/>
        </p:nvSpPr>
        <p:spPr>
          <a:xfrm>
            <a:off x="6874096" y="2440739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</a:rPr>
              <a:t>?</a:t>
            </a:r>
            <a:endParaRPr lang="ko-KR" alt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6491FC-C166-44F5-96CE-54FBEADCA582}"/>
              </a:ext>
            </a:extLst>
          </p:cNvPr>
          <p:cNvSpPr txBox="1"/>
          <p:nvPr/>
        </p:nvSpPr>
        <p:spPr>
          <a:xfrm>
            <a:off x="82101" y="-9017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799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459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Set-up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D1C233C-CDD2-4772-A31A-C4280A2C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102" y="2154685"/>
            <a:ext cx="5415941" cy="338496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31D0CE0-688C-4C28-819A-5AE049200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7" t="3712" r="2256" b="2172"/>
          <a:stretch/>
        </p:blipFill>
        <p:spPr>
          <a:xfrm>
            <a:off x="3706207" y="2914425"/>
            <a:ext cx="1217664" cy="1156857"/>
          </a:xfrm>
          <a:prstGeom prst="rect">
            <a:avLst/>
          </a:prstGeom>
        </p:spPr>
      </p:pic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A999EB-7DB2-4C73-85EE-684500E11E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5"/>
          <a:stretch/>
        </p:blipFill>
        <p:spPr>
          <a:xfrm rot="10800000">
            <a:off x="2918995" y="1269597"/>
            <a:ext cx="2378502" cy="141328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B823569-1792-454C-913D-364845165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678" y="5195675"/>
            <a:ext cx="2199819" cy="868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8D8C23-9E47-431D-BA85-AF95B223F8C3}"/>
              </a:ext>
            </a:extLst>
          </p:cNvPr>
          <p:cNvSpPr txBox="1"/>
          <p:nvPr/>
        </p:nvSpPr>
        <p:spPr>
          <a:xfrm>
            <a:off x="3380598" y="223122"/>
            <a:ext cx="18237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Function generator</a:t>
            </a:r>
          </a:p>
          <a:p>
            <a:r>
              <a:rPr lang="en-US" altLang="ko-KR" sz="1400" b="1" dirty="0"/>
              <a:t>(Agilent 33220A)</a:t>
            </a:r>
          </a:p>
          <a:p>
            <a:r>
              <a:rPr lang="en-US" altLang="ko-KR" sz="1400" dirty="0"/>
              <a:t>1 </a:t>
            </a:r>
            <a:r>
              <a:rPr lang="en-US" altLang="ko-KR" sz="1400" dirty="0" err="1"/>
              <a:t>uHz</a:t>
            </a:r>
            <a:r>
              <a:rPr lang="en-US" altLang="ko-KR" sz="1400" dirty="0"/>
              <a:t> ~ 20 MHz</a:t>
            </a:r>
          </a:p>
          <a:p>
            <a:r>
              <a:rPr lang="en-US" altLang="ko-KR" sz="1400" dirty="0"/>
              <a:t>10 mV ~ 10 V (p-p)</a:t>
            </a:r>
            <a:endParaRPr lang="ko-KR" alt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BFF2A-C83A-4471-86BA-F34BC1A7EADB}"/>
              </a:ext>
            </a:extLst>
          </p:cNvPr>
          <p:cNvSpPr txBox="1"/>
          <p:nvPr/>
        </p:nvSpPr>
        <p:spPr>
          <a:xfrm>
            <a:off x="3760124" y="4148941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SCXI-1125</a:t>
            </a:r>
          </a:p>
          <a:p>
            <a:r>
              <a:rPr lang="en-US" altLang="ko-KR" sz="1400" b="1" dirty="0"/>
              <a:t>(1ch)</a:t>
            </a: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DFAAED98-67AB-4CB0-8DBA-5766B99A875D}"/>
              </a:ext>
            </a:extLst>
          </p:cNvPr>
          <p:cNvCxnSpPr>
            <a:cxnSpLocks/>
          </p:cNvCxnSpPr>
          <p:nvPr/>
        </p:nvCxnSpPr>
        <p:spPr>
          <a:xfrm>
            <a:off x="2709475" y="5722298"/>
            <a:ext cx="41903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501DD7CC-D1D3-4788-80DC-00AFDE72923C}"/>
              </a:ext>
            </a:extLst>
          </p:cNvPr>
          <p:cNvCxnSpPr/>
          <p:nvPr/>
        </p:nvCxnSpPr>
        <p:spPr>
          <a:xfrm flipV="1">
            <a:off x="2709475" y="2114575"/>
            <a:ext cx="0" cy="36160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38B88027-0BB3-4BC8-9868-BAD68B837DFC}"/>
              </a:ext>
            </a:extLst>
          </p:cNvPr>
          <p:cNvCxnSpPr>
            <a:cxnSpLocks/>
          </p:cNvCxnSpPr>
          <p:nvPr/>
        </p:nvCxnSpPr>
        <p:spPr>
          <a:xfrm flipH="1">
            <a:off x="2709475" y="2114575"/>
            <a:ext cx="2095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881476-1D6D-44C5-8322-808C2A2FA17D}"/>
              </a:ext>
            </a:extLst>
          </p:cNvPr>
          <p:cNvSpPr txBox="1"/>
          <p:nvPr/>
        </p:nvSpPr>
        <p:spPr>
          <a:xfrm>
            <a:off x="690408" y="2538746"/>
            <a:ext cx="19143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Sine signal</a:t>
            </a:r>
          </a:p>
          <a:p>
            <a:r>
              <a:rPr lang="en-US" altLang="ko-KR" sz="1400" dirty="0"/>
              <a:t>1 Hz ~ 20 kHz (SCXI)</a:t>
            </a:r>
          </a:p>
          <a:p>
            <a:r>
              <a:rPr lang="en-US" altLang="ko-KR" sz="1400" dirty="0"/>
              <a:t>1 Hz ~ 10 kHz (DT)</a:t>
            </a:r>
          </a:p>
          <a:p>
            <a:r>
              <a:rPr lang="en-US" altLang="ko-KR" sz="1400" dirty="0"/>
              <a:t>1 V (p-p)</a:t>
            </a:r>
            <a:endParaRPr lang="ko-KR" altLang="en-US" sz="1400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EE4786B-DBFA-4B2D-AF85-E0C846E3AB77}"/>
              </a:ext>
            </a:extLst>
          </p:cNvPr>
          <p:cNvSpPr/>
          <p:nvPr/>
        </p:nvSpPr>
        <p:spPr>
          <a:xfrm>
            <a:off x="8163077" y="847978"/>
            <a:ext cx="1442520" cy="114818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Control PC</a:t>
            </a:r>
          </a:p>
          <a:p>
            <a:pPr algn="ctr"/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en-US" altLang="ko-KR" dirty="0" err="1">
                <a:solidFill>
                  <a:schemeClr val="tx1"/>
                </a:solidFill>
              </a:rPr>
              <a:t>Labview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58F49FCB-D549-415D-A6C3-BC3DF2B99406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297497" y="1422072"/>
            <a:ext cx="286558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F1D88A31-E09E-478C-9ECC-FA588EC6B402}"/>
              </a:ext>
            </a:extLst>
          </p:cNvPr>
          <p:cNvCxnSpPr>
            <a:cxnSpLocks/>
          </p:cNvCxnSpPr>
          <p:nvPr/>
        </p:nvCxnSpPr>
        <p:spPr>
          <a:xfrm>
            <a:off x="5802923" y="1688123"/>
            <a:ext cx="236015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32BF45A0-F379-4F6F-B935-229F8695D804}"/>
              </a:ext>
            </a:extLst>
          </p:cNvPr>
          <p:cNvCxnSpPr>
            <a:cxnSpLocks/>
          </p:cNvCxnSpPr>
          <p:nvPr/>
        </p:nvCxnSpPr>
        <p:spPr>
          <a:xfrm flipH="1" flipV="1">
            <a:off x="5379314" y="5664070"/>
            <a:ext cx="42360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F258CE79-4537-4B02-8F5E-0466B1D661C5}"/>
              </a:ext>
            </a:extLst>
          </p:cNvPr>
          <p:cNvCxnSpPr>
            <a:cxnSpLocks/>
          </p:cNvCxnSpPr>
          <p:nvPr/>
        </p:nvCxnSpPr>
        <p:spPr>
          <a:xfrm flipH="1">
            <a:off x="5141744" y="3745895"/>
            <a:ext cx="661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B3363B1-E273-4E8B-86AF-2B3B46D915A8}"/>
              </a:ext>
            </a:extLst>
          </p:cNvPr>
          <p:cNvSpPr txBox="1"/>
          <p:nvPr/>
        </p:nvSpPr>
        <p:spPr>
          <a:xfrm>
            <a:off x="6157854" y="1023340"/>
            <a:ext cx="1302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Set frequency</a:t>
            </a:r>
            <a:endParaRPr lang="ko-KR" alt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117369-17DA-480A-AC95-47EB05BD3BD2}"/>
              </a:ext>
            </a:extLst>
          </p:cNvPr>
          <p:cNvSpPr txBox="1"/>
          <p:nvPr/>
        </p:nvSpPr>
        <p:spPr>
          <a:xfrm>
            <a:off x="6308350" y="1726274"/>
            <a:ext cx="1294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measurement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3A9CA6-C33A-49AD-B63F-B4079DCA4CB1}"/>
              </a:ext>
            </a:extLst>
          </p:cNvPr>
          <p:cNvSpPr txBox="1"/>
          <p:nvPr/>
        </p:nvSpPr>
        <p:spPr>
          <a:xfrm>
            <a:off x="7218842" y="2124192"/>
            <a:ext cx="463332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Frequency response measurement results</a:t>
            </a:r>
            <a:endParaRPr lang="ko-KR" altLang="en-US" sz="1600" b="1" dirty="0"/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165BD595-0667-4F88-AA35-E747434D51AC}"/>
              </a:ext>
            </a:extLst>
          </p:cNvPr>
          <p:cNvCxnSpPr>
            <a:cxnSpLocks/>
          </p:cNvCxnSpPr>
          <p:nvPr/>
        </p:nvCxnSpPr>
        <p:spPr>
          <a:xfrm flipH="1" flipV="1">
            <a:off x="5802923" y="1688123"/>
            <a:ext cx="1" cy="3975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C9360EA1-1F8F-4583-9AE2-1CB10A7C7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618568"/>
              </p:ext>
            </p:extLst>
          </p:nvPr>
        </p:nvGraphicFramePr>
        <p:xfrm>
          <a:off x="6565745" y="5457673"/>
          <a:ext cx="5339970" cy="9144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116330">
                  <a:extLst>
                    <a:ext uri="{9D8B030D-6E8A-4147-A177-3AD203B41FA5}">
                      <a16:colId xmlns:a16="http://schemas.microsoft.com/office/drawing/2014/main" val="3073086364"/>
                    </a:ext>
                  </a:extLst>
                </a:gridCol>
                <a:gridCol w="1428306">
                  <a:extLst>
                    <a:ext uri="{9D8B030D-6E8A-4147-A177-3AD203B41FA5}">
                      <a16:colId xmlns:a16="http://schemas.microsoft.com/office/drawing/2014/main" val="76215649"/>
                    </a:ext>
                  </a:extLst>
                </a:gridCol>
                <a:gridCol w="1387793">
                  <a:extLst>
                    <a:ext uri="{9D8B030D-6E8A-4147-A177-3AD203B41FA5}">
                      <a16:colId xmlns:a16="http://schemas.microsoft.com/office/drawing/2014/main" val="88148294"/>
                    </a:ext>
                  </a:extLst>
                </a:gridCol>
                <a:gridCol w="1407541">
                  <a:extLst>
                    <a:ext uri="{9D8B030D-6E8A-4147-A177-3AD203B41FA5}">
                      <a16:colId xmlns:a16="http://schemas.microsoft.com/office/drawing/2014/main" val="3248238681"/>
                    </a:ext>
                  </a:extLst>
                </a:gridCol>
              </a:tblGrid>
              <a:tr h="185420"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Sampling rate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Specification</a:t>
                      </a:r>
                      <a:r>
                        <a:rPr lang="ko-KR" altLang="en-U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Measurement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18706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SCXI-1125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100 </a:t>
                      </a:r>
                      <a:r>
                        <a:rPr lang="en-US" altLang="ko-KR" sz="1400" dirty="0" err="1"/>
                        <a:t>kSa</a:t>
                      </a:r>
                      <a:r>
                        <a:rPr lang="en-US" altLang="ko-KR" sz="1400" dirty="0"/>
                        <a:t>/s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10 kHz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11.5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24556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DT9824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4.8 </a:t>
                      </a:r>
                      <a:r>
                        <a:rPr lang="en-US" altLang="ko-KR" sz="1400" dirty="0" err="1"/>
                        <a:t>kSa</a:t>
                      </a:r>
                      <a:r>
                        <a:rPr lang="en-US" altLang="ko-KR" sz="1400" dirty="0"/>
                        <a:t>/s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1.104 kHz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1.105 kHz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692979"/>
                  </a:ext>
                </a:extLst>
              </a:tr>
            </a:tbl>
          </a:graphicData>
        </a:graphic>
      </p:graphicFrame>
      <p:pic>
        <p:nvPicPr>
          <p:cNvPr id="24" name="그림 23">
            <a:extLst>
              <a:ext uri="{FF2B5EF4-FFF2-40B4-BE49-F238E27FC236}">
                <a16:creationId xmlns:a16="http://schemas.microsoft.com/office/drawing/2014/main" id="{3BC0C935-9AE3-486D-BD74-17B38AF767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15" t="11742" b="9838"/>
          <a:stretch/>
        </p:blipFill>
        <p:spPr>
          <a:xfrm>
            <a:off x="728071" y="3587197"/>
            <a:ext cx="1854179" cy="12324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94D1726-ACE5-4421-BD75-C9813D03FCB2}"/>
              </a:ext>
            </a:extLst>
          </p:cNvPr>
          <p:cNvSpPr txBox="1"/>
          <p:nvPr/>
        </p:nvSpPr>
        <p:spPr>
          <a:xfrm>
            <a:off x="3875828" y="6137971"/>
            <a:ext cx="833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DT9824</a:t>
            </a:r>
          </a:p>
        </p:txBody>
      </p:sp>
    </p:spTree>
    <p:extLst>
      <p:ext uri="{BB962C8B-B14F-4D97-AF65-F5344CB8AC3E}">
        <p14:creationId xmlns:p14="http://schemas.microsoft.com/office/powerpoint/2010/main" val="1455989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3D1DBFCA-5CB1-4A41-8A81-251602CBA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374" y="467179"/>
            <a:ext cx="3797674" cy="253178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B5E55EE-434C-48AC-8C0D-2D812769B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31" y="2998961"/>
            <a:ext cx="4826799" cy="3016749"/>
          </a:xfrm>
          <a:prstGeom prst="rect">
            <a:avLst/>
          </a:prstGeom>
        </p:spPr>
      </p:pic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6EA4DF70-FDC6-4A8D-9C58-E54B49A0BCAD}"/>
              </a:ext>
            </a:extLst>
          </p:cNvPr>
          <p:cNvCxnSpPr/>
          <p:nvPr/>
        </p:nvCxnSpPr>
        <p:spPr>
          <a:xfrm flipV="1">
            <a:off x="843586" y="1161173"/>
            <a:ext cx="0" cy="13484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E1D8E710-E7F3-4AF4-8B69-1AAA4FF262CF}"/>
              </a:ext>
            </a:extLst>
          </p:cNvPr>
          <p:cNvCxnSpPr/>
          <p:nvPr/>
        </p:nvCxnSpPr>
        <p:spPr>
          <a:xfrm>
            <a:off x="843586" y="2296012"/>
            <a:ext cx="437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43D8E7D-326F-4C98-BC71-C6AB561DDDF1}"/>
              </a:ext>
            </a:extLst>
          </p:cNvPr>
          <p:cNvCxnSpPr>
            <a:cxnSpLocks/>
          </p:cNvCxnSpPr>
          <p:nvPr/>
        </p:nvCxnSpPr>
        <p:spPr>
          <a:xfrm flipH="1">
            <a:off x="1281495" y="1409875"/>
            <a:ext cx="249282" cy="8861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258BD3E8-6B52-44D8-8E62-C836A72E295D}"/>
              </a:ext>
            </a:extLst>
          </p:cNvPr>
          <p:cNvCxnSpPr>
            <a:cxnSpLocks/>
          </p:cNvCxnSpPr>
          <p:nvPr/>
        </p:nvCxnSpPr>
        <p:spPr>
          <a:xfrm>
            <a:off x="1530777" y="1409875"/>
            <a:ext cx="215562" cy="8861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8E6ACEEF-E7E4-4616-85F5-7B10474E9DEE}"/>
              </a:ext>
            </a:extLst>
          </p:cNvPr>
          <p:cNvCxnSpPr>
            <a:cxnSpLocks/>
          </p:cNvCxnSpPr>
          <p:nvPr/>
        </p:nvCxnSpPr>
        <p:spPr>
          <a:xfrm flipH="1">
            <a:off x="1746339" y="2296012"/>
            <a:ext cx="23651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50FF244-A6E8-4A3F-B8D8-EB3462347F50}"/>
                  </a:ext>
                </a:extLst>
              </p:cNvPr>
              <p:cNvSpPr txBox="1"/>
              <p:nvPr/>
            </p:nvSpPr>
            <p:spPr>
              <a:xfrm>
                <a:off x="1105784" y="2483077"/>
                <a:ext cx="175464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dirty="0"/>
                  <a:t>원본 신호 </a:t>
                </a:r>
                <a:r>
                  <a:rPr lang="en-US" altLang="ko-KR" sz="1100" dirty="0"/>
                  <a:t>Rise time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50FF244-A6E8-4A3F-B8D8-EB3462347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784" y="2483077"/>
                <a:ext cx="1754648" cy="261610"/>
              </a:xfrm>
              <a:prstGeom prst="rect">
                <a:avLst/>
              </a:prstGeom>
              <a:blipFill>
                <a:blip r:embed="rId4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CF5ED948-923F-4F88-A87D-BD7DA37F6DAA}"/>
              </a:ext>
            </a:extLst>
          </p:cNvPr>
          <p:cNvCxnSpPr>
            <a:cxnSpLocks/>
          </p:cNvCxnSpPr>
          <p:nvPr/>
        </p:nvCxnSpPr>
        <p:spPr>
          <a:xfrm>
            <a:off x="1935483" y="1377723"/>
            <a:ext cx="0" cy="9105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8DEF545-9958-4880-A734-F39320DFAD42}"/>
                  </a:ext>
                </a:extLst>
              </p:cNvPr>
              <p:cNvSpPr txBox="1"/>
              <p:nvPr/>
            </p:nvSpPr>
            <p:spPr>
              <a:xfrm>
                <a:off x="2065431" y="1402086"/>
                <a:ext cx="132555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dirty="0"/>
                  <a:t>Amplitude,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ko-KR" sz="11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8DEF545-9958-4880-A734-F39320DFA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431" y="1402086"/>
                <a:ext cx="1325556" cy="261610"/>
              </a:xfrm>
              <a:prstGeom prst="rect">
                <a:avLst/>
              </a:prstGeom>
              <a:blipFill>
                <a:blip r:embed="rId5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F4E80543-E0E5-4DCA-81F5-2665E0989073}"/>
              </a:ext>
            </a:extLst>
          </p:cNvPr>
          <p:cNvCxnSpPr>
            <a:cxnSpLocks/>
          </p:cNvCxnSpPr>
          <p:nvPr/>
        </p:nvCxnSpPr>
        <p:spPr>
          <a:xfrm flipH="1">
            <a:off x="4111463" y="1385511"/>
            <a:ext cx="573955" cy="9105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58351203-1708-4B8B-A5B8-1D8FE07C2D84}"/>
              </a:ext>
            </a:extLst>
          </p:cNvPr>
          <p:cNvCxnSpPr>
            <a:cxnSpLocks/>
          </p:cNvCxnSpPr>
          <p:nvPr/>
        </p:nvCxnSpPr>
        <p:spPr>
          <a:xfrm>
            <a:off x="4671490" y="1385512"/>
            <a:ext cx="587882" cy="910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4A478626-EA11-4CE8-BF72-FFFE73ABE1BA}"/>
              </a:ext>
            </a:extLst>
          </p:cNvPr>
          <p:cNvCxnSpPr>
            <a:cxnSpLocks/>
          </p:cNvCxnSpPr>
          <p:nvPr/>
        </p:nvCxnSpPr>
        <p:spPr>
          <a:xfrm flipH="1">
            <a:off x="5259372" y="2296012"/>
            <a:ext cx="97665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9CCDAA7-71A6-49F7-BD7D-296F8DEC9639}"/>
              </a:ext>
            </a:extLst>
          </p:cNvPr>
          <p:cNvSpPr txBox="1"/>
          <p:nvPr/>
        </p:nvSpPr>
        <p:spPr>
          <a:xfrm>
            <a:off x="6615316" y="2029562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……</a:t>
            </a:r>
            <a:endParaRPr lang="ko-KR" alt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E20A33C-B6EF-45C4-AE9B-C66A361E317C}"/>
              </a:ext>
            </a:extLst>
          </p:cNvPr>
          <p:cNvSpPr txBox="1"/>
          <p:nvPr/>
        </p:nvSpPr>
        <p:spPr>
          <a:xfrm>
            <a:off x="5747699" y="3547773"/>
            <a:ext cx="6133954" cy="2947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dirty="0"/>
              <a:t>Generate a virtual signal with a rise time of 0.1 </a:t>
            </a:r>
            <a:r>
              <a:rPr lang="en-US" altLang="ko-KR" dirty="0" err="1"/>
              <a:t>ms</a:t>
            </a:r>
            <a:r>
              <a:rPr lang="en-US" altLang="ko-KR" dirty="0"/>
              <a:t> to 10 </a:t>
            </a:r>
            <a:r>
              <a:rPr lang="en-US" altLang="ko-KR" dirty="0" err="1"/>
              <a:t>ms</a:t>
            </a:r>
            <a:r>
              <a:rPr lang="en-US" altLang="ko-KR" dirty="0"/>
              <a:t> (original signal).</a:t>
            </a:r>
            <a:br>
              <a:rPr lang="en-US" altLang="ko-KR" dirty="0"/>
            </a:br>
            <a:r>
              <a:rPr lang="en-US" altLang="ko-KR" dirty="0">
                <a:sym typeface="Wingdings" panose="05000000000000000000" pitchFamily="2" charset="2"/>
              </a:rPr>
              <a:t> Signal distortion occurs due to the frequency response characteristics of DT9824 (measured signal).</a:t>
            </a:r>
            <a:br>
              <a:rPr lang="en-US" altLang="ko-KR" dirty="0">
                <a:sym typeface="Wingdings" panose="05000000000000000000" pitchFamily="2" charset="2"/>
              </a:rPr>
            </a:br>
            <a:r>
              <a:rPr lang="en-US" altLang="ko-KR" dirty="0">
                <a:sym typeface="Wingdings" panose="05000000000000000000" pitchFamily="2" charset="2"/>
              </a:rPr>
              <a:t> Calculate how much the amplitude and length of the measured signal have changed compared to the original input signal.</a:t>
            </a:r>
            <a:endParaRPr lang="ko-KR" altLang="en-US" dirty="0"/>
          </a:p>
        </p:txBody>
      </p: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6EBD990D-35CF-49ED-BAD1-DE52438097DA}"/>
              </a:ext>
            </a:extLst>
          </p:cNvPr>
          <p:cNvCxnSpPr/>
          <p:nvPr/>
        </p:nvCxnSpPr>
        <p:spPr>
          <a:xfrm>
            <a:off x="1321540" y="2145285"/>
            <a:ext cx="0" cy="380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61896E4A-4D32-4673-8466-686DD698D97A}"/>
              </a:ext>
            </a:extLst>
          </p:cNvPr>
          <p:cNvCxnSpPr>
            <a:cxnSpLocks/>
          </p:cNvCxnSpPr>
          <p:nvPr/>
        </p:nvCxnSpPr>
        <p:spPr>
          <a:xfrm>
            <a:off x="1487288" y="1546344"/>
            <a:ext cx="0" cy="9794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B81F4CA6-8E29-4D4D-9BA7-E0DCDFD2F21B}"/>
              </a:ext>
            </a:extLst>
          </p:cNvPr>
          <p:cNvCxnSpPr>
            <a:cxnSpLocks/>
          </p:cNvCxnSpPr>
          <p:nvPr/>
        </p:nvCxnSpPr>
        <p:spPr>
          <a:xfrm flipH="1">
            <a:off x="1321540" y="2412263"/>
            <a:ext cx="1657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C2A996A7-F0F6-4B0F-B4C9-B0FE2283FEAE}"/>
              </a:ext>
            </a:extLst>
          </p:cNvPr>
          <p:cNvCxnSpPr>
            <a:cxnSpLocks/>
          </p:cNvCxnSpPr>
          <p:nvPr/>
        </p:nvCxnSpPr>
        <p:spPr>
          <a:xfrm flipH="1">
            <a:off x="850260" y="2145285"/>
            <a:ext cx="471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>
            <a:extLst>
              <a:ext uri="{FF2B5EF4-FFF2-40B4-BE49-F238E27FC236}">
                <a16:creationId xmlns:a16="http://schemas.microsoft.com/office/drawing/2014/main" id="{8731932F-7F0B-448B-A0A1-B22D5ED8728B}"/>
              </a:ext>
            </a:extLst>
          </p:cNvPr>
          <p:cNvCxnSpPr>
            <a:cxnSpLocks/>
          </p:cNvCxnSpPr>
          <p:nvPr/>
        </p:nvCxnSpPr>
        <p:spPr>
          <a:xfrm flipH="1">
            <a:off x="843587" y="1540680"/>
            <a:ext cx="6437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5C5B04E9-89A7-4578-A0E6-618F434A2562}"/>
              </a:ext>
            </a:extLst>
          </p:cNvPr>
          <p:cNvSpPr/>
          <p:nvPr/>
        </p:nvSpPr>
        <p:spPr>
          <a:xfrm>
            <a:off x="355058" y="1988211"/>
            <a:ext cx="4571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/>
              <a:t>10%</a:t>
            </a:r>
            <a:endParaRPr lang="ko-KR" altLang="en-US" sz="1100" dirty="0"/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12AAE788-498A-4085-8BA0-279315978EEF}"/>
              </a:ext>
            </a:extLst>
          </p:cNvPr>
          <p:cNvSpPr/>
          <p:nvPr/>
        </p:nvSpPr>
        <p:spPr>
          <a:xfrm>
            <a:off x="355058" y="1409875"/>
            <a:ext cx="4571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/>
              <a:t>90%</a:t>
            </a:r>
            <a:endParaRPr lang="ko-KR" altLang="en-US" sz="1100" dirty="0"/>
          </a:p>
        </p:txBody>
      </p:sp>
      <p:sp>
        <p:nvSpPr>
          <p:cNvPr id="88" name="타원 87">
            <a:extLst>
              <a:ext uri="{FF2B5EF4-FFF2-40B4-BE49-F238E27FC236}">
                <a16:creationId xmlns:a16="http://schemas.microsoft.com/office/drawing/2014/main" id="{B8B7A4DB-63D8-4B23-9637-578B5823BAC9}"/>
              </a:ext>
            </a:extLst>
          </p:cNvPr>
          <p:cNvSpPr/>
          <p:nvPr/>
        </p:nvSpPr>
        <p:spPr>
          <a:xfrm>
            <a:off x="4853043" y="4028533"/>
            <a:ext cx="751921" cy="1443955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16D4BAF-46AC-4343-89D1-47BF8DA1A1DF}"/>
              </a:ext>
            </a:extLst>
          </p:cNvPr>
          <p:cNvSpPr txBox="1"/>
          <p:nvPr/>
        </p:nvSpPr>
        <p:spPr>
          <a:xfrm>
            <a:off x="8660976" y="2884530"/>
            <a:ext cx="1630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/>
              <a:t>Time domain signal</a:t>
            </a:r>
            <a:endParaRPr lang="ko-KR" altLang="en-US" sz="1200" b="1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9CB72A1-918B-48CE-A56F-F6ADD501674F}"/>
              </a:ext>
            </a:extLst>
          </p:cNvPr>
          <p:cNvSpPr txBox="1"/>
          <p:nvPr/>
        </p:nvSpPr>
        <p:spPr>
          <a:xfrm>
            <a:off x="1508920" y="5941057"/>
            <a:ext cx="31891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/>
              <a:t>Frequency response and signal spectrum</a:t>
            </a:r>
            <a:endParaRPr lang="ko-KR" altLang="en-US" sz="1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34FA7C60-E4E1-472D-A2FF-590BBA168095}"/>
                  </a:ext>
                </a:extLst>
              </p:cNvPr>
              <p:cNvSpPr/>
              <p:nvPr/>
            </p:nvSpPr>
            <p:spPr>
              <a:xfrm>
                <a:off x="7929910" y="244106"/>
                <a:ext cx="2046394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1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ko-KR" sz="11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ko-KR" altLang="en-US" sz="1100" dirty="0"/>
                  <a:t> </a:t>
                </a:r>
                <a:r>
                  <a:rPr lang="en-US" altLang="ko-KR" sz="1100" dirty="0"/>
                  <a:t>= 0.1~10 </a:t>
                </a:r>
                <a:r>
                  <a:rPr lang="en-US" altLang="ko-KR" sz="1100" dirty="0" err="1"/>
                  <a:t>ms</a:t>
                </a:r>
                <a:r>
                  <a:rPr lang="en-US" altLang="ko-KR" sz="1100" dirty="0"/>
                  <a:t> (0.1 </a:t>
                </a:r>
                <a:r>
                  <a:rPr lang="en-US" altLang="ko-KR" sz="1100" dirty="0" err="1"/>
                  <a:t>ms</a:t>
                </a:r>
                <a:r>
                  <a:rPr lang="en-US" altLang="ko-KR" sz="1100" dirty="0"/>
                  <a:t> step)</a:t>
                </a:r>
              </a:p>
            </p:txBody>
          </p:sp>
        </mc:Choice>
        <mc:Fallback xmlns=""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34FA7C60-E4E1-472D-A2FF-590BBA1680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9910" y="244106"/>
                <a:ext cx="2046394" cy="261610"/>
              </a:xfrm>
              <a:prstGeom prst="rect">
                <a:avLst/>
              </a:prstGeom>
              <a:blipFill>
                <a:blip r:embed="rId6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화살표: 아래쪽 3">
            <a:extLst>
              <a:ext uri="{FF2B5EF4-FFF2-40B4-BE49-F238E27FC236}">
                <a16:creationId xmlns:a16="http://schemas.microsoft.com/office/drawing/2014/main" id="{4D177608-C848-4BCA-90D7-BEC1512B917B}"/>
              </a:ext>
            </a:extLst>
          </p:cNvPr>
          <p:cNvSpPr/>
          <p:nvPr/>
        </p:nvSpPr>
        <p:spPr>
          <a:xfrm>
            <a:off x="8148174" y="500623"/>
            <a:ext cx="208135" cy="19718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화살표: 아래쪽 41">
            <a:extLst>
              <a:ext uri="{FF2B5EF4-FFF2-40B4-BE49-F238E27FC236}">
                <a16:creationId xmlns:a16="http://schemas.microsoft.com/office/drawing/2014/main" id="{2DF23D75-8C5B-4148-AAC3-41A25B6EC5DC}"/>
              </a:ext>
            </a:extLst>
          </p:cNvPr>
          <p:cNvSpPr/>
          <p:nvPr/>
        </p:nvSpPr>
        <p:spPr>
          <a:xfrm>
            <a:off x="8634593" y="491248"/>
            <a:ext cx="208135" cy="19718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화살표: 아래쪽 42">
            <a:extLst>
              <a:ext uri="{FF2B5EF4-FFF2-40B4-BE49-F238E27FC236}">
                <a16:creationId xmlns:a16="http://schemas.microsoft.com/office/drawing/2014/main" id="{4C9EED2B-31BD-4E27-8102-87405FE2635C}"/>
              </a:ext>
            </a:extLst>
          </p:cNvPr>
          <p:cNvSpPr/>
          <p:nvPr/>
        </p:nvSpPr>
        <p:spPr>
          <a:xfrm>
            <a:off x="9145787" y="495217"/>
            <a:ext cx="208135" cy="19718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화살표: 아래쪽 44">
            <a:extLst>
              <a:ext uri="{FF2B5EF4-FFF2-40B4-BE49-F238E27FC236}">
                <a16:creationId xmlns:a16="http://schemas.microsoft.com/office/drawing/2014/main" id="{D57020A6-E87B-4D38-8B92-416C4791E664}"/>
              </a:ext>
            </a:extLst>
          </p:cNvPr>
          <p:cNvSpPr/>
          <p:nvPr/>
        </p:nvSpPr>
        <p:spPr>
          <a:xfrm>
            <a:off x="9652273" y="495452"/>
            <a:ext cx="208135" cy="19718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9E44544D-540A-45DE-B712-A47C824729D9}"/>
              </a:ext>
            </a:extLst>
          </p:cNvPr>
          <p:cNvSpPr/>
          <p:nvPr/>
        </p:nvSpPr>
        <p:spPr>
          <a:xfrm>
            <a:off x="4658965" y="1374871"/>
            <a:ext cx="52905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04CDCE5E-7F40-49B8-983B-9FDF13BD8825}"/>
              </a:ext>
            </a:extLst>
          </p:cNvPr>
          <p:cNvSpPr/>
          <p:nvPr/>
        </p:nvSpPr>
        <p:spPr>
          <a:xfrm>
            <a:off x="4711870" y="1456334"/>
            <a:ext cx="52905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타원 45">
            <a:extLst>
              <a:ext uri="{FF2B5EF4-FFF2-40B4-BE49-F238E27FC236}">
                <a16:creationId xmlns:a16="http://schemas.microsoft.com/office/drawing/2014/main" id="{72F4A0E1-4E08-46E3-BE16-0BE7F495142A}"/>
              </a:ext>
            </a:extLst>
          </p:cNvPr>
          <p:cNvSpPr/>
          <p:nvPr/>
        </p:nvSpPr>
        <p:spPr>
          <a:xfrm>
            <a:off x="4764775" y="1540680"/>
            <a:ext cx="52905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58B7BA4E-4BC5-46A1-A588-A7E2AFCA5446}"/>
              </a:ext>
            </a:extLst>
          </p:cNvPr>
          <p:cNvSpPr/>
          <p:nvPr/>
        </p:nvSpPr>
        <p:spPr>
          <a:xfrm>
            <a:off x="4817680" y="1622655"/>
            <a:ext cx="52905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id="{87A1314E-CB25-4768-ABF8-CB946308C571}"/>
              </a:ext>
            </a:extLst>
          </p:cNvPr>
          <p:cNvSpPr/>
          <p:nvPr/>
        </p:nvSpPr>
        <p:spPr>
          <a:xfrm>
            <a:off x="4870585" y="1703285"/>
            <a:ext cx="52905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BE5471-86CC-43C6-9BA9-D3866E09D8E5}"/>
              </a:ext>
            </a:extLst>
          </p:cNvPr>
          <p:cNvSpPr txBox="1"/>
          <p:nvPr/>
        </p:nvSpPr>
        <p:spPr>
          <a:xfrm>
            <a:off x="4871105" y="1401434"/>
            <a:ext cx="805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ko-KR" sz="1100" dirty="0"/>
              <a:t>t = 5 </a:t>
            </a:r>
            <a:r>
              <a:rPr lang="en-US" altLang="ko-KR" sz="1100" dirty="0" err="1">
                <a:latin typeface="Arial" panose="020B0604020202020204" pitchFamily="34" charset="0"/>
                <a:cs typeface="Arial" panose="020B0604020202020204" pitchFamily="34" charset="0"/>
              </a:rPr>
              <a:t>μs</a:t>
            </a:r>
            <a:endParaRPr lang="ko-KR" altLang="en-US" sz="11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06CD93-FD50-4A27-98C2-5CB4E7A355B8}"/>
              </a:ext>
            </a:extLst>
          </p:cNvPr>
          <p:cNvSpPr txBox="1"/>
          <p:nvPr/>
        </p:nvSpPr>
        <p:spPr>
          <a:xfrm>
            <a:off x="186273" y="169307"/>
            <a:ext cx="7214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Simulation: Short rise time signal measurement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67663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207B096-D31A-4493-87CE-60AAF3359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659" y="1026341"/>
            <a:ext cx="5697429" cy="427307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830FA50-CADF-44DA-99EF-F13B33DE1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363" y="1608561"/>
            <a:ext cx="3791013" cy="25273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372E87B-996D-4BA8-936A-4E2E6019AB4A}"/>
                  </a:ext>
                </a:extLst>
              </p:cNvPr>
              <p:cNvSpPr txBox="1"/>
              <p:nvPr/>
            </p:nvSpPr>
            <p:spPr>
              <a:xfrm>
                <a:off x="2383948" y="3056370"/>
                <a:ext cx="7996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1400">
                              <a:latin typeface="Cambria Math" panose="02040503050406030204" pitchFamily="18" charset="0"/>
                            </a:rPr>
                            <m:t>FWHM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</m:oMath>
                  </m:oMathPara>
                </a14:m>
                <a:endParaRPr lang="ko-KR" altLang="en-US" sz="1400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372E87B-996D-4BA8-936A-4E2E6019A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948" y="3056370"/>
                <a:ext cx="799649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385EE553-3FAC-4888-886B-61D8B80F1531}"/>
                  </a:ext>
                </a:extLst>
              </p:cNvPr>
              <p:cNvSpPr txBox="1"/>
              <p:nvPr/>
            </p:nvSpPr>
            <p:spPr>
              <a:xfrm>
                <a:off x="3716668" y="3059552"/>
                <a:ext cx="422727" cy="325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ko-KR" altLang="en-US" sz="1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385EE553-3FAC-4888-886B-61D8B80F1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668" y="3059552"/>
                <a:ext cx="422727" cy="325025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C8139861-95C4-47EC-9E89-F6FA44947848}"/>
                  </a:ext>
                </a:extLst>
              </p:cNvPr>
              <p:cNvSpPr txBox="1"/>
              <p:nvPr/>
            </p:nvSpPr>
            <p:spPr>
              <a:xfrm>
                <a:off x="2611472" y="1791030"/>
                <a:ext cx="7241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ko-KR" altLang="en-US" sz="1400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C8139861-95C4-47EC-9E89-F6FA44947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472" y="1791030"/>
                <a:ext cx="724191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직사각형 34">
                <a:extLst>
                  <a:ext uri="{FF2B5EF4-FFF2-40B4-BE49-F238E27FC236}">
                    <a16:creationId xmlns:a16="http://schemas.microsoft.com/office/drawing/2014/main" id="{8DC19A6A-F6CC-41A6-9C02-88CC893AEB5F}"/>
                  </a:ext>
                </a:extLst>
              </p:cNvPr>
              <p:cNvSpPr/>
              <p:nvPr/>
            </p:nvSpPr>
            <p:spPr>
              <a:xfrm>
                <a:off x="426734" y="1655304"/>
                <a:ext cx="114345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0.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𝑚𝑠</m:t>
                      </m:r>
                    </m:oMath>
                  </m:oMathPara>
                </a14:m>
                <a:endParaRPr lang="ko-KR" altLang="en-US" sz="1400" dirty="0"/>
              </a:p>
            </p:txBody>
          </p:sp>
        </mc:Choice>
        <mc:Fallback xmlns="">
          <p:sp>
            <p:nvSpPr>
              <p:cNvPr id="35" name="직사각형 34">
                <a:extLst>
                  <a:ext uri="{FF2B5EF4-FFF2-40B4-BE49-F238E27FC236}">
                    <a16:creationId xmlns:a16="http://schemas.microsoft.com/office/drawing/2014/main" id="{8DC19A6A-F6CC-41A6-9C02-88CC893AEB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34" y="1655304"/>
                <a:ext cx="1143455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5" name="직선 화살표 연결선 104">
            <a:extLst>
              <a:ext uri="{FF2B5EF4-FFF2-40B4-BE49-F238E27FC236}">
                <a16:creationId xmlns:a16="http://schemas.microsoft.com/office/drawing/2014/main" id="{8AF57F2D-93D3-40C0-A855-1C1D5F33F693}"/>
              </a:ext>
            </a:extLst>
          </p:cNvPr>
          <p:cNvCxnSpPr>
            <a:cxnSpLocks/>
          </p:cNvCxnSpPr>
          <p:nvPr/>
        </p:nvCxnSpPr>
        <p:spPr>
          <a:xfrm>
            <a:off x="3162919" y="3235548"/>
            <a:ext cx="406637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>
            <a:extLst>
              <a:ext uri="{FF2B5EF4-FFF2-40B4-BE49-F238E27FC236}">
                <a16:creationId xmlns:a16="http://schemas.microsoft.com/office/drawing/2014/main" id="{0C49773E-0EA9-491E-8728-019B4350BDCF}"/>
              </a:ext>
            </a:extLst>
          </p:cNvPr>
          <p:cNvCxnSpPr>
            <a:cxnSpLocks/>
          </p:cNvCxnSpPr>
          <p:nvPr/>
        </p:nvCxnSpPr>
        <p:spPr>
          <a:xfrm flipH="1" flipV="1">
            <a:off x="1890149" y="1809193"/>
            <a:ext cx="1476089" cy="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화살표 연결선 113">
            <a:extLst>
              <a:ext uri="{FF2B5EF4-FFF2-40B4-BE49-F238E27FC236}">
                <a16:creationId xmlns:a16="http://schemas.microsoft.com/office/drawing/2014/main" id="{A4D686E8-15EC-4D78-8926-219B94CC519A}"/>
              </a:ext>
            </a:extLst>
          </p:cNvPr>
          <p:cNvCxnSpPr>
            <a:cxnSpLocks/>
          </p:cNvCxnSpPr>
          <p:nvPr/>
        </p:nvCxnSpPr>
        <p:spPr>
          <a:xfrm>
            <a:off x="3741120" y="2917564"/>
            <a:ext cx="12403" cy="63596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9CA1B1F4-0A10-41DF-82C9-1E3099B26D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9655" y="4127533"/>
            <a:ext cx="3791039" cy="25273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732A122-75EA-43AE-9427-2E586AE86E14}"/>
                  </a:ext>
                </a:extLst>
              </p:cNvPr>
              <p:cNvSpPr txBox="1"/>
              <p:nvPr/>
            </p:nvSpPr>
            <p:spPr>
              <a:xfrm>
                <a:off x="2382373" y="2519512"/>
                <a:ext cx="82849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FWHM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oMath>
                  </m:oMathPara>
                </a14:m>
                <a:endParaRPr lang="ko-KR" altLang="en-US" sz="1400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732A122-75EA-43AE-9427-2E586AE86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373" y="2519512"/>
                <a:ext cx="828497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직사각형 103">
                <a:extLst>
                  <a:ext uri="{FF2B5EF4-FFF2-40B4-BE49-F238E27FC236}">
                    <a16:creationId xmlns:a16="http://schemas.microsoft.com/office/drawing/2014/main" id="{3F14DDAB-4B5A-41C8-9573-DD7883C7BED7}"/>
                  </a:ext>
                </a:extLst>
              </p:cNvPr>
              <p:cNvSpPr/>
              <p:nvPr/>
            </p:nvSpPr>
            <p:spPr>
              <a:xfrm>
                <a:off x="426734" y="4182655"/>
                <a:ext cx="1007199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𝑚𝑠</m:t>
                      </m:r>
                    </m:oMath>
                  </m:oMathPara>
                </a14:m>
                <a:endParaRPr lang="ko-KR" altLang="en-US" sz="1400" dirty="0"/>
              </a:p>
            </p:txBody>
          </p:sp>
        </mc:Choice>
        <mc:Fallback xmlns="">
          <p:sp>
            <p:nvSpPr>
              <p:cNvPr id="104" name="직사각형 103">
                <a:extLst>
                  <a:ext uri="{FF2B5EF4-FFF2-40B4-BE49-F238E27FC236}">
                    <a16:creationId xmlns:a16="http://schemas.microsoft.com/office/drawing/2014/main" id="{3F14DDAB-4B5A-41C8-9573-DD7883C7BE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34" y="4182655"/>
                <a:ext cx="1007199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8" name="직선 화살표 연결선 117">
            <a:extLst>
              <a:ext uri="{FF2B5EF4-FFF2-40B4-BE49-F238E27FC236}">
                <a16:creationId xmlns:a16="http://schemas.microsoft.com/office/drawing/2014/main" id="{CAED7678-EED0-4226-90D2-68651EDDA931}"/>
              </a:ext>
            </a:extLst>
          </p:cNvPr>
          <p:cNvCxnSpPr>
            <a:cxnSpLocks/>
          </p:cNvCxnSpPr>
          <p:nvPr/>
        </p:nvCxnSpPr>
        <p:spPr>
          <a:xfrm>
            <a:off x="3166983" y="2702729"/>
            <a:ext cx="39850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>
            <a:extLst>
              <a:ext uri="{FF2B5EF4-FFF2-40B4-BE49-F238E27FC236}">
                <a16:creationId xmlns:a16="http://schemas.microsoft.com/office/drawing/2014/main" id="{AEBB2CEC-2796-4167-BD7F-6E598EADC811}"/>
              </a:ext>
            </a:extLst>
          </p:cNvPr>
          <p:cNvCxnSpPr>
            <a:cxnSpLocks/>
          </p:cNvCxnSpPr>
          <p:nvPr/>
        </p:nvCxnSpPr>
        <p:spPr>
          <a:xfrm>
            <a:off x="5631345" y="854295"/>
            <a:ext cx="44678" cy="543220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A4ED4900-9054-4783-A454-02440FA17923}"/>
              </a:ext>
            </a:extLst>
          </p:cNvPr>
          <p:cNvSpPr txBox="1"/>
          <p:nvPr/>
        </p:nvSpPr>
        <p:spPr>
          <a:xfrm>
            <a:off x="1626360" y="1016101"/>
            <a:ext cx="324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Signal with Freq. Resp.</a:t>
            </a:r>
          </a:p>
          <a:p>
            <a:pPr algn="ctr"/>
            <a:r>
              <a:rPr lang="en-US" altLang="ko-KR" b="1" dirty="0"/>
              <a:t>(DT9824 - 1.1 kHz BW)</a:t>
            </a:r>
            <a:endParaRPr lang="ko-KR" altLang="en-US" b="1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6110683-CDF0-43C8-B64B-3BFF5D14750A}"/>
              </a:ext>
            </a:extLst>
          </p:cNvPr>
          <p:cNvSpPr txBox="1"/>
          <p:nvPr/>
        </p:nvSpPr>
        <p:spPr>
          <a:xfrm>
            <a:off x="5774329" y="686577"/>
            <a:ext cx="652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Intensity and length changes depending on signal length</a:t>
            </a:r>
            <a:endParaRPr lang="ko-KR" alt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10433CD6-4F49-4C21-9571-3D7D070599E5}"/>
                  </a:ext>
                </a:extLst>
              </p:cNvPr>
              <p:cNvSpPr txBox="1"/>
              <p:nvPr/>
            </p:nvSpPr>
            <p:spPr>
              <a:xfrm>
                <a:off x="7825856" y="3510838"/>
                <a:ext cx="3812710" cy="430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dirty="0"/>
                  <a:t>Intensity variation=</a:t>
                </a:r>
                <a:r>
                  <a:rPr lang="en-US" altLang="ko-KR" sz="1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𝑂𝑟𝑖𝑔𝑖𝑛𝑎𝑙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𝑠𝑖𝑔𝑛𝑎𝑙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𝑎𝑚𝑝𝑙𝑖𝑡𝑢𝑑𝑒</m:t>
                        </m:r>
                      </m:num>
                      <m:den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𝐷𝑖𝑠𝑡𝑜𝑟𝑡𝑒𝑑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𝑠𝑖𝑔𝑛𝑎𝑙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𝑎𝑚𝑝𝑙𝑖𝑡𝑢𝑑𝑒</m:t>
                        </m:r>
                      </m:den>
                    </m:f>
                  </m:oMath>
                </a14:m>
                <a:endParaRPr lang="en-US" altLang="ko-KR" sz="1400" dirty="0"/>
              </a:p>
            </p:txBody>
          </p:sp>
        </mc:Choice>
        <mc:Fallback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10433CD6-4F49-4C21-9571-3D7D07059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5856" y="3510838"/>
                <a:ext cx="3812710" cy="430311"/>
              </a:xfrm>
              <a:prstGeom prst="rect">
                <a:avLst/>
              </a:prstGeom>
              <a:blipFill>
                <a:blip r:embed="rId11"/>
                <a:stretch>
                  <a:fillRect l="-960" b="-14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14B3144D-BE4D-4013-A7E5-2AD25C27A467}"/>
                  </a:ext>
                </a:extLst>
              </p:cNvPr>
              <p:cNvSpPr txBox="1"/>
              <p:nvPr/>
            </p:nvSpPr>
            <p:spPr>
              <a:xfrm>
                <a:off x="7980793" y="2152575"/>
                <a:ext cx="3471912" cy="430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dirty="0"/>
                  <a:t>Length variation</a:t>
                </a:r>
                <a:r>
                  <a:rPr lang="en-US" altLang="ko-KR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𝑂𝑟𝑖𝑔𝑖𝑛𝑎𝑙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𝑠𝑖𝑔𝑛𝑎𝑙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𝑙𝑒𝑛𝑔𝑡h</m:t>
                        </m:r>
                      </m:num>
                      <m:den>
                        <m:r>
                          <a:rPr lang="en-US" altLang="ko-KR" sz="140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𝑖𝑠𝑡𝑜𝑟𝑡𝑒𝑑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𝑠𝑖𝑔𝑛𝑎𝑙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𝑙𝑒𝑛𝑔𝑡h</m:t>
                        </m:r>
                      </m:den>
                    </m:f>
                  </m:oMath>
                </a14:m>
                <a:endParaRPr lang="ko-KR" altLang="en-US" dirty="0"/>
              </a:p>
            </p:txBody>
          </p:sp>
        </mc:Choice>
        <mc:Fallback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14B3144D-BE4D-4013-A7E5-2AD25C27A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0793" y="2152575"/>
                <a:ext cx="3471912" cy="430311"/>
              </a:xfrm>
              <a:prstGeom prst="rect">
                <a:avLst/>
              </a:prstGeom>
              <a:blipFill>
                <a:blip r:embed="rId12"/>
                <a:stretch>
                  <a:fillRect l="-877" t="-8451" b="-563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표 39">
                <a:extLst>
                  <a:ext uri="{FF2B5EF4-FFF2-40B4-BE49-F238E27FC236}">
                    <a16:creationId xmlns:a16="http://schemas.microsoft.com/office/drawing/2014/main" id="{F73D3D21-B1F4-453E-A114-29C4916246D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585201" y="5355018"/>
              <a:ext cx="4906583" cy="934593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324605">
                      <a:extLst>
                        <a:ext uri="{9D8B030D-6E8A-4147-A177-3AD203B41FA5}">
                          <a16:colId xmlns:a16="http://schemas.microsoft.com/office/drawing/2014/main" val="3073086364"/>
                        </a:ext>
                      </a:extLst>
                    </a:gridCol>
                    <a:gridCol w="1694786">
                      <a:extLst>
                        <a:ext uri="{9D8B030D-6E8A-4147-A177-3AD203B41FA5}">
                          <a16:colId xmlns:a16="http://schemas.microsoft.com/office/drawing/2014/main" val="76215649"/>
                        </a:ext>
                      </a:extLst>
                    </a:gridCol>
                    <a:gridCol w="1887192">
                      <a:extLst>
                        <a:ext uri="{9D8B030D-6E8A-4147-A177-3AD203B41FA5}">
                          <a16:colId xmlns:a16="http://schemas.microsoft.com/office/drawing/2014/main" val="88148294"/>
                        </a:ext>
                      </a:extLst>
                    </a:gridCol>
                  </a:tblGrid>
                  <a:tr h="185420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ko-KR" sz="14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r>
                                  <a:rPr lang="en-US" altLang="ko-KR" sz="1400" b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ko-KR" sz="14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𝑚𝑠</m:t>
                                </m:r>
                              </m:oMath>
                            </m:oMathPara>
                          </a14:m>
                          <a:endParaRPr lang="ko-KR" altLang="en-US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b="1" i="1" smtClean="0">
                                        <a:latin typeface="Cambria Math" panose="02040503050406030204" pitchFamily="18" charset="0"/>
                                      </a:rPr>
                                      <m:t>𝐀</m:t>
                                    </m:r>
                                  </m:e>
                                  <m:sub>
                                    <m:r>
                                      <a:rPr lang="en-US" altLang="ko-KR" sz="1400" b="1" i="1" smtClean="0">
                                        <a:latin typeface="Cambria Math" panose="02040503050406030204" pitchFamily="18" charset="0"/>
                                      </a:rPr>
                                      <m:t>𝐟</m:t>
                                    </m:r>
                                  </m:sub>
                                </m:sSub>
                                <m:r>
                                  <a:rPr lang="en-US" altLang="ko-KR" sz="1400" b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ko-KR" sz="1400" b="1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altLang="ko-KR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b="1" i="1" smtClean="0">
                                        <a:latin typeface="Cambria Math" panose="02040503050406030204" pitchFamily="18" charset="0"/>
                                      </a:rPr>
                                      <m:t>𝐀</m:t>
                                    </m:r>
                                  </m:e>
                                  <m:sub>
                                    <m:r>
                                      <a:rPr lang="en-US" altLang="ko-KR" sz="1400" b="1" i="1" smtClean="0">
                                        <a:latin typeface="Cambria Math" panose="02040503050406030204" pitchFamily="18" charset="0"/>
                                      </a:rPr>
                                      <m:t>𝐢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ko-KR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b="1" i="1" smtClean="0">
                                        <a:latin typeface="Cambria Math" panose="02040503050406030204" pitchFamily="18" charset="0"/>
                                      </a:rPr>
                                      <m:t>𝑭𝑾𝑯𝑴</m:t>
                                    </m:r>
                                  </m:e>
                                  <m:sub>
                                    <m:r>
                                      <a:rPr lang="en-US" altLang="ko-KR" sz="1400" b="1" i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sub>
                                </m:sSub>
                                <m:r>
                                  <a:rPr lang="en-US" altLang="ko-KR" sz="1400" b="1" i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ko-KR" sz="1400" b="1" i="1" smtClean="0">
                                    <a:latin typeface="Cambria Math" panose="02040503050406030204" pitchFamily="18" charset="0"/>
                                  </a:rPr>
                                  <m:t>𝑭𝑾𝑯</m:t>
                                </m:r>
                                <m:sSub>
                                  <m:sSubPr>
                                    <m:ctrlPr>
                                      <a:rPr lang="en-US" altLang="ko-KR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altLang="ko-KR" sz="14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ko-KR" altLang="en-US" sz="1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1187061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1" dirty="0"/>
                            <a:t>SCXI-1125</a:t>
                          </a:r>
                          <a:endParaRPr lang="ko-KR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/>
                            <a:t>0.99</a:t>
                          </a:r>
                          <a:endParaRPr lang="ko-KR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/>
                            <a:t>1.01</a:t>
                          </a:r>
                          <a:endParaRPr lang="ko-KR" altLang="en-US" sz="1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4245561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1" dirty="0"/>
                            <a:t>DT9824</a:t>
                          </a:r>
                          <a:endParaRPr lang="ko-KR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/>
                            <a:t>0.92</a:t>
                          </a:r>
                          <a:endParaRPr lang="ko-KR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/>
                            <a:t>1.08</a:t>
                          </a:r>
                          <a:endParaRPr lang="ko-KR" altLang="en-US" sz="1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6692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표 39">
                <a:extLst>
                  <a:ext uri="{FF2B5EF4-FFF2-40B4-BE49-F238E27FC236}">
                    <a16:creationId xmlns:a16="http://schemas.microsoft.com/office/drawing/2014/main" id="{F73D3D21-B1F4-453E-A114-29C4916246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8858872"/>
                  </p:ext>
                </p:extLst>
              </p:nvPr>
            </p:nvGraphicFramePr>
            <p:xfrm>
              <a:off x="6585201" y="5355018"/>
              <a:ext cx="4906583" cy="934593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324605">
                      <a:extLst>
                        <a:ext uri="{9D8B030D-6E8A-4147-A177-3AD203B41FA5}">
                          <a16:colId xmlns:a16="http://schemas.microsoft.com/office/drawing/2014/main" val="3073086364"/>
                        </a:ext>
                      </a:extLst>
                    </a:gridCol>
                    <a:gridCol w="1694786">
                      <a:extLst>
                        <a:ext uri="{9D8B030D-6E8A-4147-A177-3AD203B41FA5}">
                          <a16:colId xmlns:a16="http://schemas.microsoft.com/office/drawing/2014/main" val="76215649"/>
                        </a:ext>
                      </a:extLst>
                    </a:gridCol>
                    <a:gridCol w="1887192">
                      <a:extLst>
                        <a:ext uri="{9D8B030D-6E8A-4147-A177-3AD203B41FA5}">
                          <a16:colId xmlns:a16="http://schemas.microsoft.com/office/drawing/2014/main" val="88148294"/>
                        </a:ext>
                      </a:extLst>
                    </a:gridCol>
                  </a:tblGrid>
                  <a:tr h="324993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13"/>
                          <a:stretch>
                            <a:fillRect t="-3704" r="-270642" b="-2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13"/>
                          <a:stretch>
                            <a:fillRect l="-78417" t="-3704" r="-112230" b="-2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13"/>
                          <a:stretch>
                            <a:fillRect l="-160000" t="-3704" r="-645" b="-20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118706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1" dirty="0"/>
                            <a:t>SCXI-1125</a:t>
                          </a:r>
                          <a:endParaRPr lang="ko-KR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/>
                            <a:t>0.99</a:t>
                          </a:r>
                          <a:endParaRPr lang="ko-KR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/>
                            <a:t>1.01</a:t>
                          </a:r>
                          <a:endParaRPr lang="ko-KR" altLang="en-US" sz="1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424556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1" dirty="0"/>
                            <a:t>DT9824</a:t>
                          </a:r>
                          <a:endParaRPr lang="ko-KR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/>
                            <a:t>0.92</a:t>
                          </a:r>
                          <a:endParaRPr lang="ko-KR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/>
                            <a:t>1.08</a:t>
                          </a:r>
                          <a:endParaRPr lang="ko-KR" altLang="en-US" sz="1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6692979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2A3C050B-A06C-40F4-8535-58CBBAEE52E0}"/>
              </a:ext>
            </a:extLst>
          </p:cNvPr>
          <p:cNvCxnSpPr>
            <a:cxnSpLocks/>
          </p:cNvCxnSpPr>
          <p:nvPr/>
        </p:nvCxnSpPr>
        <p:spPr>
          <a:xfrm>
            <a:off x="7354219" y="3391835"/>
            <a:ext cx="0" cy="1884012"/>
          </a:xfrm>
          <a:prstGeom prst="straightConnector1">
            <a:avLst/>
          </a:prstGeom>
          <a:ln w="38100">
            <a:solidFill>
              <a:srgbClr val="292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63E24A2-9E19-419A-AD20-D61757EF9AC1}"/>
              </a:ext>
            </a:extLst>
          </p:cNvPr>
          <p:cNvSpPr txBox="1"/>
          <p:nvPr/>
        </p:nvSpPr>
        <p:spPr>
          <a:xfrm>
            <a:off x="186273" y="169307"/>
            <a:ext cx="7214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Simulation: Short rise time signal measurement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6288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2F7E7C5-9946-4FCC-8FD6-EA470060A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40" b="-1"/>
          <a:stretch/>
        </p:blipFill>
        <p:spPr>
          <a:xfrm>
            <a:off x="347903" y="1323471"/>
            <a:ext cx="5415941" cy="307560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FA5D93C-C570-4EA5-A687-1E83D22F0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668" y="983420"/>
            <a:ext cx="5697429" cy="4273072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03D45B0-0433-4F0D-9B3A-CEB5EAB06303}"/>
              </a:ext>
            </a:extLst>
          </p:cNvPr>
          <p:cNvSpPr/>
          <p:nvPr/>
        </p:nvSpPr>
        <p:spPr>
          <a:xfrm>
            <a:off x="459071" y="4956828"/>
            <a:ext cx="10338408" cy="16591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/>
              <a:t>Bandwidth measurement experiment conducted with SCXI-1125 and DT9824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/>
              <a:t>SCXI-1125 </a:t>
            </a:r>
            <a:r>
              <a:rPr lang="en-US" altLang="ko-KR" sz="1600" dirty="0">
                <a:sym typeface="Wingdings" panose="05000000000000000000" pitchFamily="2" charset="2"/>
              </a:rPr>
              <a:t> DT9824</a:t>
            </a:r>
            <a:endParaRPr lang="en-US" altLang="ko-KR" sz="1600" dirty="0"/>
          </a:p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/>
              <a:t>Has sufficient bandwidth for high-speed charge/discharge measurement experiments (~ tens of Hz).</a:t>
            </a:r>
          </a:p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/>
              <a:t>However, in situations where short pulses (~ 1 </a:t>
            </a:r>
            <a:r>
              <a:rPr lang="en-US" altLang="ko-KR" sz="1600" dirty="0" err="1"/>
              <a:t>ms</a:t>
            </a:r>
            <a:r>
              <a:rPr lang="en-US" altLang="ko-KR" sz="1600" dirty="0"/>
              <a:t>) occur, attenuation correction must be applied.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/>
              <a:t>Measurable range </a:t>
            </a:r>
            <a:r>
              <a:rPr lang="en-US" altLang="ko-KR" sz="1600" dirty="0">
                <a:sym typeface="Wingdings" panose="05000000000000000000" pitchFamily="2" charset="2"/>
              </a:rPr>
              <a:t> Additional research considering resolution is necessary (n</a:t>
            </a:r>
            <a:r>
              <a:rPr lang="en-US" altLang="ko-KR" sz="1600" dirty="0"/>
              <a:t>oise,</a:t>
            </a:r>
            <a:r>
              <a:rPr lang="ko-KR" altLang="en-US" sz="1600" dirty="0"/>
              <a:t> </a:t>
            </a:r>
            <a:r>
              <a:rPr lang="en-US" altLang="ko-KR" sz="1600" dirty="0"/>
              <a:t>bit depth, …).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D6BED5-8C8D-45D5-8522-940E02CC8A3C}"/>
              </a:ext>
            </a:extLst>
          </p:cNvPr>
          <p:cNvSpPr txBox="1"/>
          <p:nvPr/>
        </p:nvSpPr>
        <p:spPr>
          <a:xfrm>
            <a:off x="2201012" y="936661"/>
            <a:ext cx="2380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Frequency response</a:t>
            </a:r>
            <a:endParaRPr lang="ko-KR" alt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890731-297D-4014-95A9-4DA5475DCBDA}"/>
              </a:ext>
            </a:extLst>
          </p:cNvPr>
          <p:cNvSpPr txBox="1"/>
          <p:nvPr/>
        </p:nvSpPr>
        <p:spPr>
          <a:xfrm>
            <a:off x="7093931" y="727601"/>
            <a:ext cx="4456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Signal distortion caused by bandwidth</a:t>
            </a:r>
            <a:endParaRPr lang="ko-KR" alt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5FB8BA-D8B7-4DDD-90DD-9DE0F83151F9}"/>
              </a:ext>
            </a:extLst>
          </p:cNvPr>
          <p:cNvSpPr txBox="1"/>
          <p:nvPr/>
        </p:nvSpPr>
        <p:spPr>
          <a:xfrm>
            <a:off x="186273" y="169307"/>
            <a:ext cx="2055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295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CD9A62-B741-46DF-8B0B-EAA24D52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Image analysis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83ACE00-3BEB-4497-9EAB-CD15B770B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altLang="ko-KR" sz="2400" dirty="0"/>
              <a:t>250611_WBPM_Xe_test (Background data X)</a:t>
            </a:r>
          </a:p>
          <a:p>
            <a:pPr marL="0" indent="0">
              <a:buNone/>
            </a:pPr>
            <a:r>
              <a:rPr lang="en-US" altLang="ko-KR" sz="2400" dirty="0"/>
              <a:t>- Exposure time</a:t>
            </a:r>
            <a:r>
              <a:rPr lang="ko-KR" altLang="en-US" sz="2400" dirty="0"/>
              <a:t> </a:t>
            </a:r>
            <a:r>
              <a:rPr lang="en-US" altLang="ko-KR" sz="2400" dirty="0"/>
              <a:t>0.3 </a:t>
            </a:r>
            <a:r>
              <a:rPr lang="en-US" altLang="ko-KR" sz="2400" dirty="0" err="1"/>
              <a:t>ms</a:t>
            </a:r>
            <a:r>
              <a:rPr lang="en-US" altLang="ko-KR" sz="2400" dirty="0"/>
              <a:t>, 250 accumulative</a:t>
            </a:r>
            <a:r>
              <a:rPr lang="ko-KR" altLang="en-US" sz="2400" dirty="0"/>
              <a:t> </a:t>
            </a:r>
            <a:r>
              <a:rPr lang="en-US" altLang="ko-KR" sz="2400" dirty="0"/>
              <a:t>(75 sec), ROI:</a:t>
            </a:r>
            <a:r>
              <a:rPr lang="ko-KR" altLang="en-US" sz="2400" dirty="0"/>
              <a:t> </a:t>
            </a:r>
            <a:r>
              <a:rPr lang="en-US" altLang="ko-KR" sz="2400" dirty="0"/>
              <a:t>10-15</a:t>
            </a:r>
            <a:r>
              <a:rPr lang="ko-KR" altLang="en-US" sz="2400" dirty="0"/>
              <a:t> </a:t>
            </a:r>
            <a:r>
              <a:rPr lang="en-US" altLang="ko-KR" sz="2400" dirty="0"/>
              <a:t>mm</a:t>
            </a:r>
            <a:r>
              <a:rPr lang="ko-KR" altLang="en-US" sz="2400" dirty="0"/>
              <a:t> </a:t>
            </a:r>
            <a:r>
              <a:rPr lang="en-US" altLang="ko-KR" sz="2400" dirty="0"/>
              <a:t>(Z)</a:t>
            </a:r>
            <a:endParaRPr lang="ko-KR" altLang="en-US" sz="24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CD3203A-5431-4DC4-B3B2-519F16B0E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12" r="13647"/>
          <a:stretch/>
        </p:blipFill>
        <p:spPr>
          <a:xfrm>
            <a:off x="27272" y="2060255"/>
            <a:ext cx="3737610" cy="364331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3DEC935-D993-425C-9C91-80DCA5377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4" r="6568"/>
          <a:stretch/>
        </p:blipFill>
        <p:spPr>
          <a:xfrm>
            <a:off x="3764882" y="2060255"/>
            <a:ext cx="4205249" cy="364331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E50BFEA-7856-4502-8723-0C1D1D097E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62" r="6068"/>
          <a:stretch/>
        </p:blipFill>
        <p:spPr>
          <a:xfrm>
            <a:off x="8061358" y="2060255"/>
            <a:ext cx="4103370" cy="36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4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B48111-B87B-4E6B-AEDB-C72AE5A82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Beam</a:t>
            </a:r>
            <a:r>
              <a:rPr lang="ko-KR" altLang="en-US" dirty="0"/>
              <a:t> </a:t>
            </a:r>
            <a:r>
              <a:rPr lang="en-US" altLang="ko-KR" dirty="0"/>
              <a:t>size calculation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2848C74-77BE-4082-AD24-9BEA4C946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4720590"/>
            <a:ext cx="6206490" cy="1874520"/>
          </a:xfrm>
        </p:spPr>
        <p:txBody>
          <a:bodyPr/>
          <a:lstStyle/>
          <a:p>
            <a:r>
              <a:rPr lang="en-US" altLang="ko-KR" dirty="0"/>
              <a:t>Screen</a:t>
            </a:r>
            <a:r>
              <a:rPr lang="ko-KR" altLang="en-US" dirty="0"/>
              <a:t> </a:t>
            </a:r>
            <a:r>
              <a:rPr lang="en-US" altLang="ko-KR" dirty="0"/>
              <a:t>monitor</a:t>
            </a:r>
            <a:r>
              <a:rPr lang="ko-KR" altLang="en-US" dirty="0"/>
              <a:t> </a:t>
            </a:r>
            <a:r>
              <a:rPr lang="en-US" altLang="ko-KR" dirty="0">
                <a:sym typeface="Wingdings" panose="05000000000000000000" pitchFamily="2" charset="2"/>
              </a:rPr>
              <a:t> FHWM</a:t>
            </a:r>
            <a:endParaRPr lang="en-US" altLang="ko-KR" dirty="0"/>
          </a:p>
          <a:p>
            <a:r>
              <a:rPr lang="en-US" altLang="ko-KR" dirty="0"/>
              <a:t>WBPM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en-US" altLang="ko-KR" dirty="0"/>
              <a:t>Gaussian fit</a:t>
            </a:r>
            <a:br>
              <a:rPr lang="en-US" altLang="ko-KR" dirty="0"/>
            </a:br>
            <a:r>
              <a:rPr lang="en-US" altLang="ko-KR" dirty="0"/>
              <a:t>(FWHM = 1sigma * 2.355)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543312B-4579-45DB-9ACC-AC79B5B5D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122" y="57150"/>
            <a:ext cx="4495800" cy="337185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9BDFB30-D6A3-4317-AD9E-3DCA161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22" y="3456465"/>
            <a:ext cx="4495800" cy="337185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13A37C8-996E-4FD7-BF0D-DAE3E9968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" y="496095"/>
            <a:ext cx="5593080" cy="419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10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9222E3-97D3-4563-A1FB-59A32BA2A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Beam profile comparison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4D5A095-2D3B-4568-AE04-CA64F3A26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EBC35C5-44BE-4964-A8AA-10C43DFAB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4" y="1333022"/>
            <a:ext cx="5873116" cy="440483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0B6B876-B71D-4D21-B98B-7802E13AE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085" y="1333021"/>
            <a:ext cx="5873117" cy="44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2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4989FA4-2E15-402F-BF4B-266AA5970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1" y="2453163"/>
            <a:ext cx="5873116" cy="440483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5D2AFF7-5158-4438-87D6-C4003D933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727" y="2453163"/>
            <a:ext cx="5873116" cy="440483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FC684EB-F010-42E7-95D8-3C584BF645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70" r="13567"/>
          <a:stretch/>
        </p:blipFill>
        <p:spPr>
          <a:xfrm>
            <a:off x="698373" y="0"/>
            <a:ext cx="2684233" cy="259885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F58B633-6776-4FAA-8F1F-2D8676F1E4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91" r="6695"/>
          <a:stretch/>
        </p:blipFill>
        <p:spPr>
          <a:xfrm>
            <a:off x="4218468" y="0"/>
            <a:ext cx="2990886" cy="259885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B3BD3B6-9627-4312-9137-566FADE57F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88" r="6822"/>
          <a:stretch/>
        </p:blipFill>
        <p:spPr>
          <a:xfrm>
            <a:off x="8045216" y="-1"/>
            <a:ext cx="2889574" cy="259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15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AF0F0C-D62D-4F4F-9515-67C2F6AB8B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Ultra-short bunch length measurement using </a:t>
            </a:r>
            <a:r>
              <a:rPr lang="en-US" altLang="ko-KR" dirty="0" err="1"/>
              <a:t>ChDR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B021F1C-68F7-4AA1-8E23-9763D28091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2025. 07. 18.</a:t>
            </a:r>
          </a:p>
          <a:p>
            <a:r>
              <a:rPr lang="ko-KR" altLang="en-US" dirty="0"/>
              <a:t>송우진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8566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4011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Experimental target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E3B34FA8-78E5-47A4-AD88-445E2DCA08AB}"/>
              </a:ext>
            </a:extLst>
          </p:cNvPr>
          <p:cNvCxnSpPr>
            <a:cxnSpLocks/>
          </p:cNvCxnSpPr>
          <p:nvPr/>
        </p:nvCxnSpPr>
        <p:spPr>
          <a:xfrm>
            <a:off x="5734756" y="1670756"/>
            <a:ext cx="0" cy="5187244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F14DDE2-3A5A-4BE8-85F8-8FBB5AB3228F}"/>
              </a:ext>
            </a:extLst>
          </p:cNvPr>
          <p:cNvSpPr txBox="1"/>
          <p:nvPr/>
        </p:nvSpPr>
        <p:spPr>
          <a:xfrm>
            <a:off x="494028" y="2263245"/>
            <a:ext cx="4042710" cy="4193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Before installation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Radiator design and manufacture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Set-up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Data acquisition system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Alignment test</a:t>
            </a:r>
          </a:p>
          <a:p>
            <a:pPr>
              <a:lnSpc>
                <a:spcPct val="150000"/>
              </a:lnSpc>
            </a:pP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Future plan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Alignment at e-Labs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5776F-8122-47A5-8BA1-1DC372F7E61C}"/>
              </a:ext>
            </a:extLst>
          </p:cNvPr>
          <p:cNvSpPr txBox="1"/>
          <p:nvPr/>
        </p:nvSpPr>
        <p:spPr>
          <a:xfrm>
            <a:off x="6287688" y="2263245"/>
            <a:ext cx="4685898" cy="3780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Radiator fabrication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Securing test facilities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Calculation of the target range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Detector (Spectrometer or power meter)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Experiment (1</a:t>
            </a:r>
            <a:r>
              <a:rPr lang="en-US" altLang="ko-KR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test at IBS, 23.08)</a:t>
            </a:r>
          </a:p>
          <a:p>
            <a:pPr>
              <a:lnSpc>
                <a:spcPct val="150000"/>
              </a:lnSpc>
            </a:pP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Future plan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Crystal radiator modification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Experiment (2</a:t>
            </a:r>
            <a:r>
              <a:rPr lang="en-US" altLang="ko-KR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test at IBS, 25.08)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6D8C54A-5506-4489-BD8E-2D7BD2E7E7A4}"/>
              </a:ext>
            </a:extLst>
          </p:cNvPr>
          <p:cNvSpPr/>
          <p:nvPr/>
        </p:nvSpPr>
        <p:spPr>
          <a:xfrm>
            <a:off x="1294128" y="1262442"/>
            <a:ext cx="2997885" cy="646331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Beam profile monitor</a:t>
            </a:r>
          </a:p>
          <a:p>
            <a:pPr algn="ctr"/>
            <a:r>
              <a:rPr lang="en-US" altLang="ko-KR" b="1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 (e-Labs)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C73BE56D-CA46-4BA6-9233-0653CD6953FA}"/>
              </a:ext>
            </a:extLst>
          </p:cNvPr>
          <p:cNvSpPr/>
          <p:nvPr/>
        </p:nvSpPr>
        <p:spPr>
          <a:xfrm>
            <a:off x="6767835" y="1262442"/>
            <a:ext cx="4130037" cy="646331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Bunch length measurement</a:t>
            </a:r>
          </a:p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LWFA (IBS 150TW laser)</a:t>
            </a:r>
          </a:p>
        </p:txBody>
      </p:sp>
    </p:spTree>
    <p:extLst>
      <p:ext uri="{BB962C8B-B14F-4D97-AF65-F5344CB8AC3E}">
        <p14:creationId xmlns:p14="http://schemas.microsoft.com/office/powerpoint/2010/main" val="347603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96464</TotalTime>
  <Words>1762</Words>
  <Application>Microsoft Office PowerPoint</Application>
  <PresentationFormat>와이드스크린</PresentationFormat>
  <Paragraphs>306</Paragraphs>
  <Slides>33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41" baseType="lpstr">
      <vt:lpstr>Arial Unicode MS</vt:lpstr>
      <vt:lpstr>JetBrains Mono</vt:lpstr>
      <vt:lpstr>맑은 고딕</vt:lpstr>
      <vt:lpstr>Arial</vt:lpstr>
      <vt:lpstr>Cambria Math</vt:lpstr>
      <vt:lpstr>Courier New</vt:lpstr>
      <vt:lpstr>Wingdings</vt:lpstr>
      <vt:lpstr>Office 테마</vt:lpstr>
      <vt:lpstr>PowerPoint 프레젠테이션</vt:lpstr>
      <vt:lpstr>WBPM experiment results paper work plan</vt:lpstr>
      <vt:lpstr>PowerPoint 프레젠테이션</vt:lpstr>
      <vt:lpstr>Image analysis</vt:lpstr>
      <vt:lpstr>Beam size calculation</vt:lpstr>
      <vt:lpstr>Beam profile comparison</vt:lpstr>
      <vt:lpstr>PowerPoint 프레젠테이션</vt:lpstr>
      <vt:lpstr>Ultra-short bunch length measurement using ChDR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Python + EPICS based DAQ monitoring system implementation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Measurement of frequency response of DAQ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송우진(첨단원자력공학부)</dc:creator>
  <cp:lastModifiedBy>송우진(첨단원자력공학부)</cp:lastModifiedBy>
  <cp:revision>717</cp:revision>
  <dcterms:created xsi:type="dcterms:W3CDTF">2024-05-07T14:33:29Z</dcterms:created>
  <dcterms:modified xsi:type="dcterms:W3CDTF">2025-07-17T10:39:20Z</dcterms:modified>
</cp:coreProperties>
</file>