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916" r:id="rId5"/>
    <p:sldId id="1450" r:id="rId6"/>
    <p:sldId id="1451" r:id="rId7"/>
    <p:sldId id="1432" r:id="rId8"/>
    <p:sldId id="1433" r:id="rId9"/>
    <p:sldId id="1434" r:id="rId10"/>
    <p:sldId id="1435" r:id="rId11"/>
    <p:sldId id="1436" r:id="rId12"/>
    <p:sldId id="1437" r:id="rId13"/>
    <p:sldId id="1441" r:id="rId14"/>
    <p:sldId id="1443" r:id="rId15"/>
    <p:sldId id="1439" r:id="rId16"/>
    <p:sldId id="1444" r:id="rId17"/>
    <p:sldId id="1452" r:id="rId18"/>
    <p:sldId id="1454" r:id="rId19"/>
    <p:sldId id="1447" r:id="rId20"/>
    <p:sldId id="1448" r:id="rId21"/>
    <p:sldId id="1449" r:id="rId22"/>
    <p:sldId id="1446" r:id="rId23"/>
    <p:sldId id="1453" r:id="rId24"/>
    <p:sldId id="996" r:id="rId25"/>
    <p:sldId id="280" r:id="rId26"/>
    <p:sldId id="281" r:id="rId27"/>
    <p:sldId id="282" r:id="rId28"/>
    <p:sldId id="283" r:id="rId29"/>
    <p:sldId id="1445" r:id="rId30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g" initials="j" lastIdx="1" clrIdx="0">
    <p:extLst>
      <p:ext uri="{19B8F6BF-5375-455C-9EA6-DF929625EA0E}">
        <p15:presenceInfo xmlns:p15="http://schemas.microsoft.com/office/powerpoint/2012/main" userId="j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C6C"/>
    <a:srgbClr val="0000FF"/>
    <a:srgbClr val="002D00"/>
    <a:srgbClr val="77F177"/>
    <a:srgbClr val="FF8686"/>
    <a:srgbClr val="1A3A19"/>
    <a:srgbClr val="008000"/>
    <a:srgbClr val="0046D2"/>
    <a:srgbClr val="7EFEFE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2899" autoAdjust="0"/>
  </p:normalViewPr>
  <p:slideViewPr>
    <p:cSldViewPr snapToGrid="0">
      <p:cViewPr varScale="1">
        <p:scale>
          <a:sx n="111" d="100"/>
          <a:sy n="111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28552-9E18-44ED-B7D1-E2854D0674B7}" type="datetimeFigureOut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F32CD-6826-43AE-835C-65D233CC96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6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76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84B69-19AC-4884-A797-F8C05B6DF80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570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CA40-7E68-42EF-A5B4-DD9DE2881122}" type="datetime1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50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C0F5-F13C-45AB-940E-F4834A6B20D5}" type="datetime1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045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DE9-2401-472D-B814-8E806DA3679C}" type="datetime1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45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61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C192-F798-40B0-8A31-E93ACA5A16B2}" type="datetime1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37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F28E-A7DD-4CF3-A442-A9654C97596B}" type="datetime1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877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88A26-312C-4C23-8869-D52F9C3F4DEE}" type="datetime1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34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9558-4BA9-4C64-B97B-034A07B5FE02}" type="datetime1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66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2B86-7B08-4BB2-8BF1-B2903321ED34}" type="datetime1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837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3CB7-B656-4533-B529-922460B2B842}" type="datetime1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54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AE59-5861-470F-8F99-001B2C13F091}" type="datetime1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39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D849-8A13-40B7-9D01-6C44718BA2C9}" type="datetime1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59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D634-737B-4E6A-AF15-1C3ABCA476DC}" type="datetime1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5FCD2-8B04-48F7-895A-50E496A49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27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2.png"/><Relationship Id="rId7" Type="http://schemas.openxmlformats.org/officeDocument/2006/relationships/image" Target="../media/image3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2" y="6691771"/>
            <a:ext cx="12191717" cy="166230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61" y="2250913"/>
            <a:ext cx="308269" cy="317517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94" y="2258607"/>
            <a:ext cx="280526" cy="302104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8223644" y="1"/>
            <a:ext cx="3968215" cy="6691770"/>
            <a:chOff x="10277475" y="1"/>
            <a:chExt cx="4959350" cy="8363163"/>
          </a:xfrm>
        </p:grpSpPr>
        <p:grpSp>
          <p:nvGrpSpPr>
            <p:cNvPr id="6" name="그룹 5"/>
            <p:cNvGrpSpPr/>
            <p:nvPr/>
          </p:nvGrpSpPr>
          <p:grpSpPr>
            <a:xfrm>
              <a:off x="10277475" y="1"/>
              <a:ext cx="4959350" cy="8363163"/>
              <a:chOff x="10277475" y="1"/>
              <a:chExt cx="4959350" cy="8363163"/>
            </a:xfrm>
          </p:grpSpPr>
          <p:sp>
            <p:nvSpPr>
              <p:cNvPr id="54" name="Rectangle 35"/>
              <p:cNvSpPr>
                <a:spLocks noChangeArrowheads="1"/>
              </p:cNvSpPr>
              <p:nvPr/>
            </p:nvSpPr>
            <p:spPr bwMode="auto">
              <a:xfrm>
                <a:off x="10277475" y="1"/>
                <a:ext cx="4959350" cy="83631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sz="1440"/>
              </a:p>
            </p:txBody>
          </p:sp>
          <p:pic>
            <p:nvPicPr>
              <p:cNvPr id="26" name="그림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4801" y="4359486"/>
                <a:ext cx="4464698" cy="3188567"/>
              </a:xfrm>
              <a:prstGeom prst="rect">
                <a:avLst/>
              </a:prstGeom>
            </p:spPr>
          </p:pic>
        </p:grp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231423" y="1509506"/>
            <a:ext cx="11148548" cy="1482623"/>
            <a:chOff x="620330" y="1459873"/>
            <a:chExt cx="10668118" cy="1421271"/>
          </a:xfrm>
        </p:grpSpPr>
        <p:sp>
          <p:nvSpPr>
            <p:cNvPr id="62" name="TextBox 61"/>
            <p:cNvSpPr txBox="1"/>
            <p:nvPr/>
          </p:nvSpPr>
          <p:spPr>
            <a:xfrm>
              <a:off x="620330" y="1459873"/>
              <a:ext cx="8163921" cy="383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rgbClr val="002060"/>
                  </a:solidFill>
                  <a:cs typeface="Verdana" panose="020B0604030504040204" pitchFamily="34" charset="0"/>
                </a:rPr>
                <a:t>Storage ring lifetime &amp; tune, chromaticity scan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0330" y="2556600"/>
              <a:ext cx="10668118" cy="324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Verdana" panose="020B0604030504040204" pitchFamily="34" charset="0"/>
                </a:rPr>
                <a:t>Junha Kim</a:t>
              </a: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01813" y="0"/>
            <a:ext cx="6265891" cy="417681"/>
            <a:chOff x="626973" y="0"/>
            <a:chExt cx="7830913" cy="522005"/>
          </a:xfrm>
        </p:grpSpPr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06473" y="37347"/>
              <a:ext cx="6751413" cy="48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1423" y="5845662"/>
            <a:ext cx="4044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2"/>
                </a:solidFill>
              </a:rPr>
              <a:t>July 11  2025</a:t>
            </a:r>
            <a:endParaRPr lang="ko-KR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6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501813" y="538659"/>
            <a:ext cx="10647744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Chromaticity scan – without error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A7546F-04AC-4F8B-8D85-B21F28C52C21}"/>
              </a:ext>
            </a:extLst>
          </p:cNvPr>
          <p:cNvSpPr txBox="1"/>
          <p:nvPr/>
        </p:nvSpPr>
        <p:spPr>
          <a:xfrm>
            <a:off x="342900" y="1121871"/>
            <a:ext cx="11651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ko-KR" dirty="0">
                <a:latin typeface="+mj-ea"/>
                <a:ea typeface="+mj-ea"/>
                <a:cs typeface="Arial" panose="020B0604020202020204" pitchFamily="34" charset="0"/>
              </a:rPr>
              <a:t> Chromaticity </a:t>
            </a:r>
            <a:r>
              <a:rPr lang="en-US" altLang="ko-KR" dirty="0" err="1">
                <a:latin typeface="+mj-ea"/>
                <a:ea typeface="+mj-ea"/>
                <a:cs typeface="Arial" panose="020B0604020202020204" pitchFamily="34" charset="0"/>
              </a:rPr>
              <a:t>scanrange</a:t>
            </a:r>
            <a:r>
              <a:rPr lang="en-US" altLang="ko-KR" dirty="0">
                <a:latin typeface="+mj-ea"/>
                <a:ea typeface="+mj-ea"/>
                <a:cs typeface="Arial" panose="020B0604020202020204" pitchFamily="34" charset="0"/>
              </a:rPr>
              <a:t> 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altLang="ko-KR" dirty="0">
                <a:latin typeface="+mj-ea"/>
                <a:ea typeface="+mj-ea"/>
                <a:cs typeface="Arial" panose="020B0604020202020204" pitchFamily="34" charset="0"/>
              </a:rPr>
              <a:t>Horizontal : 0 ~10, step size : 0.5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altLang="ko-KR" dirty="0">
                <a:latin typeface="+mj-ea"/>
                <a:ea typeface="+mj-ea"/>
                <a:cs typeface="Arial" panose="020B0604020202020204" pitchFamily="34" charset="0"/>
              </a:rPr>
              <a:t>Vertical : </a:t>
            </a:r>
            <a:r>
              <a:rPr lang="en-US" altLang="ko-KR" dirty="0">
                <a:latin typeface="+mj-ea"/>
                <a:cs typeface="Arial" panose="020B0604020202020204" pitchFamily="34" charset="0"/>
              </a:rPr>
              <a:t>0 ~10 , step size : 0.5</a:t>
            </a:r>
          </a:p>
          <a:p>
            <a:pPr lvl="1" algn="just"/>
            <a:endParaRPr lang="en-US" altLang="ko-KR" dirty="0">
              <a:latin typeface="+mj-ea"/>
              <a:ea typeface="+mj-ea"/>
              <a:cs typeface="Arial" panose="020B0604020202020204" pitchFamily="34" charset="0"/>
            </a:endParaRPr>
          </a:p>
          <a:p>
            <a:pPr algn="just"/>
            <a:endParaRPr lang="en-US" altLang="ko-KR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A9250F5B-BA02-46A1-8E91-03CCFAE74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48" y="2221738"/>
            <a:ext cx="4884331" cy="39066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5E765E-3651-4769-8890-C60C413D734A}"/>
              </a:ext>
            </a:extLst>
          </p:cNvPr>
          <p:cNvSpPr txBox="1"/>
          <p:nvPr/>
        </p:nvSpPr>
        <p:spPr>
          <a:xfrm>
            <a:off x="1990112" y="6167429"/>
            <a:ext cx="132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DA result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FD7F2A-F35F-4FDC-8EC1-387FDEE74A6E}"/>
              </a:ext>
            </a:extLst>
          </p:cNvPr>
          <p:cNvSpPr txBox="1"/>
          <p:nvPr/>
        </p:nvSpPr>
        <p:spPr>
          <a:xfrm>
            <a:off x="7232733" y="6210648"/>
            <a:ext cx="132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TL result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958DDEC-A3FE-4C55-8906-8067BF289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469" y="2189265"/>
            <a:ext cx="4884331" cy="402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2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501813" y="538659"/>
            <a:ext cx="10647744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Chromaticity scan DA result – with 3 error seeds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88A4CA13-A5A0-4059-81D4-959568F46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5" y="3947519"/>
            <a:ext cx="3256972" cy="268221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4CADAAB-1366-413F-9829-C4DAB8EF9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1" y="1028183"/>
            <a:ext cx="3633020" cy="290289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A7BA815-0BA1-4065-8395-56638FA114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42" y="1018363"/>
            <a:ext cx="3390485" cy="289709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867F2F6-6297-49BD-ACFA-587CCD38A2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1809" y="4001152"/>
            <a:ext cx="3204457" cy="2628579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805C7E4E-5E71-4D0A-B747-7EBFB401A342}"/>
              </a:ext>
            </a:extLst>
          </p:cNvPr>
          <p:cNvSpPr/>
          <p:nvPr/>
        </p:nvSpPr>
        <p:spPr>
          <a:xfrm>
            <a:off x="4600595" y="1193587"/>
            <a:ext cx="3353519" cy="52707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DA calculation for Error2 is in progress..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10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501813" y="538659"/>
            <a:ext cx="10647744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Chromaticity scan – Lifetime difference between with and without error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C45A219E-9CF4-4907-8E07-D6F9A554B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10" y="1291626"/>
            <a:ext cx="5620400" cy="506882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31DF41D-3FD5-4625-8037-12AF26F61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07" y="1433634"/>
            <a:ext cx="5811574" cy="47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60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501813" y="538659"/>
            <a:ext cx="10647744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Chromaticity scan – MA calculation about error seed @ 2 unit cells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C45A219E-9CF4-4907-8E07-D6F9A554B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10" y="1291626"/>
            <a:ext cx="5620400" cy="506882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7F6EEA6-A5BF-4591-99AE-340C0F11B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39" y="1354348"/>
            <a:ext cx="5571261" cy="45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0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501813" y="538659"/>
            <a:ext cx="10647744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Chromaticity scan – MA calculation about error seed @ HB section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C45A219E-9CF4-4907-8E07-D6F9A554B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10" y="1291626"/>
            <a:ext cx="5620400" cy="506882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F461E54B-1CCF-4763-BC1A-F013E7C23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78" y="1291626"/>
            <a:ext cx="6065832" cy="47148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279D5B-9284-48F0-838D-4C305E157474}"/>
              </a:ext>
            </a:extLst>
          </p:cNvPr>
          <p:cNvSpPr txBox="1"/>
          <p:nvPr/>
        </p:nvSpPr>
        <p:spPr>
          <a:xfrm>
            <a:off x="3807427" y="3279708"/>
            <a:ext cx="1828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4.84 </a:t>
            </a:r>
            <a:r>
              <a:rPr lang="en-US" altLang="ko-KR" sz="1400" dirty="0" err="1">
                <a:solidFill>
                  <a:srgbClr val="0000FF"/>
                </a:solidFill>
              </a:rPr>
              <a:t>hrs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4.33 </a:t>
            </a:r>
            <a:r>
              <a:rPr lang="en-US" altLang="ko-KR" sz="1400" dirty="0" err="1">
                <a:solidFill>
                  <a:srgbClr val="FF0000"/>
                </a:solidFill>
              </a:rPr>
              <a:t>hrs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73FC6C"/>
                </a:solidFill>
              </a:rPr>
              <a:t>3.07 </a:t>
            </a:r>
            <a:r>
              <a:rPr lang="en-US" altLang="ko-KR" sz="1400" dirty="0" err="1">
                <a:solidFill>
                  <a:srgbClr val="73FC6C"/>
                </a:solidFill>
              </a:rPr>
              <a:t>hrs</a:t>
            </a:r>
            <a:endParaRPr lang="ko-KR" altLang="en-US" sz="1400" dirty="0">
              <a:solidFill>
                <a:srgbClr val="73FC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82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501813" y="538659"/>
            <a:ext cx="10647744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Chromaticity scan – MA calculation about error seed @ 2 unit cells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C45A219E-9CF4-4907-8E07-D6F9A554B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10" y="1291626"/>
            <a:ext cx="5620400" cy="50688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6555807-5ED3-4D7E-84F0-774A81C79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93" y="1352011"/>
            <a:ext cx="6145617" cy="46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43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501813" y="538659"/>
            <a:ext cx="10647744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Chromaticity scan – MDTS curve in High beta section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224E777-70CF-4BAC-A163-5522C5CC2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92" y="2004330"/>
            <a:ext cx="5231235" cy="335567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66A8700-B938-4518-9DCF-61035DCF7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322" y="2004331"/>
            <a:ext cx="5903913" cy="328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6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501813" y="538659"/>
            <a:ext cx="10647744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Chromaticity scan – MDTS curve in dispersion bump (S32)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3E62549-5B04-4BEA-A86F-8A5E19FB4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10" y="2094241"/>
            <a:ext cx="5245972" cy="288670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D2AAEB6-EE56-4F07-859C-0D84BAC63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766" y="2094241"/>
            <a:ext cx="5245972" cy="28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61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501813" y="538659"/>
            <a:ext cx="10647744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Chromaticity scan – MA calculation about error seed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1F89735-0E56-40B9-9685-DBB3BDBD9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989" y="1789750"/>
            <a:ext cx="6010316" cy="431707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45CAC27-1472-4886-9759-363CE34E7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2" y="1791965"/>
            <a:ext cx="5784837" cy="4317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E4F734-7785-4840-A80C-1E1EC874A414}"/>
              </a:ext>
            </a:extLst>
          </p:cNvPr>
          <p:cNvSpPr txBox="1"/>
          <p:nvPr/>
        </p:nvSpPr>
        <p:spPr>
          <a:xfrm>
            <a:off x="7449041" y="4106985"/>
            <a:ext cx="281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Survive @ integer tune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3180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501813" y="538659"/>
            <a:ext cx="10647744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cs typeface="Verdana" panose="020B0604030504040204" pitchFamily="34" charset="0"/>
              </a:rPr>
              <a:t>2nd</a:t>
            </a:r>
            <a:r>
              <a:rPr lang="ko-KR" altLang="en-US" sz="200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000" b="1" dirty="0">
                <a:solidFill>
                  <a:schemeClr val="tx2"/>
                </a:solidFill>
                <a:cs typeface="Verdana" panose="020B0604030504040204" pitchFamily="34" charset="0"/>
              </a:rPr>
              <a:t>order</a:t>
            </a:r>
            <a:r>
              <a:rPr lang="ko-KR" altLang="en-US" sz="200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000" b="1" dirty="0">
                <a:solidFill>
                  <a:schemeClr val="tx2"/>
                </a:solidFill>
                <a:cs typeface="Verdana" panose="020B0604030504040204" pitchFamily="34" charset="0"/>
              </a:rPr>
              <a:t>chromaticity</a:t>
            </a:r>
            <a:r>
              <a:rPr lang="ko-KR" altLang="en-US" sz="200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000" b="1" dirty="0">
                <a:solidFill>
                  <a:schemeClr val="tx2"/>
                </a:solidFill>
                <a:cs typeface="Verdana" panose="020B0604030504040204" pitchFamily="34" charset="0"/>
              </a:rPr>
              <a:t>and</a:t>
            </a:r>
            <a:r>
              <a:rPr lang="ko-KR" altLang="en-US" sz="200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000" b="1" dirty="0">
                <a:solidFill>
                  <a:schemeClr val="tx2"/>
                </a:solidFill>
                <a:cs typeface="Verdana" panose="020B0604030504040204" pitchFamily="34" charset="0"/>
              </a:rPr>
              <a:t>3rd</a:t>
            </a:r>
            <a:r>
              <a:rPr lang="ko-KR" altLang="en-US" sz="200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000" b="1" dirty="0">
                <a:solidFill>
                  <a:schemeClr val="tx2"/>
                </a:solidFill>
                <a:cs typeface="Verdana" panose="020B0604030504040204" pitchFamily="34" charset="0"/>
              </a:rPr>
              <a:t>order</a:t>
            </a:r>
            <a:r>
              <a:rPr lang="ko-KR" altLang="en-US" sz="200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000" b="1" dirty="0">
                <a:solidFill>
                  <a:schemeClr val="tx2"/>
                </a:solidFill>
                <a:cs typeface="Verdana" panose="020B0604030504040204" pitchFamily="34" charset="0"/>
              </a:rPr>
              <a:t>chromaticity</a:t>
            </a:r>
            <a:r>
              <a:rPr lang="ko-KR" altLang="en-US" sz="200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000" b="1" dirty="0">
                <a:solidFill>
                  <a:schemeClr val="tx2"/>
                </a:solidFill>
                <a:cs typeface="Verdana" panose="020B0604030504040204" pitchFamily="34" charset="0"/>
              </a:rPr>
              <a:t>without</a:t>
            </a:r>
            <a:r>
              <a:rPr lang="ko-KR" altLang="en-US" sz="200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000" b="1" dirty="0">
                <a:solidFill>
                  <a:schemeClr val="tx2"/>
                </a:solidFill>
                <a:cs typeface="Verdana" panose="020B0604030504040204" pitchFamily="34" charset="0"/>
              </a:rPr>
              <a:t>error @ HB section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A7FE51C0-D90D-41DB-BEA3-886ED973B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85" y="1148954"/>
            <a:ext cx="2934264" cy="233102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66C6573-C6DE-4A3E-B770-B1EFA9C95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536" y="1151985"/>
            <a:ext cx="2750247" cy="239673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0D86DA0-1288-426E-A901-8814077EC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85" y="3817953"/>
            <a:ext cx="2977531" cy="244932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6F5F40-6129-42A7-8BCD-35144AA7E7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8424" y="3774754"/>
            <a:ext cx="2931107" cy="240797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B84DF86-56F9-4C65-8CEC-BD7C028AB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0492" y="1132886"/>
            <a:ext cx="2945605" cy="237724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A20F530-8AF2-44FC-B9CC-5D38929923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0786" y="1163036"/>
            <a:ext cx="2847449" cy="231694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47B6BB5-916E-465A-973B-1AE4460F6F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2703" y="3837403"/>
            <a:ext cx="2931107" cy="249303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9B1F5956-3C03-45C5-B041-CAC0DC4288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8237" y="3893198"/>
            <a:ext cx="2859998" cy="2341358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AB4D4D4-7F9A-4968-9B46-0E4E908A7511}"/>
              </a:ext>
            </a:extLst>
          </p:cNvPr>
          <p:cNvCxnSpPr/>
          <p:nvPr/>
        </p:nvCxnSpPr>
        <p:spPr>
          <a:xfrm>
            <a:off x="6119004" y="966143"/>
            <a:ext cx="0" cy="55554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8B65DB8-FDED-409F-AF57-16A3B1401462}"/>
              </a:ext>
            </a:extLst>
          </p:cNvPr>
          <p:cNvSpPr txBox="1"/>
          <p:nvPr/>
        </p:nvSpPr>
        <p:spPr>
          <a:xfrm>
            <a:off x="2210392" y="6308449"/>
            <a:ext cx="180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w/ error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D64E52-20B8-49C0-A0F9-F053354DA980}"/>
              </a:ext>
            </a:extLst>
          </p:cNvPr>
          <p:cNvSpPr txBox="1"/>
          <p:nvPr/>
        </p:nvSpPr>
        <p:spPr>
          <a:xfrm>
            <a:off x="6614056" y="6317273"/>
            <a:ext cx="180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w/o error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681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694" y="2144716"/>
            <a:ext cx="308269" cy="317517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26" y="2152411"/>
            <a:ext cx="280526" cy="302104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4353381" y="2954563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6" y="538901"/>
            <a:ext cx="10647744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High Beta straight cell </a:t>
            </a:r>
            <a:r>
              <a:rPr lang="ko-KR" altLang="en-US" sz="2240" b="1" dirty="0">
                <a:solidFill>
                  <a:schemeClr val="tx2"/>
                </a:solidFill>
                <a:cs typeface="Verdana" panose="020B0604030504040204" pitchFamily="34" charset="0"/>
              </a:rPr>
              <a:t>도입 배경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CC161A90-4033-4ADE-ABD4-195271899BCC}"/>
              </a:ext>
            </a:extLst>
          </p:cNvPr>
          <p:cNvSpPr/>
          <p:nvPr/>
        </p:nvSpPr>
        <p:spPr>
          <a:xfrm>
            <a:off x="1365573" y="1172924"/>
            <a:ext cx="2932086" cy="293208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D00"/>
                </a:solidFill>
              </a:rPr>
              <a:t>Fully symmetric</a:t>
            </a:r>
            <a:endParaRPr lang="ko-KR" altLang="en-US" dirty="0">
              <a:solidFill>
                <a:srgbClr val="002D00"/>
              </a:solidFill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130C91D9-6CB3-43F3-B43F-638F28CAD43E}"/>
              </a:ext>
            </a:extLst>
          </p:cNvPr>
          <p:cNvSpPr/>
          <p:nvPr/>
        </p:nvSpPr>
        <p:spPr>
          <a:xfrm>
            <a:off x="7488058" y="1172924"/>
            <a:ext cx="3304516" cy="2932086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D00"/>
                </a:solidFill>
              </a:rPr>
              <a:t>Race track shape</a:t>
            </a:r>
            <a:endParaRPr lang="ko-KR" altLang="en-US" dirty="0">
              <a:solidFill>
                <a:srgbClr val="002D00"/>
              </a:solidFill>
            </a:endParaRPr>
          </a:p>
        </p:txBody>
      </p:sp>
      <p:pic>
        <p:nvPicPr>
          <p:cNvPr id="28" name="그림 2">
            <a:extLst>
              <a:ext uri="{FF2B5EF4-FFF2-40B4-BE49-F238E27FC236}">
                <a16:creationId xmlns:a16="http://schemas.microsoft.com/office/drawing/2014/main" id="{0C91121C-55F2-4617-8DBA-F3CE7049E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299" y="4207029"/>
            <a:ext cx="8058150" cy="2221893"/>
          </a:xfrm>
          <a:prstGeom prst="rect">
            <a:avLst/>
          </a:prstGeom>
        </p:spPr>
      </p:pic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2402D00A-DF60-46FE-AE4D-3DD2679810FF}"/>
              </a:ext>
            </a:extLst>
          </p:cNvPr>
          <p:cNvCxnSpPr>
            <a:cxnSpLocks/>
          </p:cNvCxnSpPr>
          <p:nvPr/>
        </p:nvCxnSpPr>
        <p:spPr>
          <a:xfrm flipV="1">
            <a:off x="5991580" y="6068311"/>
            <a:ext cx="0" cy="2220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25CFC060-A4F6-49A1-8227-AF9C8EF7731A}"/>
                  </a:ext>
                </a:extLst>
              </p:cNvPr>
              <p:cNvSpPr/>
              <p:nvPr/>
            </p:nvSpPr>
            <p:spPr>
              <a:xfrm>
                <a:off x="2282182" y="6253964"/>
                <a:ext cx="7418795" cy="382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7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Beta functions at the center of High-beta SS: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75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75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75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ko-KR" sz="17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75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75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75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ko-KR" sz="17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= (15.90 m, 4.45 m)</a:t>
                </a:r>
                <a:endParaRPr lang="ko-KR" altLang="en-US" sz="175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25CFC060-A4F6-49A1-8227-AF9C8EF77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182" y="6253964"/>
                <a:ext cx="7418795" cy="382797"/>
              </a:xfrm>
              <a:prstGeom prst="rect">
                <a:avLst/>
              </a:prstGeom>
              <a:blipFill>
                <a:blip r:embed="rId6"/>
                <a:stretch>
                  <a:fillRect l="-575" t="-6349" r="-411" b="-142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210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501813" y="538659"/>
            <a:ext cx="10647744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cs typeface="Verdana" panose="020B0604030504040204" pitchFamily="34" charset="0"/>
              </a:rPr>
              <a:t>2nd</a:t>
            </a:r>
            <a:r>
              <a:rPr lang="ko-KR" altLang="en-US" sz="200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000" b="1" dirty="0">
                <a:solidFill>
                  <a:schemeClr val="tx2"/>
                </a:solidFill>
                <a:cs typeface="Verdana" panose="020B0604030504040204" pitchFamily="34" charset="0"/>
              </a:rPr>
              <a:t>order</a:t>
            </a:r>
            <a:r>
              <a:rPr lang="ko-KR" altLang="en-US" sz="200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000" b="1" dirty="0">
                <a:solidFill>
                  <a:schemeClr val="tx2"/>
                </a:solidFill>
                <a:cs typeface="Verdana" panose="020B0604030504040204" pitchFamily="34" charset="0"/>
              </a:rPr>
              <a:t>chromaticity</a:t>
            </a:r>
            <a:r>
              <a:rPr lang="ko-KR" altLang="en-US" sz="200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000" b="1" dirty="0">
                <a:solidFill>
                  <a:schemeClr val="tx2"/>
                </a:solidFill>
                <a:cs typeface="Verdana" panose="020B0604030504040204" pitchFamily="34" charset="0"/>
              </a:rPr>
              <a:t>and</a:t>
            </a:r>
            <a:r>
              <a:rPr lang="ko-KR" altLang="en-US" sz="200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000" b="1" dirty="0">
                <a:solidFill>
                  <a:schemeClr val="tx2"/>
                </a:solidFill>
                <a:cs typeface="Verdana" panose="020B0604030504040204" pitchFamily="34" charset="0"/>
              </a:rPr>
              <a:t>3rd</a:t>
            </a:r>
            <a:r>
              <a:rPr lang="ko-KR" altLang="en-US" sz="200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000" b="1" dirty="0">
                <a:solidFill>
                  <a:schemeClr val="tx2"/>
                </a:solidFill>
                <a:cs typeface="Verdana" panose="020B0604030504040204" pitchFamily="34" charset="0"/>
              </a:rPr>
              <a:t>order</a:t>
            </a:r>
            <a:r>
              <a:rPr lang="ko-KR" altLang="en-US" sz="200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000" b="1" dirty="0">
                <a:solidFill>
                  <a:schemeClr val="tx2"/>
                </a:solidFill>
                <a:cs typeface="Verdana" panose="020B0604030504040204" pitchFamily="34" charset="0"/>
              </a:rPr>
              <a:t>chromaticity</a:t>
            </a:r>
            <a:r>
              <a:rPr lang="ko-KR" altLang="en-US" sz="200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000" b="1" dirty="0">
                <a:solidFill>
                  <a:schemeClr val="tx2"/>
                </a:solidFill>
                <a:cs typeface="Verdana" panose="020B0604030504040204" pitchFamily="34" charset="0"/>
              </a:rPr>
              <a:t>without</a:t>
            </a:r>
            <a:r>
              <a:rPr lang="ko-KR" altLang="en-US" sz="200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000" b="1" dirty="0">
                <a:solidFill>
                  <a:schemeClr val="tx2"/>
                </a:solidFill>
                <a:cs typeface="Verdana" panose="020B0604030504040204" pitchFamily="34" charset="0"/>
              </a:rPr>
              <a:t>error @ dispersion bump</a:t>
            </a:r>
            <a:endParaRPr lang="ko-KR" altLang="en-US" sz="20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AB4D4D4-7F9A-4968-9B46-0E4E908A7511}"/>
              </a:ext>
            </a:extLst>
          </p:cNvPr>
          <p:cNvCxnSpPr/>
          <p:nvPr/>
        </p:nvCxnSpPr>
        <p:spPr>
          <a:xfrm>
            <a:off x="6119004" y="966143"/>
            <a:ext cx="0" cy="55554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>
            <a:extLst>
              <a:ext uri="{FF2B5EF4-FFF2-40B4-BE49-F238E27FC236}">
                <a16:creationId xmlns:a16="http://schemas.microsoft.com/office/drawing/2014/main" id="{6347E4AB-12CF-40D5-AFBF-CE2BBEC1E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960" y="1097086"/>
            <a:ext cx="2826278" cy="233102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26FB913-FB2C-4F39-A0E2-F260D6DE5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460" y="1098690"/>
            <a:ext cx="3018965" cy="232942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E8BB9E1B-ECAE-439D-AF67-F981D44F0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614" y="3770213"/>
            <a:ext cx="2989682" cy="245609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3036DEBC-FD63-4872-9779-9D0057D27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5581" y="3730207"/>
            <a:ext cx="2826278" cy="249706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312A757-8A1D-4E60-BA48-94FDA6DFE3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4063" y="1188473"/>
            <a:ext cx="2710886" cy="222998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14EEB184-4465-43A1-BD84-C8F793637C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856" y="1188205"/>
            <a:ext cx="2740572" cy="222998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D350F374-42E2-416F-86D3-923585616C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78" y="3791567"/>
            <a:ext cx="3000121" cy="237731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C1CA3C95-ED5D-4160-91BB-D1C22A7D16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7833" y="3857387"/>
            <a:ext cx="2836216" cy="22427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03A384-0D92-4978-A541-3CA4814CF2E1}"/>
              </a:ext>
            </a:extLst>
          </p:cNvPr>
          <p:cNvSpPr txBox="1"/>
          <p:nvPr/>
        </p:nvSpPr>
        <p:spPr>
          <a:xfrm>
            <a:off x="2210392" y="6308449"/>
            <a:ext cx="180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w/ error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58CBF2-8A35-4C4D-99CF-3E6D6D211690}"/>
              </a:ext>
            </a:extLst>
          </p:cNvPr>
          <p:cNvSpPr txBox="1"/>
          <p:nvPr/>
        </p:nvSpPr>
        <p:spPr>
          <a:xfrm>
            <a:off x="6614056" y="6317273"/>
            <a:ext cx="180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w/o error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3549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61" y="2250913"/>
            <a:ext cx="308269" cy="317517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94" y="2258607"/>
            <a:ext cx="280526" cy="302104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384619" y="434675"/>
            <a:ext cx="11322011" cy="1621588"/>
            <a:chOff x="480507" y="543243"/>
            <a:chExt cx="14149893" cy="2026610"/>
          </a:xfrm>
        </p:grpSpPr>
        <p:sp>
          <p:nvSpPr>
            <p:cNvPr id="17" name="직사각형 16"/>
            <p:cNvSpPr/>
            <p:nvPr/>
          </p:nvSpPr>
          <p:spPr>
            <a:xfrm>
              <a:off x="480507" y="543243"/>
              <a:ext cx="14149893" cy="202661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44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sz="14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sz="14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sz="14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sz="14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ko-KR" altLang="en-US" sz="1440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4895" y="1325714"/>
              <a:ext cx="13869757" cy="792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520" b="1" dirty="0">
                  <a:solidFill>
                    <a:schemeClr val="accent5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Thank you!</a:t>
              </a:r>
              <a:endParaRPr lang="ko-KR" altLang="en-US" sz="3520" b="1" dirty="0">
                <a:solidFill>
                  <a:schemeClr val="accent5">
                    <a:lumMod val="50000"/>
                  </a:schemeClr>
                </a:solidFill>
                <a:cs typeface="Verdana" panose="020B0604030504040204" pitchFamily="34" charset="0"/>
              </a:endParaRPr>
            </a:p>
          </p:txBody>
        </p:sp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49" y="2107523"/>
            <a:ext cx="8466521" cy="413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12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CCF385-7D15-4435-B629-C7A111CF3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78" y="1708659"/>
            <a:ext cx="4763522" cy="413482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DA41D3B-D554-4E21-BEAA-AE7A3FF1F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580" y="1708659"/>
            <a:ext cx="4671758" cy="4134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FFAF4C-7E55-487A-B506-5B98F10B91C7}"/>
              </a:ext>
            </a:extLst>
          </p:cNvPr>
          <p:cNvSpPr txBox="1"/>
          <p:nvPr/>
        </p:nvSpPr>
        <p:spPr>
          <a:xfrm>
            <a:off x="339435" y="380444"/>
            <a:ext cx="2603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@ middle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HB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48159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7855C89-2220-4569-A65B-45D8EB93B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85" y="1605564"/>
            <a:ext cx="5563791" cy="353793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BE1AEAF-3DC2-4A5D-AC9A-6F9534928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387" y="1611880"/>
            <a:ext cx="5195811" cy="3634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D881D7-14D7-458D-BF59-95ABF8EF845D}"/>
              </a:ext>
            </a:extLst>
          </p:cNvPr>
          <p:cNvSpPr txBox="1"/>
          <p:nvPr/>
        </p:nvSpPr>
        <p:spPr>
          <a:xfrm>
            <a:off x="339435" y="380444"/>
            <a:ext cx="2603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@ Dispersion bump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89662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3787778-974E-43E4-93AD-6870168B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954" y="113780"/>
            <a:ext cx="4045313" cy="321366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9A0AD77-F64F-4786-ACF9-EB5750506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304" y="53806"/>
            <a:ext cx="3756489" cy="327363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2C3C923-6416-4961-AD86-974E3F3C0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369" y="3421246"/>
            <a:ext cx="4168481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D18BADD-30C2-434B-8B52-35682CF59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304" y="3467298"/>
            <a:ext cx="4061844" cy="3336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106458-9392-461D-ABA8-F2D1729C67C5}"/>
              </a:ext>
            </a:extLst>
          </p:cNvPr>
          <p:cNvSpPr txBox="1"/>
          <p:nvPr/>
        </p:nvSpPr>
        <p:spPr>
          <a:xfrm>
            <a:off x="339435" y="380444"/>
            <a:ext cx="2603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@ middle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HB </a:t>
            </a:r>
          </a:p>
          <a:p>
            <a:r>
              <a:rPr lang="en-US" altLang="ko-KR" dirty="0"/>
              <a:t>(w/o error)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4698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106458-9392-461D-ABA8-F2D1729C67C5}"/>
              </a:ext>
            </a:extLst>
          </p:cNvPr>
          <p:cNvSpPr txBox="1"/>
          <p:nvPr/>
        </p:nvSpPr>
        <p:spPr>
          <a:xfrm>
            <a:off x="339435" y="380444"/>
            <a:ext cx="2603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@ Dispersion bump</a:t>
            </a:r>
          </a:p>
          <a:p>
            <a:r>
              <a:rPr lang="en-US" altLang="ko-KR" dirty="0"/>
              <a:t>(w/o error)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CC68876-AC47-48B4-8B57-742C330AD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304" y="53806"/>
            <a:ext cx="4026898" cy="331253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E90CC3F-884F-4B4F-AF2A-32D04D48A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088" y="53806"/>
            <a:ext cx="4070995" cy="331253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B5B731E-B14C-4D65-A697-EB8E6EF30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088" y="3441501"/>
            <a:ext cx="4311556" cy="341649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3FF44D0-4C14-4647-96B1-94F7CB755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145" y="3441501"/>
            <a:ext cx="4257216" cy="336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21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52" y="3233936"/>
            <a:ext cx="308269" cy="317517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84" y="3241631"/>
            <a:ext cx="280526" cy="302104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5785139" y="4043783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501813" y="538659"/>
            <a:ext cx="10647744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Chromaticity scan – Tune moving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pic>
        <p:nvPicPr>
          <p:cNvPr id="14" name="그림 3">
            <a:extLst>
              <a:ext uri="{FF2B5EF4-FFF2-40B4-BE49-F238E27FC236}">
                <a16:creationId xmlns:a16="http://schemas.microsoft.com/office/drawing/2014/main" id="{2BF6C179-F63B-4F2D-B99E-31436552A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666" y="1374837"/>
            <a:ext cx="4984256" cy="390810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60C1EAB-9F77-4B74-91FB-3EC489628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0477" y="1624263"/>
            <a:ext cx="4660687" cy="3505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59AA1A-E198-4BC4-96A8-87CE536929B8}"/>
                  </a:ext>
                </a:extLst>
              </p:cNvPr>
              <p:cNvSpPr txBox="1"/>
              <p:nvPr/>
            </p:nvSpPr>
            <p:spPr>
              <a:xfrm>
                <a:off x="6846539" y="5226073"/>
                <a:ext cx="3666226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=0.18 ,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=0.10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59AA1A-E198-4BC4-96A8-87CE53692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539" y="5226073"/>
                <a:ext cx="3666226" cy="391261"/>
              </a:xfrm>
              <a:prstGeom prst="rect">
                <a:avLst/>
              </a:prstGeom>
              <a:blipFill>
                <a:blip r:embed="rId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A58728-7BF6-4286-A803-B79F2300418E}"/>
                  </a:ext>
                </a:extLst>
              </p:cNvPr>
              <p:cNvSpPr txBox="1"/>
              <p:nvPr/>
            </p:nvSpPr>
            <p:spPr>
              <a:xfrm>
                <a:off x="1398081" y="5300379"/>
                <a:ext cx="3666226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=0.18 ,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=0.26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A58728-7BF6-4286-A803-B79F23004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081" y="5300379"/>
                <a:ext cx="3666226" cy="391261"/>
              </a:xfrm>
              <a:prstGeom prst="rect">
                <a:avLst/>
              </a:prstGeom>
              <a:blipFill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곱하기 기호 2">
            <a:extLst>
              <a:ext uri="{FF2B5EF4-FFF2-40B4-BE49-F238E27FC236}">
                <a16:creationId xmlns:a16="http://schemas.microsoft.com/office/drawing/2014/main" id="{704B51E7-56A8-4619-A873-DECD56745050}"/>
              </a:ext>
            </a:extLst>
          </p:cNvPr>
          <p:cNvSpPr/>
          <p:nvPr/>
        </p:nvSpPr>
        <p:spPr>
          <a:xfrm rot="1561497">
            <a:off x="1603846" y="3551453"/>
            <a:ext cx="577516" cy="822026"/>
          </a:xfrm>
          <a:prstGeom prst="mathMultiply">
            <a:avLst>
              <a:gd name="adj1" fmla="val 16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880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6" y="538901"/>
            <a:ext cx="10647744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High Beta straight cell </a:t>
            </a:r>
            <a:r>
              <a:rPr lang="ko-KR" altLang="en-US" sz="2240" b="1" dirty="0">
                <a:solidFill>
                  <a:schemeClr val="tx2"/>
                </a:solidFill>
                <a:cs typeface="Verdana" panose="020B0604030504040204" pitchFamily="34" charset="0"/>
              </a:rPr>
              <a:t>도입 배경</a:t>
            </a:r>
          </a:p>
        </p:txBody>
      </p:sp>
      <p:pic>
        <p:nvPicPr>
          <p:cNvPr id="15" name="그림 2">
            <a:extLst>
              <a:ext uri="{FF2B5EF4-FFF2-40B4-BE49-F238E27FC236}">
                <a16:creationId xmlns:a16="http://schemas.microsoft.com/office/drawing/2014/main" id="{611F0027-025D-455F-AA87-AC77D9B26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5178"/>
            <a:ext cx="8058150" cy="2221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61941428-9779-4D5F-9E62-D4BD6607B909}"/>
                  </a:ext>
                </a:extLst>
              </p:cNvPr>
              <p:cNvSpPr/>
              <p:nvPr/>
            </p:nvSpPr>
            <p:spPr>
              <a:xfrm>
                <a:off x="534580" y="3294889"/>
                <a:ext cx="7418795" cy="382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7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Beta functions at the center of High-beta SS: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75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75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75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ko-KR" sz="17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75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75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175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ko-KR" sz="17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= (15.90 m, 4.45 m)</a:t>
                </a:r>
                <a:endParaRPr lang="ko-KR" altLang="en-US" sz="175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61941428-9779-4D5F-9E62-D4BD6607B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80" y="3294889"/>
                <a:ext cx="7418795" cy="382797"/>
              </a:xfrm>
              <a:prstGeom prst="rect">
                <a:avLst/>
              </a:prstGeom>
              <a:blipFill>
                <a:blip r:embed="rId8"/>
                <a:stretch>
                  <a:fillRect l="-575" t="-6452" r="-411" b="-161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41B0067-959B-4485-8D4E-1B3313283DB5}"/>
              </a:ext>
            </a:extLst>
          </p:cNvPr>
          <p:cNvSpPr txBox="1"/>
          <p:nvPr/>
        </p:nvSpPr>
        <p:spPr>
          <a:xfrm>
            <a:off x="139460" y="3786479"/>
            <a:ext cx="11913080" cy="308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ko-KR" sz="1600" dirty="0">
                <a:latin typeface="+mn-ea"/>
              </a:rPr>
              <a:t>The </a:t>
            </a:r>
            <a:r>
              <a:rPr lang="ko-KR" altLang="ko-KR" sz="1600" dirty="0" err="1">
                <a:latin typeface="+mn-ea"/>
              </a:rPr>
              <a:t>original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lattice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consists</a:t>
            </a:r>
            <a:r>
              <a:rPr lang="ko-KR" altLang="ko-KR" sz="1600" dirty="0">
                <a:latin typeface="+mn-ea"/>
              </a:rPr>
              <a:t> of 28 </a:t>
            </a:r>
            <a:r>
              <a:rPr lang="ko-KR" altLang="ko-KR" sz="1600" dirty="0" err="1">
                <a:latin typeface="+mn-ea"/>
              </a:rPr>
              <a:t>unit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cells</a:t>
            </a:r>
            <a:r>
              <a:rPr lang="ko-KR" altLang="ko-KR" sz="1600" dirty="0">
                <a:latin typeface="+mn-ea"/>
              </a:rPr>
              <a:t>.</a:t>
            </a:r>
          </a:p>
          <a:p>
            <a:pPr marL="285750" lvl="0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ko-KR" sz="1600" dirty="0">
                <a:latin typeface="+mn-ea"/>
              </a:rPr>
              <a:t>With </a:t>
            </a:r>
            <a:r>
              <a:rPr lang="ko-KR" altLang="ko-KR" sz="1600" dirty="0" err="1">
                <a:latin typeface="+mn-ea"/>
              </a:rPr>
              <a:t>errors</a:t>
            </a:r>
            <a:r>
              <a:rPr lang="ko-KR" altLang="ko-KR" sz="1600" dirty="0">
                <a:latin typeface="+mn-ea"/>
              </a:rPr>
              <a:t>, </a:t>
            </a:r>
            <a:r>
              <a:rPr lang="ko-KR" altLang="ko-KR" sz="1600" dirty="0" err="1">
                <a:latin typeface="+mn-ea"/>
              </a:rPr>
              <a:t>injection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efficiency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sometimes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drops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below</a:t>
            </a:r>
            <a:r>
              <a:rPr lang="ko-KR" altLang="ko-KR" sz="1600" dirty="0">
                <a:latin typeface="+mn-ea"/>
              </a:rPr>
              <a:t> 100%.</a:t>
            </a:r>
          </a:p>
          <a:p>
            <a:pPr marL="285750" lvl="0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ko-KR" sz="1600" dirty="0" err="1">
                <a:latin typeface="+mn-ea"/>
              </a:rPr>
              <a:t>To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avoid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relying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on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probabilistic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injection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success</a:t>
            </a:r>
            <a:r>
              <a:rPr lang="ko-KR" altLang="ko-KR" sz="1600" dirty="0">
                <a:latin typeface="+mn-ea"/>
              </a:rPr>
              <a:t>, </a:t>
            </a:r>
            <a:r>
              <a:rPr lang="ko-KR" altLang="ko-KR" sz="1600" dirty="0" err="1">
                <a:latin typeface="+mn-ea"/>
              </a:rPr>
              <a:t>we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introduced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an</a:t>
            </a:r>
            <a:r>
              <a:rPr lang="ko-KR" altLang="ko-KR" sz="1600" dirty="0">
                <a:latin typeface="+mn-ea"/>
              </a:rPr>
              <a:t> HB (</a:t>
            </a:r>
            <a:r>
              <a:rPr lang="ko-KR" altLang="ko-KR" sz="1600" dirty="0" err="1">
                <a:latin typeface="+mn-ea"/>
              </a:rPr>
              <a:t>High-beta</a:t>
            </a:r>
            <a:r>
              <a:rPr lang="ko-KR" altLang="ko-KR" sz="1600" dirty="0">
                <a:latin typeface="+mn-ea"/>
              </a:rPr>
              <a:t>) </a:t>
            </a:r>
            <a:r>
              <a:rPr lang="ko-KR" altLang="ko-KR" sz="1600" dirty="0" err="1">
                <a:latin typeface="+mn-ea"/>
              </a:rPr>
              <a:t>section</a:t>
            </a:r>
            <a:r>
              <a:rPr lang="ko-KR" altLang="ko-KR" sz="1600" dirty="0">
                <a:latin typeface="+mn-ea"/>
              </a:rPr>
              <a:t>.</a:t>
            </a:r>
          </a:p>
          <a:p>
            <a:pPr marL="285750" lvl="0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ko-KR" sz="1600" dirty="0" err="1">
                <a:latin typeface="+mn-ea"/>
              </a:rPr>
              <a:t>By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increasing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the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beta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function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at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the</a:t>
            </a:r>
            <a:r>
              <a:rPr lang="ko-KR" altLang="ko-KR" sz="1600" dirty="0">
                <a:latin typeface="+mn-ea"/>
              </a:rPr>
              <a:t> HB </a:t>
            </a:r>
            <a:r>
              <a:rPr lang="ko-KR" altLang="ko-KR" sz="1600" dirty="0" err="1">
                <a:latin typeface="+mn-ea"/>
              </a:rPr>
              <a:t>section</a:t>
            </a:r>
            <a:r>
              <a:rPr lang="ko-KR" altLang="ko-KR" sz="1600" dirty="0">
                <a:latin typeface="+mn-ea"/>
              </a:rPr>
              <a:t>, </a:t>
            </a:r>
            <a:r>
              <a:rPr lang="ko-KR" altLang="ko-KR" sz="1600" dirty="0" err="1">
                <a:latin typeface="+mn-ea"/>
              </a:rPr>
              <a:t>we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can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reduce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the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beta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function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at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the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center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bend</a:t>
            </a:r>
            <a:r>
              <a:rPr lang="ko-KR" altLang="ko-KR" sz="1600" dirty="0">
                <a:latin typeface="+mn-ea"/>
              </a:rPr>
              <a:t>, </a:t>
            </a:r>
            <a:r>
              <a:rPr lang="ko-KR" altLang="ko-KR" sz="1600" dirty="0" err="1">
                <a:latin typeface="+mn-ea"/>
              </a:rPr>
              <a:t>which</a:t>
            </a:r>
            <a:r>
              <a:rPr lang="en-US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helps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to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improve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photon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beam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brightness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without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increasing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the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number</a:t>
            </a:r>
            <a:r>
              <a:rPr lang="ko-KR" altLang="ko-KR" sz="1600" dirty="0">
                <a:latin typeface="+mn-ea"/>
              </a:rPr>
              <a:t> of </a:t>
            </a:r>
            <a:r>
              <a:rPr lang="ko-KR" altLang="ko-KR" sz="1600" dirty="0" err="1">
                <a:latin typeface="+mn-ea"/>
              </a:rPr>
              <a:t>unit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cells</a:t>
            </a:r>
            <a:r>
              <a:rPr lang="ko-KR" altLang="ko-KR" sz="1600" dirty="0">
                <a:latin typeface="+mn-ea"/>
              </a:rPr>
              <a:t>.</a:t>
            </a:r>
          </a:p>
          <a:p>
            <a:pPr marL="285750" lvl="0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ko-KR" sz="1600" dirty="0">
                <a:latin typeface="+mn-ea"/>
              </a:rPr>
              <a:t>The </a:t>
            </a:r>
            <a:r>
              <a:rPr lang="ko-KR" altLang="ko-KR" sz="1600" dirty="0" err="1">
                <a:latin typeface="+mn-ea"/>
              </a:rPr>
              <a:t>momentum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aperture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decreases</a:t>
            </a:r>
            <a:r>
              <a:rPr lang="ko-KR" altLang="ko-KR" sz="1600" dirty="0">
                <a:latin typeface="+mn-ea"/>
              </a:rPr>
              <a:t>, </a:t>
            </a:r>
            <a:r>
              <a:rPr lang="ko-KR" altLang="ko-KR" sz="1600" dirty="0" err="1">
                <a:latin typeface="+mn-ea"/>
              </a:rPr>
              <a:t>resulting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in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a</a:t>
            </a:r>
            <a:r>
              <a:rPr lang="ko-KR" altLang="ko-KR" sz="1600" dirty="0">
                <a:latin typeface="+mn-ea"/>
              </a:rPr>
              <a:t> ~30% </a:t>
            </a:r>
            <a:r>
              <a:rPr lang="ko-KR" altLang="ko-KR" sz="1600" dirty="0" err="1">
                <a:latin typeface="+mn-ea"/>
              </a:rPr>
              <a:t>reduction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in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Touschek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lifetime</a:t>
            </a:r>
            <a:r>
              <a:rPr lang="ko-KR" altLang="ko-KR" sz="1600" dirty="0">
                <a:latin typeface="+mn-ea"/>
              </a:rPr>
              <a:t>.</a:t>
            </a:r>
          </a:p>
          <a:p>
            <a:pPr marL="285750" lvl="0" indent="-28575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ko-KR" sz="1600" dirty="0" err="1">
                <a:latin typeface="+mn-ea"/>
              </a:rPr>
              <a:t>However</a:t>
            </a:r>
            <a:r>
              <a:rPr lang="ko-KR" altLang="ko-KR" sz="1600" dirty="0">
                <a:latin typeface="+mn-ea"/>
              </a:rPr>
              <a:t>, </a:t>
            </a:r>
            <a:r>
              <a:rPr lang="ko-KR" altLang="ko-KR" sz="1600" dirty="0" err="1">
                <a:latin typeface="+mn-ea"/>
              </a:rPr>
              <a:t>with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the</a:t>
            </a:r>
            <a:r>
              <a:rPr lang="ko-KR" altLang="ko-KR" sz="1600" dirty="0">
                <a:latin typeface="+mn-ea"/>
              </a:rPr>
              <a:t> HHC (</a:t>
            </a:r>
            <a:r>
              <a:rPr lang="ko-KR" altLang="ko-KR" sz="1600" dirty="0" err="1">
                <a:latin typeface="+mn-ea"/>
              </a:rPr>
              <a:t>harmonic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cavity</a:t>
            </a:r>
            <a:r>
              <a:rPr lang="ko-KR" altLang="ko-KR" sz="1600" dirty="0">
                <a:latin typeface="+mn-ea"/>
              </a:rPr>
              <a:t>), </a:t>
            </a:r>
            <a:r>
              <a:rPr lang="ko-KR" altLang="ko-KR" sz="1600" dirty="0" err="1">
                <a:latin typeface="+mn-ea"/>
              </a:rPr>
              <a:t>we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still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maintain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over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>
                <a:solidFill>
                  <a:srgbClr val="FF0000"/>
                </a:solidFill>
                <a:latin typeface="+mn-ea"/>
              </a:rPr>
              <a:t>10 </a:t>
            </a:r>
            <a:r>
              <a:rPr lang="ko-KR" altLang="ko-KR" sz="1600" dirty="0" err="1">
                <a:solidFill>
                  <a:srgbClr val="FF0000"/>
                </a:solidFill>
                <a:latin typeface="+mn-ea"/>
              </a:rPr>
              <a:t>hours</a:t>
            </a:r>
            <a:r>
              <a:rPr lang="ko-KR" altLang="ko-KR" sz="1600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ko-KR" sz="1600" dirty="0">
                <a:latin typeface="+mn-ea"/>
              </a:rPr>
              <a:t>of </a:t>
            </a:r>
            <a:r>
              <a:rPr lang="ko-KR" altLang="ko-KR" sz="1600" dirty="0" err="1">
                <a:latin typeface="+mn-ea"/>
              </a:rPr>
              <a:t>lifetime</a:t>
            </a:r>
            <a:r>
              <a:rPr lang="ko-KR" altLang="ko-KR" sz="1600" dirty="0">
                <a:latin typeface="+mn-ea"/>
              </a:rPr>
              <a:t>, </a:t>
            </a:r>
            <a:r>
              <a:rPr lang="ko-KR" altLang="ko-KR" sz="1600" dirty="0" err="1">
                <a:latin typeface="+mn-ea"/>
              </a:rPr>
              <a:t>which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is</a:t>
            </a:r>
            <a:r>
              <a:rPr lang="ko-KR" altLang="ko-KR" sz="1600" dirty="0">
                <a:latin typeface="+mn-ea"/>
              </a:rPr>
              <a:t> </a:t>
            </a:r>
            <a:r>
              <a:rPr lang="ko-KR" altLang="ko-KR" sz="1600" dirty="0" err="1">
                <a:latin typeface="+mn-ea"/>
              </a:rPr>
              <a:t>acceptable</a:t>
            </a:r>
            <a:r>
              <a:rPr lang="ko-KR" altLang="ko-KR" sz="1600" dirty="0">
                <a:latin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ko-KR" altLang="en-US" sz="1600" dirty="0">
              <a:latin typeface="+mn-ea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3198B9CB-1375-4C4F-84CA-EADD228F0D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6862" y="1254149"/>
            <a:ext cx="3747099" cy="29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1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694" y="2144716"/>
            <a:ext cx="308269" cy="317517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26" y="2152411"/>
            <a:ext cx="280526" cy="302104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4353381" y="2954563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6" y="538901"/>
            <a:ext cx="10647744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Tune scan setting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195DF-1BA1-40FA-BB70-D7AEF66E740F}"/>
              </a:ext>
            </a:extLst>
          </p:cNvPr>
          <p:cNvSpPr txBox="1"/>
          <p:nvPr/>
        </p:nvSpPr>
        <p:spPr>
          <a:xfrm>
            <a:off x="342900" y="1121871"/>
            <a:ext cx="116510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ko-KR" dirty="0">
                <a:latin typeface="+mj-ea"/>
                <a:ea typeface="+mj-ea"/>
                <a:cs typeface="Arial" panose="020B0604020202020204" pitchFamily="34" charset="0"/>
              </a:rPr>
              <a:t> Tune scan range 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altLang="ko-KR" dirty="0">
                <a:latin typeface="+mj-ea"/>
                <a:ea typeface="+mj-ea"/>
                <a:cs typeface="Arial" panose="020B0604020202020204" pitchFamily="34" charset="0"/>
              </a:rPr>
              <a:t>Horizontal : 68.05 ~ 68.49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altLang="ko-KR" dirty="0">
                <a:latin typeface="+mj-ea"/>
                <a:ea typeface="+mj-ea"/>
                <a:cs typeface="Arial" panose="020B0604020202020204" pitchFamily="34" charset="0"/>
              </a:rPr>
              <a:t>Vertical : 23.05 ~ 23.49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altLang="ko-KR" dirty="0">
              <a:latin typeface="+mj-ea"/>
              <a:ea typeface="+mj-ea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ko-KR" dirty="0">
                <a:latin typeface="+mj-ea"/>
                <a:ea typeface="+mj-ea"/>
              </a:rPr>
              <a:t>The tune space was discretized into a 30×30 grid for scanning.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ko-KR" dirty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latin typeface="+mj-ea"/>
                <a:ea typeface="+mj-ea"/>
              </a:rPr>
              <a:t>Tune correction was performed using two quadrupole families, </a:t>
            </a:r>
            <a:r>
              <a:rPr lang="en-US" altLang="ko-KR" dirty="0">
                <a:solidFill>
                  <a:srgbClr val="FF8686"/>
                </a:solidFill>
                <a:latin typeface="+mj-ea"/>
                <a:ea typeface="+mj-ea"/>
              </a:rPr>
              <a:t>Q11</a:t>
            </a:r>
            <a:r>
              <a:rPr lang="en-US" altLang="ko-KR" dirty="0">
                <a:latin typeface="+mj-ea"/>
                <a:ea typeface="+mj-ea"/>
              </a:rPr>
              <a:t> and </a:t>
            </a:r>
            <a:r>
              <a:rPr lang="en-US" altLang="ko-KR" dirty="0">
                <a:solidFill>
                  <a:srgbClr val="FF8686"/>
                </a:solidFill>
                <a:latin typeface="+mj-ea"/>
                <a:ea typeface="+mj-ea"/>
              </a:rPr>
              <a:t>Q12 </a:t>
            </a:r>
            <a:r>
              <a:rPr lang="en-US" altLang="ko-KR" dirty="0">
                <a:latin typeface="+mj-ea"/>
                <a:ea typeface="+mj-ea"/>
              </a:rPr>
              <a:t>in</a:t>
            </a:r>
            <a:r>
              <a:rPr lang="en-US" altLang="ko-KR" dirty="0">
                <a:solidFill>
                  <a:srgbClr val="FF8686"/>
                </a:solidFill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the entire ring.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latin typeface="+mj-ea"/>
                <a:ea typeface="+mj-ea"/>
              </a:rPr>
              <a:t>A small error was introduced in one </a:t>
            </a:r>
            <a:r>
              <a:rPr lang="en-US" altLang="ko-KR" dirty="0" err="1">
                <a:latin typeface="+mj-ea"/>
                <a:ea typeface="+mj-ea"/>
              </a:rPr>
              <a:t>sextupole</a:t>
            </a:r>
            <a:r>
              <a:rPr lang="en-US" altLang="ko-KR" dirty="0">
                <a:latin typeface="+mj-ea"/>
                <a:ea typeface="+mj-ea"/>
              </a:rPr>
              <a:t> family (S31), resulting in a beta-beat of approximately 1–3%.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latin typeface="+mj-ea"/>
                <a:ea typeface="+mj-ea"/>
              </a:rPr>
              <a:t>The dynamic aperture (DA) and </a:t>
            </a:r>
            <a:r>
              <a:rPr lang="en-US" altLang="ko-KR" dirty="0" err="1">
                <a:latin typeface="+mj-ea"/>
                <a:ea typeface="+mj-ea"/>
              </a:rPr>
              <a:t>Touschek</a:t>
            </a:r>
            <a:r>
              <a:rPr lang="en-US" altLang="ko-KR" dirty="0">
                <a:latin typeface="+mj-ea"/>
                <a:ea typeface="+mj-ea"/>
              </a:rPr>
              <a:t> lifetime were calculated by averaging results over 2–3 different random error seeds.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latin typeface="+mj-ea"/>
                <a:ea typeface="+mj-ea"/>
              </a:rPr>
              <a:t>Chromaticity correction was not performed.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B5AE896-3162-4E34-B20E-AAF86F2E8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01282"/>
            <a:ext cx="12192000" cy="917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6E78E1-494F-4795-B50A-4F0AFA6FE6A4}"/>
              </a:ext>
            </a:extLst>
          </p:cNvPr>
          <p:cNvSpPr txBox="1"/>
          <p:nvPr/>
        </p:nvSpPr>
        <p:spPr>
          <a:xfrm>
            <a:off x="-42111" y="5401282"/>
            <a:ext cx="445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8686"/>
                </a:solidFill>
              </a:rPr>
              <a:t>Q11</a:t>
            </a:r>
            <a:endParaRPr lang="ko-KR" altLang="en-US" sz="1000" dirty="0">
              <a:solidFill>
                <a:srgbClr val="FF868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990750-2F14-4598-955A-B817BE257123}"/>
              </a:ext>
            </a:extLst>
          </p:cNvPr>
          <p:cNvSpPr txBox="1"/>
          <p:nvPr/>
        </p:nvSpPr>
        <p:spPr>
          <a:xfrm>
            <a:off x="180473" y="5587617"/>
            <a:ext cx="445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8686"/>
                </a:solidFill>
              </a:rPr>
              <a:t>Q12</a:t>
            </a:r>
            <a:endParaRPr lang="ko-KR" altLang="en-US" sz="1000" dirty="0">
              <a:solidFill>
                <a:srgbClr val="FF868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9E6B3A-C010-434C-9BFE-352E0E21CC65}"/>
              </a:ext>
            </a:extLst>
          </p:cNvPr>
          <p:cNvSpPr txBox="1"/>
          <p:nvPr/>
        </p:nvSpPr>
        <p:spPr>
          <a:xfrm>
            <a:off x="3083109" y="5613969"/>
            <a:ext cx="445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8686"/>
                </a:solidFill>
              </a:rPr>
              <a:t>Q12</a:t>
            </a:r>
            <a:endParaRPr lang="ko-KR" altLang="en-US" sz="1000" dirty="0">
              <a:solidFill>
                <a:srgbClr val="FF868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0AC03-5E6E-4C76-9C0A-08E4D4D3B7E1}"/>
              </a:ext>
            </a:extLst>
          </p:cNvPr>
          <p:cNvSpPr txBox="1"/>
          <p:nvPr/>
        </p:nvSpPr>
        <p:spPr>
          <a:xfrm>
            <a:off x="3302685" y="5464506"/>
            <a:ext cx="445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8686"/>
                </a:solidFill>
              </a:rPr>
              <a:t>Q11</a:t>
            </a:r>
            <a:endParaRPr lang="ko-KR" altLang="en-US" sz="1000" dirty="0">
              <a:solidFill>
                <a:srgbClr val="FF868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A7BE79-9520-4344-B44E-DBA2E656D2C1}"/>
              </a:ext>
            </a:extLst>
          </p:cNvPr>
          <p:cNvSpPr txBox="1"/>
          <p:nvPr/>
        </p:nvSpPr>
        <p:spPr>
          <a:xfrm>
            <a:off x="4156910" y="5459301"/>
            <a:ext cx="445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8686"/>
                </a:solidFill>
              </a:rPr>
              <a:t>Q11</a:t>
            </a:r>
            <a:endParaRPr lang="ko-KR" altLang="en-US" sz="1000" dirty="0">
              <a:solidFill>
                <a:srgbClr val="FF868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0FFCA1-7764-4E1E-8906-3D4EECB7E877}"/>
              </a:ext>
            </a:extLst>
          </p:cNvPr>
          <p:cNvSpPr txBox="1"/>
          <p:nvPr/>
        </p:nvSpPr>
        <p:spPr>
          <a:xfrm>
            <a:off x="4379494" y="5645636"/>
            <a:ext cx="445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8686"/>
                </a:solidFill>
              </a:rPr>
              <a:t>Q12</a:t>
            </a:r>
            <a:endParaRPr lang="ko-KR" altLang="en-US" sz="1000" dirty="0">
              <a:solidFill>
                <a:srgbClr val="FF868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07E464-AC80-45D9-A4F9-3A5085DF8A36}"/>
              </a:ext>
            </a:extLst>
          </p:cNvPr>
          <p:cNvSpPr txBox="1"/>
          <p:nvPr/>
        </p:nvSpPr>
        <p:spPr>
          <a:xfrm>
            <a:off x="7298690" y="5619083"/>
            <a:ext cx="445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8686"/>
                </a:solidFill>
              </a:rPr>
              <a:t>Q12</a:t>
            </a:r>
            <a:endParaRPr lang="ko-KR" altLang="en-US" sz="1000" dirty="0">
              <a:solidFill>
                <a:srgbClr val="FF8686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EFED06-277D-4CC4-ABB7-C208B3FAADC4}"/>
              </a:ext>
            </a:extLst>
          </p:cNvPr>
          <p:cNvSpPr txBox="1"/>
          <p:nvPr/>
        </p:nvSpPr>
        <p:spPr>
          <a:xfrm>
            <a:off x="7501706" y="5448621"/>
            <a:ext cx="445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8686"/>
                </a:solidFill>
              </a:rPr>
              <a:t>Q11</a:t>
            </a:r>
            <a:endParaRPr lang="ko-KR" altLang="en-US" sz="1000" dirty="0">
              <a:solidFill>
                <a:srgbClr val="FF8686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BDBF8A-5C80-42C3-AC0F-F19823308297}"/>
              </a:ext>
            </a:extLst>
          </p:cNvPr>
          <p:cNvSpPr txBox="1"/>
          <p:nvPr/>
        </p:nvSpPr>
        <p:spPr>
          <a:xfrm>
            <a:off x="8336362" y="5427835"/>
            <a:ext cx="445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8686"/>
                </a:solidFill>
              </a:rPr>
              <a:t>Q11</a:t>
            </a:r>
            <a:endParaRPr lang="ko-KR" altLang="en-US" sz="1000" dirty="0">
              <a:solidFill>
                <a:srgbClr val="FF8686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C40B62-11A6-4522-823B-0ACC63F04940}"/>
              </a:ext>
            </a:extLst>
          </p:cNvPr>
          <p:cNvSpPr txBox="1"/>
          <p:nvPr/>
        </p:nvSpPr>
        <p:spPr>
          <a:xfrm>
            <a:off x="8558946" y="5614170"/>
            <a:ext cx="445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8686"/>
                </a:solidFill>
              </a:rPr>
              <a:t>Q12</a:t>
            </a:r>
            <a:endParaRPr lang="ko-KR" altLang="en-US" sz="1000" dirty="0">
              <a:solidFill>
                <a:srgbClr val="FF868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FA934F-A14C-499F-8C6E-6F27BE72549B}"/>
              </a:ext>
            </a:extLst>
          </p:cNvPr>
          <p:cNvSpPr txBox="1"/>
          <p:nvPr/>
        </p:nvSpPr>
        <p:spPr>
          <a:xfrm>
            <a:off x="11478142" y="5587617"/>
            <a:ext cx="445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8686"/>
                </a:solidFill>
              </a:rPr>
              <a:t>Q12</a:t>
            </a:r>
            <a:endParaRPr lang="ko-KR" altLang="en-US" sz="1000" dirty="0">
              <a:solidFill>
                <a:srgbClr val="FF8686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EF4F52-E40B-454C-B563-2435D01A321B}"/>
              </a:ext>
            </a:extLst>
          </p:cNvPr>
          <p:cNvSpPr txBox="1"/>
          <p:nvPr/>
        </p:nvSpPr>
        <p:spPr>
          <a:xfrm>
            <a:off x="11681158" y="5417155"/>
            <a:ext cx="445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8686"/>
                </a:solidFill>
              </a:rPr>
              <a:t>Q11</a:t>
            </a:r>
            <a:endParaRPr lang="ko-KR" altLang="en-US" sz="1000" dirty="0">
              <a:solidFill>
                <a:srgbClr val="FF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7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694" y="2144716"/>
            <a:ext cx="308269" cy="317517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26" y="2152411"/>
            <a:ext cx="280526" cy="302104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4353381" y="2954563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501813" y="538659"/>
            <a:ext cx="10647744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Error seed 1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5864D05-B223-445D-801B-2C0B618B7507}"/>
                  </a:ext>
                </a:extLst>
              </p:cNvPr>
              <p:cNvSpPr txBox="1"/>
              <p:nvPr/>
            </p:nvSpPr>
            <p:spPr>
              <a:xfrm>
                <a:off x="507811" y="1121364"/>
                <a:ext cx="112469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Beta_beat : 1.9% / 2.4%    Nat. emittance : 61.23pm /  0.54pm   </a:t>
                </a:r>
                <a:r>
                  <a:rPr lang="en-US" altLang="ko-KR" b="0" dirty="0"/>
                  <a:t>Closed orbit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=−0.26%</m:t>
                    </m:r>
                  </m:oMath>
                </a14:m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Tracking turns : 2000 turns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5864D05-B223-445D-801B-2C0B618B7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11" y="1121364"/>
                <a:ext cx="11246975" cy="1200329"/>
              </a:xfrm>
              <a:prstGeom prst="rect">
                <a:avLst/>
              </a:prstGeom>
              <a:blipFill>
                <a:blip r:embed="rId6"/>
                <a:stretch>
                  <a:fillRect l="-325" t="-30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>
            <a:extLst>
              <a:ext uri="{FF2B5EF4-FFF2-40B4-BE49-F238E27FC236}">
                <a16:creationId xmlns:a16="http://schemas.microsoft.com/office/drawing/2014/main" id="{3FBA5B7B-F791-40C9-9740-63E7FB4234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950" y="1843594"/>
            <a:ext cx="5755246" cy="447574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20C32F9-E65D-4717-8EC5-CE0FB24B0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2806" y="1879724"/>
            <a:ext cx="5346923" cy="44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5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694" y="2144716"/>
            <a:ext cx="308269" cy="317517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26" y="2152411"/>
            <a:ext cx="280526" cy="302104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4353381" y="2954563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501813" y="538659"/>
            <a:ext cx="10647744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Error seed 2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5864D05-B223-445D-801B-2C0B618B7507}"/>
                  </a:ext>
                </a:extLst>
              </p:cNvPr>
              <p:cNvSpPr txBox="1"/>
              <p:nvPr/>
            </p:nvSpPr>
            <p:spPr>
              <a:xfrm>
                <a:off x="507811" y="1121364"/>
                <a:ext cx="112469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Beta_beat : 1.1% / 2.2%    Nat. emittance : 61.47pm /  2.15pm </a:t>
                </a:r>
                <a:r>
                  <a:rPr lang="en-US" altLang="ko-KR" b="0" dirty="0"/>
                  <a:t>Closed orbit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=−0.28%</m:t>
                    </m:r>
                  </m:oMath>
                </a14:m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Tracking turns : 2000 turns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5864D05-B223-445D-801B-2C0B618B7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11" y="1121364"/>
                <a:ext cx="11246975" cy="1200329"/>
              </a:xfrm>
              <a:prstGeom prst="rect">
                <a:avLst/>
              </a:prstGeom>
              <a:blipFill>
                <a:blip r:embed="rId5"/>
                <a:stretch>
                  <a:fillRect l="-325" t="-30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C402450-DCAF-4064-869C-BE14DC4697D8}"/>
              </a:ext>
            </a:extLst>
          </p:cNvPr>
          <p:cNvSpPr txBox="1"/>
          <p:nvPr/>
        </p:nvSpPr>
        <p:spPr>
          <a:xfrm>
            <a:off x="4489230" y="1287740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46501F45-FACF-4BE9-9B39-52150ECDD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5822" y="1954649"/>
            <a:ext cx="5388367" cy="424825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4DA73B0-B144-4E9F-A861-37FB4A325C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32" y="1954649"/>
            <a:ext cx="5191563" cy="42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1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501813" y="538659"/>
            <a:ext cx="10647744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Error seed 3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5864D05-B223-445D-801B-2C0B618B7507}"/>
                  </a:ext>
                </a:extLst>
              </p:cNvPr>
              <p:cNvSpPr txBox="1"/>
              <p:nvPr/>
            </p:nvSpPr>
            <p:spPr>
              <a:xfrm>
                <a:off x="507811" y="1121364"/>
                <a:ext cx="112469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Beta_beat : 1.1% / 3.0%     Nat. emittance : 60.67pm /  3.98pm   </a:t>
                </a:r>
                <a:r>
                  <a:rPr lang="en-US" altLang="ko-KR" b="0" dirty="0"/>
                  <a:t>Closed orbit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=−0.43%</m:t>
                    </m:r>
                  </m:oMath>
                </a14:m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Tracking turns : 2000 turns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5864D05-B223-445D-801B-2C0B618B7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11" y="1121364"/>
                <a:ext cx="11246975" cy="1200329"/>
              </a:xfrm>
              <a:prstGeom prst="rect">
                <a:avLst/>
              </a:prstGeom>
              <a:blipFill>
                <a:blip r:embed="rId5"/>
                <a:stretch>
                  <a:fillRect l="-325" t="-30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그림 15">
            <a:extLst>
              <a:ext uri="{FF2B5EF4-FFF2-40B4-BE49-F238E27FC236}">
                <a16:creationId xmlns:a16="http://schemas.microsoft.com/office/drawing/2014/main" id="{D6426BE0-E8D9-442D-9F36-80316AE21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40" y="1949116"/>
            <a:ext cx="5145137" cy="437022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D6BBDFB-548D-4759-84D3-0AF54760A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963" y="1993185"/>
            <a:ext cx="5351257" cy="43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9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501813" y="538659"/>
            <a:ext cx="10647744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Average result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60FA0B-3CD4-468A-894A-050DBFADBC78}"/>
              </a:ext>
            </a:extLst>
          </p:cNvPr>
          <p:cNvSpPr txBox="1"/>
          <p:nvPr/>
        </p:nvSpPr>
        <p:spPr>
          <a:xfrm>
            <a:off x="643310" y="1353964"/>
            <a:ext cx="501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Average of DA area result with 3 error seed 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638D54-65C6-45D5-A204-B9665AEE19C6}"/>
              </a:ext>
            </a:extLst>
          </p:cNvPr>
          <p:cNvSpPr txBox="1"/>
          <p:nvPr/>
        </p:nvSpPr>
        <p:spPr>
          <a:xfrm>
            <a:off x="6866466" y="1318416"/>
            <a:ext cx="501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Average of lifetime result with 3 error seed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5C78910-D753-433A-A0AD-982357989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412" y="2013662"/>
            <a:ext cx="5261000" cy="405861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738D57B-0F1E-42E3-A154-87DF8DBA1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3" y="2006020"/>
            <a:ext cx="5261000" cy="4313321"/>
          </a:xfrm>
          <a:prstGeom prst="rect">
            <a:avLst/>
          </a:prstGeom>
        </p:spPr>
      </p:pic>
      <p:sp>
        <p:nvSpPr>
          <p:cNvPr id="2" name="별: 꼭짓점 5개 1">
            <a:extLst>
              <a:ext uri="{FF2B5EF4-FFF2-40B4-BE49-F238E27FC236}">
                <a16:creationId xmlns:a16="http://schemas.microsoft.com/office/drawing/2014/main" id="{5F8D4A43-8D6C-452E-9944-5D9CDC2D0D23}"/>
              </a:ext>
            </a:extLst>
          </p:cNvPr>
          <p:cNvSpPr/>
          <p:nvPr/>
        </p:nvSpPr>
        <p:spPr>
          <a:xfrm>
            <a:off x="2098091" y="3909639"/>
            <a:ext cx="179283" cy="179283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별: 꼭짓점 5개 11">
            <a:extLst>
              <a:ext uri="{FF2B5EF4-FFF2-40B4-BE49-F238E27FC236}">
                <a16:creationId xmlns:a16="http://schemas.microsoft.com/office/drawing/2014/main" id="{9B26B9C0-0968-4346-B1F7-F5687847C80A}"/>
              </a:ext>
            </a:extLst>
          </p:cNvPr>
          <p:cNvSpPr/>
          <p:nvPr/>
        </p:nvSpPr>
        <p:spPr>
          <a:xfrm>
            <a:off x="8274604" y="3649673"/>
            <a:ext cx="179283" cy="179283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2850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501813" y="538659"/>
            <a:ext cx="10647744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Chromaticity scan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A7546F-04AC-4F8B-8D85-B21F28C52C21}"/>
              </a:ext>
            </a:extLst>
          </p:cNvPr>
          <p:cNvSpPr txBox="1"/>
          <p:nvPr/>
        </p:nvSpPr>
        <p:spPr>
          <a:xfrm>
            <a:off x="342900" y="1121871"/>
            <a:ext cx="116510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ko-KR" dirty="0">
                <a:latin typeface="+mj-ea"/>
                <a:ea typeface="+mj-ea"/>
                <a:cs typeface="Arial" panose="020B0604020202020204" pitchFamily="34" charset="0"/>
              </a:rPr>
              <a:t> Chromaticity </a:t>
            </a:r>
            <a:r>
              <a:rPr lang="en-US" altLang="ko-KR" dirty="0" err="1">
                <a:latin typeface="+mj-ea"/>
                <a:ea typeface="+mj-ea"/>
                <a:cs typeface="Arial" panose="020B0604020202020204" pitchFamily="34" charset="0"/>
              </a:rPr>
              <a:t>scanrange</a:t>
            </a:r>
            <a:r>
              <a:rPr lang="en-US" altLang="ko-KR" dirty="0">
                <a:latin typeface="+mj-ea"/>
                <a:ea typeface="+mj-ea"/>
                <a:cs typeface="Arial" panose="020B0604020202020204" pitchFamily="34" charset="0"/>
              </a:rPr>
              <a:t> 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altLang="ko-KR" dirty="0">
                <a:latin typeface="+mj-ea"/>
                <a:cs typeface="Arial" panose="020B0604020202020204" pitchFamily="34" charset="0"/>
              </a:rPr>
              <a:t>Horizontal : 0 ~10, step size : 0.5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altLang="ko-KR" dirty="0">
                <a:latin typeface="+mj-ea"/>
                <a:cs typeface="Arial" panose="020B0604020202020204" pitchFamily="34" charset="0"/>
              </a:rPr>
              <a:t>Vertical : 0 ~10 , step size : 0.5</a:t>
            </a:r>
          </a:p>
          <a:p>
            <a:pPr algn="just"/>
            <a:endParaRPr lang="en-US" altLang="ko-KR" dirty="0">
              <a:latin typeface="+mj-ea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err="1"/>
              <a:t>Sextupole</a:t>
            </a:r>
            <a:r>
              <a:rPr lang="en-US" altLang="ko-KR" dirty="0"/>
              <a:t> strengths were determined using the Chromaticity Response Matrix (CRM).</a:t>
            </a:r>
            <a:endParaRPr lang="en-US" altLang="ko-KR" dirty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latin typeface="+mj-ea"/>
                <a:ea typeface="+mj-ea"/>
              </a:rPr>
              <a:t>Dynamic Aperture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Calculation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:</a:t>
            </a:r>
            <a:r>
              <a:rPr lang="ko-KR" altLang="en-US" dirty="0">
                <a:latin typeface="+mj-ea"/>
                <a:ea typeface="+mj-ea"/>
              </a:rPr>
              <a:t> </a:t>
            </a:r>
            <a:endParaRPr lang="en-US" altLang="ko-KR" dirty="0">
              <a:latin typeface="+mj-ea"/>
              <a:ea typeface="+mj-ea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+mj-ea"/>
                <a:ea typeface="+mj-ea"/>
              </a:rPr>
              <a:t>Number of turns : 2048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altLang="ko-KR" dirty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latin typeface="+mj-ea"/>
                <a:ea typeface="+mj-ea"/>
              </a:rPr>
              <a:t>MA calculation: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+mj-ea"/>
                <a:ea typeface="+mj-ea"/>
              </a:rPr>
              <a:t>2 cell considered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+mj-ea"/>
                <a:ea typeface="+mj-ea"/>
              </a:rPr>
              <a:t>2048 turns tracked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 err="1">
                <a:latin typeface="+mj-ea"/>
                <a:ea typeface="+mj-ea"/>
              </a:rPr>
              <a:t>Touschek</a:t>
            </a:r>
            <a:r>
              <a:rPr lang="en-US" altLang="ko-KR" dirty="0">
                <a:latin typeface="+mj-ea"/>
                <a:ea typeface="+mj-ea"/>
              </a:rPr>
              <a:t> lifetime is calculated using the </a:t>
            </a:r>
            <a:r>
              <a:rPr lang="en-US" altLang="ko-KR" dirty="0" err="1">
                <a:latin typeface="+mj-ea"/>
                <a:ea typeface="+mj-ea"/>
              </a:rPr>
              <a:t>Piwinski</a:t>
            </a:r>
            <a:r>
              <a:rPr lang="en-US" altLang="ko-KR" dirty="0">
                <a:latin typeface="+mj-ea"/>
                <a:ea typeface="+mj-ea"/>
              </a:rPr>
              <a:t> formula, after the MA calculation.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49E629F-6FD5-477D-97D0-DD7FAD11B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1282"/>
            <a:ext cx="12192000" cy="9178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85CFA9-B948-45F9-9D61-7146B045BD7E}"/>
              </a:ext>
            </a:extLst>
          </p:cNvPr>
          <p:cNvSpPr txBox="1"/>
          <p:nvPr/>
        </p:nvSpPr>
        <p:spPr>
          <a:xfrm>
            <a:off x="424175" y="5605324"/>
            <a:ext cx="52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77F177"/>
                </a:solidFill>
              </a:rPr>
              <a:t>S31</a:t>
            </a:r>
            <a:endParaRPr lang="ko-KR" altLang="en-US" sz="1100" b="1" dirty="0">
              <a:solidFill>
                <a:srgbClr val="77F177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765581-57AF-4308-B0B1-EDDC3A161A64}"/>
              </a:ext>
            </a:extLst>
          </p:cNvPr>
          <p:cNvSpPr txBox="1"/>
          <p:nvPr/>
        </p:nvSpPr>
        <p:spPr>
          <a:xfrm>
            <a:off x="634782" y="5406951"/>
            <a:ext cx="52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77F177"/>
                </a:solidFill>
              </a:rPr>
              <a:t>S32</a:t>
            </a:r>
            <a:endParaRPr lang="ko-KR" altLang="en-US" sz="1100" b="1" dirty="0">
              <a:solidFill>
                <a:srgbClr val="77F177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F1F377-420A-4F5F-8D09-D57DE39310FD}"/>
              </a:ext>
            </a:extLst>
          </p:cNvPr>
          <p:cNvSpPr txBox="1"/>
          <p:nvPr/>
        </p:nvSpPr>
        <p:spPr>
          <a:xfrm>
            <a:off x="845389" y="5621765"/>
            <a:ext cx="52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77F177"/>
                </a:solidFill>
              </a:rPr>
              <a:t>S33</a:t>
            </a:r>
            <a:endParaRPr lang="ko-KR" altLang="en-US" sz="1100" b="1" dirty="0">
              <a:solidFill>
                <a:srgbClr val="77F177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86C60B-FF57-4CA3-9C8F-5B991E06FE05}"/>
              </a:ext>
            </a:extLst>
          </p:cNvPr>
          <p:cNvSpPr txBox="1"/>
          <p:nvPr/>
        </p:nvSpPr>
        <p:spPr>
          <a:xfrm>
            <a:off x="2382371" y="5616805"/>
            <a:ext cx="52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77F177"/>
                </a:solidFill>
              </a:rPr>
              <a:t>S33</a:t>
            </a:r>
            <a:endParaRPr lang="ko-KR" altLang="en-US" sz="1100" b="1" dirty="0">
              <a:solidFill>
                <a:srgbClr val="77F177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5B0A9A-29E9-4B17-87FC-D35EDCB57BE3}"/>
              </a:ext>
            </a:extLst>
          </p:cNvPr>
          <p:cNvSpPr txBox="1"/>
          <p:nvPr/>
        </p:nvSpPr>
        <p:spPr>
          <a:xfrm>
            <a:off x="2592978" y="5418432"/>
            <a:ext cx="52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77F177"/>
                </a:solidFill>
              </a:rPr>
              <a:t>S32</a:t>
            </a:r>
            <a:endParaRPr lang="ko-KR" altLang="en-US" sz="1100" b="1" dirty="0">
              <a:solidFill>
                <a:srgbClr val="77F177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A83013-AC4E-4B71-864F-FD6018E01087}"/>
              </a:ext>
            </a:extLst>
          </p:cNvPr>
          <p:cNvSpPr txBox="1"/>
          <p:nvPr/>
        </p:nvSpPr>
        <p:spPr>
          <a:xfrm>
            <a:off x="2803585" y="5633246"/>
            <a:ext cx="52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77F177"/>
                </a:solidFill>
              </a:rPr>
              <a:t>S31</a:t>
            </a:r>
            <a:endParaRPr lang="ko-KR" altLang="en-US" sz="1100" b="1" dirty="0">
              <a:solidFill>
                <a:srgbClr val="77F177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333DB7-318E-4736-B01F-4ECD11832DA1}"/>
              </a:ext>
            </a:extLst>
          </p:cNvPr>
          <p:cNvSpPr txBox="1"/>
          <p:nvPr/>
        </p:nvSpPr>
        <p:spPr>
          <a:xfrm>
            <a:off x="4761781" y="5605324"/>
            <a:ext cx="52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77F177"/>
                </a:solidFill>
              </a:rPr>
              <a:t>S31</a:t>
            </a:r>
            <a:endParaRPr lang="ko-KR" altLang="en-US" sz="1100" b="1" dirty="0">
              <a:solidFill>
                <a:srgbClr val="77F177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EF8A94-7827-45A7-8ED6-C3AAF77B092B}"/>
              </a:ext>
            </a:extLst>
          </p:cNvPr>
          <p:cNvSpPr txBox="1"/>
          <p:nvPr/>
        </p:nvSpPr>
        <p:spPr>
          <a:xfrm>
            <a:off x="4972388" y="5406951"/>
            <a:ext cx="52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77F177"/>
                </a:solidFill>
              </a:rPr>
              <a:t>S32</a:t>
            </a:r>
            <a:endParaRPr lang="ko-KR" altLang="en-US" sz="1100" b="1" dirty="0">
              <a:solidFill>
                <a:srgbClr val="77F177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7F7B9A-C59A-45CF-90A2-7F18312DA468}"/>
              </a:ext>
            </a:extLst>
          </p:cNvPr>
          <p:cNvSpPr txBox="1"/>
          <p:nvPr/>
        </p:nvSpPr>
        <p:spPr>
          <a:xfrm>
            <a:off x="5182995" y="5621765"/>
            <a:ext cx="52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77F177"/>
                </a:solidFill>
              </a:rPr>
              <a:t>S33</a:t>
            </a:r>
            <a:endParaRPr lang="ko-KR" altLang="en-US" sz="1100" b="1" dirty="0">
              <a:solidFill>
                <a:srgbClr val="77F177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51AF53-810A-4AD9-8C84-84E7CE795CAF}"/>
              </a:ext>
            </a:extLst>
          </p:cNvPr>
          <p:cNvSpPr txBox="1"/>
          <p:nvPr/>
        </p:nvSpPr>
        <p:spPr>
          <a:xfrm>
            <a:off x="6719977" y="5616805"/>
            <a:ext cx="52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77F177"/>
                </a:solidFill>
              </a:rPr>
              <a:t>S33</a:t>
            </a:r>
            <a:endParaRPr lang="ko-KR" altLang="en-US" sz="1100" b="1" dirty="0">
              <a:solidFill>
                <a:srgbClr val="77F177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B24C7B-95C3-4509-B051-AF9F8BD1287D}"/>
              </a:ext>
            </a:extLst>
          </p:cNvPr>
          <p:cNvSpPr txBox="1"/>
          <p:nvPr/>
        </p:nvSpPr>
        <p:spPr>
          <a:xfrm>
            <a:off x="6930584" y="5418432"/>
            <a:ext cx="52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77F177"/>
                </a:solidFill>
              </a:rPr>
              <a:t>S32</a:t>
            </a:r>
            <a:endParaRPr lang="ko-KR" altLang="en-US" sz="1100" b="1" dirty="0">
              <a:solidFill>
                <a:srgbClr val="77F177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FECFD4-33DB-4DF5-A67A-09606DBEEC8C}"/>
              </a:ext>
            </a:extLst>
          </p:cNvPr>
          <p:cNvSpPr txBox="1"/>
          <p:nvPr/>
        </p:nvSpPr>
        <p:spPr>
          <a:xfrm>
            <a:off x="7141191" y="5633246"/>
            <a:ext cx="52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77F177"/>
                </a:solidFill>
              </a:rPr>
              <a:t>S31</a:t>
            </a:r>
            <a:endParaRPr lang="ko-KR" altLang="en-US" sz="1100" b="1" dirty="0">
              <a:solidFill>
                <a:srgbClr val="77F177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705949-27D1-48A1-992C-E3997273936E}"/>
              </a:ext>
            </a:extLst>
          </p:cNvPr>
          <p:cNvSpPr txBox="1"/>
          <p:nvPr/>
        </p:nvSpPr>
        <p:spPr>
          <a:xfrm>
            <a:off x="8821708" y="5609150"/>
            <a:ext cx="52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77F177"/>
                </a:solidFill>
              </a:rPr>
              <a:t>S31</a:t>
            </a:r>
            <a:endParaRPr lang="ko-KR" altLang="en-US" sz="1100" b="1" dirty="0">
              <a:solidFill>
                <a:srgbClr val="77F177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B5D927-6C53-4407-813D-15A7831E1849}"/>
              </a:ext>
            </a:extLst>
          </p:cNvPr>
          <p:cNvSpPr txBox="1"/>
          <p:nvPr/>
        </p:nvSpPr>
        <p:spPr>
          <a:xfrm>
            <a:off x="9032315" y="5410777"/>
            <a:ext cx="52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77F177"/>
                </a:solidFill>
              </a:rPr>
              <a:t>S32</a:t>
            </a:r>
            <a:endParaRPr lang="ko-KR" altLang="en-US" sz="1100" b="1" dirty="0">
              <a:solidFill>
                <a:srgbClr val="77F177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FFF218-EA19-4DB4-92A0-08706C06488E}"/>
              </a:ext>
            </a:extLst>
          </p:cNvPr>
          <p:cNvSpPr txBox="1"/>
          <p:nvPr/>
        </p:nvSpPr>
        <p:spPr>
          <a:xfrm>
            <a:off x="9242922" y="5625591"/>
            <a:ext cx="52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77F177"/>
                </a:solidFill>
              </a:rPr>
              <a:t>S33</a:t>
            </a:r>
            <a:endParaRPr lang="ko-KR" altLang="en-US" sz="1100" b="1" dirty="0">
              <a:solidFill>
                <a:srgbClr val="77F177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29155F-C252-4AC2-8B87-6DBE6A473750}"/>
              </a:ext>
            </a:extLst>
          </p:cNvPr>
          <p:cNvSpPr txBox="1"/>
          <p:nvPr/>
        </p:nvSpPr>
        <p:spPr>
          <a:xfrm>
            <a:off x="10779904" y="5620631"/>
            <a:ext cx="52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77F177"/>
                </a:solidFill>
              </a:rPr>
              <a:t>S33</a:t>
            </a:r>
            <a:endParaRPr lang="ko-KR" altLang="en-US" sz="1100" b="1" dirty="0">
              <a:solidFill>
                <a:srgbClr val="77F177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B7130B-C0C4-4EE3-8641-ED0C8DC7051E}"/>
              </a:ext>
            </a:extLst>
          </p:cNvPr>
          <p:cNvSpPr txBox="1"/>
          <p:nvPr/>
        </p:nvSpPr>
        <p:spPr>
          <a:xfrm>
            <a:off x="10990511" y="5422258"/>
            <a:ext cx="52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77F177"/>
                </a:solidFill>
              </a:rPr>
              <a:t>S32</a:t>
            </a:r>
            <a:endParaRPr lang="ko-KR" altLang="en-US" sz="1100" b="1" dirty="0">
              <a:solidFill>
                <a:srgbClr val="77F177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32A809-2E5A-4590-929C-3423E249B5FA}"/>
              </a:ext>
            </a:extLst>
          </p:cNvPr>
          <p:cNvSpPr txBox="1"/>
          <p:nvPr/>
        </p:nvSpPr>
        <p:spPr>
          <a:xfrm>
            <a:off x="11201118" y="5637072"/>
            <a:ext cx="52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77F177"/>
                </a:solidFill>
              </a:rPr>
              <a:t>S31</a:t>
            </a:r>
            <a:endParaRPr lang="ko-KR" altLang="en-US" sz="1100" b="1" dirty="0">
              <a:solidFill>
                <a:srgbClr val="77F177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1B6DB3-3B4D-4E5D-A3DB-EC67AAE0B7E8}"/>
              </a:ext>
            </a:extLst>
          </p:cNvPr>
          <p:cNvSpPr txBox="1"/>
          <p:nvPr/>
        </p:nvSpPr>
        <p:spPr>
          <a:xfrm>
            <a:off x="-18370" y="5395426"/>
            <a:ext cx="52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77F177"/>
                </a:solidFill>
              </a:rPr>
              <a:t>. . .</a:t>
            </a:r>
            <a:endParaRPr lang="ko-KR" altLang="en-US" sz="1100" b="1" dirty="0">
              <a:solidFill>
                <a:srgbClr val="77F177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999AF7-071E-40A0-AA4E-E530C02E04D3}"/>
              </a:ext>
            </a:extLst>
          </p:cNvPr>
          <p:cNvSpPr txBox="1"/>
          <p:nvPr/>
        </p:nvSpPr>
        <p:spPr>
          <a:xfrm>
            <a:off x="11671676" y="5413666"/>
            <a:ext cx="52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77F177"/>
                </a:solidFill>
              </a:rPr>
              <a:t>. . .</a:t>
            </a:r>
            <a:endParaRPr lang="ko-KR" altLang="en-US" sz="1100" b="1" dirty="0">
              <a:solidFill>
                <a:srgbClr val="77F17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9201E8-7E50-4DE9-A9AE-2B89A35C931F}"/>
                  </a:ext>
                </a:extLst>
              </p:cNvPr>
              <p:cNvSpPr txBox="1"/>
              <p:nvPr/>
            </p:nvSpPr>
            <p:spPr>
              <a:xfrm>
                <a:off x="7401282" y="2814876"/>
                <a:ext cx="3947304" cy="995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𝐶𝑅𝑀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𝑑𝐾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𝑑𝐾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𝑑𝐾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32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𝑑𝐾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33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𝑑𝐾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31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𝑑𝐾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31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9201E8-7E50-4DE9-A9AE-2B89A35C9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282" y="2814876"/>
                <a:ext cx="3947304" cy="9958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109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4B6264B002D2E499BAA0B7A566E5441" ma:contentTypeVersion="6" ma:contentTypeDescription="새 문서를 만듭니다." ma:contentTypeScope="" ma:versionID="b6a953ae76a70ef36d601ce6a8db18d5">
  <xsd:schema xmlns:xsd="http://www.w3.org/2001/XMLSchema" xmlns:xs="http://www.w3.org/2001/XMLSchema" xmlns:p="http://schemas.microsoft.com/office/2006/metadata/properties" xmlns:ns2="f3465f98-8fc3-4484-8e2e-f9d1ba967557" xmlns:ns3="52a84894-51f1-4e66-854a-95d50292e3be" targetNamespace="http://schemas.microsoft.com/office/2006/metadata/properties" ma:root="true" ma:fieldsID="aa13e2f36be158edce78acfdd6da5862" ns2:_="" ns3:_="">
    <xsd:import namespace="f3465f98-8fc3-4484-8e2e-f9d1ba967557"/>
    <xsd:import namespace="52a84894-51f1-4e66-854a-95d50292e3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65f98-8fc3-4484-8e2e-f9d1ba967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84894-51f1-4e66-854a-95d50292e3b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DB42CE-226B-4F60-B07E-1BBEB0737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465f98-8fc3-4484-8e2e-f9d1ba967557"/>
    <ds:schemaRef ds:uri="52a84894-51f1-4e66-854a-95d50292e3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26DDFD-3A26-41DA-A706-C0B59A0A18D8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52a84894-51f1-4e66-854a-95d50292e3be"/>
    <ds:schemaRef ds:uri="f3465f98-8fc3-4484-8e2e-f9d1ba96755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707F93-31BD-4209-AEE8-270380E23A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481839</TotalTime>
  <Words>720</Words>
  <Application>Microsoft Office PowerPoint</Application>
  <PresentationFormat>와이드스크린</PresentationFormat>
  <Paragraphs>133</Paragraphs>
  <Slides>26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4" baseType="lpstr">
      <vt:lpstr>굴림</vt:lpstr>
      <vt:lpstr>맑은 고딕</vt:lpstr>
      <vt:lpstr>Arial</vt:lpstr>
      <vt:lpstr>Cambria Math</vt:lpstr>
      <vt:lpstr>Ebrima</vt:lpstr>
      <vt:lpstr>Verdana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Emittance Check in Injector</dc:title>
  <dc:creator>jang</dc:creator>
  <cp:lastModifiedBy>김준하 Junha Kim</cp:lastModifiedBy>
  <cp:revision>3937</cp:revision>
  <cp:lastPrinted>2023-11-06T01:30:40Z</cp:lastPrinted>
  <dcterms:created xsi:type="dcterms:W3CDTF">2017-06-27T07:35:53Z</dcterms:created>
  <dcterms:modified xsi:type="dcterms:W3CDTF">2025-07-11T01:19:31Z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0x010100E4B6264B002D2E499BAA0B7A566E5441</vt:lpwstr>
  </property>
</Properties>
</file>