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88" r:id="rId3"/>
    <p:sldId id="257" r:id="rId4"/>
    <p:sldId id="261" r:id="rId5"/>
    <p:sldId id="259" r:id="rId6"/>
    <p:sldId id="263" r:id="rId7"/>
    <p:sldId id="265" r:id="rId8"/>
    <p:sldId id="266" r:id="rId9"/>
    <p:sldId id="268" r:id="rId10"/>
    <p:sldId id="269" r:id="rId11"/>
    <p:sldId id="270" r:id="rId12"/>
    <p:sldId id="295" r:id="rId13"/>
    <p:sldId id="277" r:id="rId14"/>
    <p:sldId id="289" r:id="rId15"/>
    <p:sldId id="275" r:id="rId16"/>
    <p:sldId id="279" r:id="rId17"/>
    <p:sldId id="280" r:id="rId18"/>
    <p:sldId id="282" r:id="rId19"/>
    <p:sldId id="283" r:id="rId20"/>
    <p:sldId id="287" r:id="rId21"/>
    <p:sldId id="291" r:id="rId22"/>
    <p:sldId id="292" r:id="rId23"/>
    <p:sldId id="297" r:id="rId24"/>
    <p:sldId id="300" r:id="rId25"/>
    <p:sldId id="302" r:id="rId26"/>
    <p:sldId id="304" r:id="rId27"/>
    <p:sldId id="306" r:id="rId28"/>
    <p:sldId id="308" r:id="rId29"/>
    <p:sldId id="305" r:id="rId30"/>
    <p:sldId id="309" r:id="rId31"/>
    <p:sldId id="310" r:id="rId32"/>
    <p:sldId id="273" r:id="rId33"/>
    <p:sldId id="274" r:id="rId34"/>
    <p:sldId id="285" r:id="rId3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3" autoAdjust="0"/>
    <p:restoredTop sz="94660"/>
  </p:normalViewPr>
  <p:slideViewPr>
    <p:cSldViewPr snapToGrid="0">
      <p:cViewPr>
        <p:scale>
          <a:sx n="75" d="100"/>
          <a:sy n="75" d="100"/>
        </p:scale>
        <p:origin x="438" y="17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6AF68-8694-42D4-874F-1F0FB118F1DA}" type="datetimeFigureOut">
              <a:rPr lang="ko-KR" altLang="en-US" smtClean="0"/>
              <a:t>2025-07-11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7637A-6ABD-4176-9108-9640DA2726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9001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빔 오프셋으로 인한 </a:t>
            </a:r>
            <a:r>
              <a:rPr lang="en-US" altLang="ko-KR" dirty="0"/>
              <a:t>2% luminosity </a:t>
            </a:r>
            <a:r>
              <a:rPr lang="ko-KR" altLang="en-US" dirty="0"/>
              <a:t>손실이 발생하기 까지 </a:t>
            </a:r>
            <a:r>
              <a:rPr lang="ko-KR" altLang="en-US" dirty="0" err="1"/>
              <a:t>펄수</a:t>
            </a:r>
            <a:r>
              <a:rPr lang="ko-KR" altLang="en-US" dirty="0"/>
              <a:t> 수는 매우 적으므로 </a:t>
            </a:r>
            <a:r>
              <a:rPr lang="en-US" altLang="ko-KR" dirty="0"/>
              <a:t>fast </a:t>
            </a:r>
            <a:r>
              <a:rPr lang="en-US" altLang="ko-KR" dirty="0" err="1"/>
              <a:t>feeback</a:t>
            </a:r>
            <a:r>
              <a:rPr lang="en-US" altLang="ko-KR" dirty="0"/>
              <a:t> </a:t>
            </a:r>
            <a:r>
              <a:rPr lang="ko-KR" altLang="en-US" dirty="0"/>
              <a:t>요구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Offset</a:t>
            </a:r>
            <a:r>
              <a:rPr lang="ko-KR" altLang="en-US" dirty="0"/>
              <a:t>이 보정되면</a:t>
            </a:r>
            <a:r>
              <a:rPr lang="en-US" altLang="ko-KR" dirty="0"/>
              <a:t>, spot size</a:t>
            </a:r>
            <a:r>
              <a:rPr lang="ko-KR" altLang="en-US" dirty="0"/>
              <a:t>가 지배적인 요인이 되기 </a:t>
            </a:r>
            <a:r>
              <a:rPr lang="ko-KR" altLang="en-US" dirty="0" err="1"/>
              <a:t>떄문에</a:t>
            </a:r>
            <a:r>
              <a:rPr lang="ko-KR" altLang="en-US" dirty="0"/>
              <a:t> </a:t>
            </a:r>
            <a:r>
              <a:rPr lang="en-US" altLang="ko-KR" dirty="0"/>
              <a:t>slower orbit correction</a:t>
            </a:r>
            <a:r>
              <a:rPr lang="ko-KR" altLang="en-US" dirty="0"/>
              <a:t>이 필요하다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67637A-6ABD-4176-9108-9640DA2726F7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4966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1AE3C22-BCC6-13DE-54C0-A0D3F8E05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44FB23D-CF39-C30F-31A8-9AC6DDCC14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C3C6571-8A2C-9233-7EC1-F49A8920F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880B6-DB31-4232-982F-2C823FF037B3}" type="datetimeFigureOut">
              <a:rPr lang="ko-KR" altLang="en-US" smtClean="0"/>
              <a:t>2025-07-11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E24326B-E9D4-2C54-90B1-2F3145F9F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9470091-92B3-F4CB-7647-799BC2933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5A9D-8CEB-47D3-A7CF-81C360B0CF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3914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A204239-8941-0C54-D690-E256AECAC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B6B31BF-3170-AFC8-4C71-B2271BB6FA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AFE7EAF-9EBC-9763-92D7-92C9BE649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880B6-DB31-4232-982F-2C823FF037B3}" type="datetimeFigureOut">
              <a:rPr lang="ko-KR" altLang="en-US" smtClean="0"/>
              <a:t>2025-07-11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AC03EA6-810B-889F-A36E-8BB29CB74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3EFF1AF-9052-0B0B-96B5-EA5B970F1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5A9D-8CEB-47D3-A7CF-81C360B0CF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0904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50923AE-AF93-EEC4-5E9D-00C6B65B0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239656D-C5E4-2D0A-2051-70EE8B734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D28A3F3-1084-3A08-D9C2-AF78F9623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880B6-DB31-4232-982F-2C823FF037B3}" type="datetimeFigureOut">
              <a:rPr lang="ko-KR" altLang="en-US" smtClean="0"/>
              <a:t>2025-07-11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6C04CB7-DC7B-7B96-7C5F-FBF06CEB1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535DAFB-B52C-AA7C-5D77-55DA58595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5A9D-8CEB-47D3-A7CF-81C360B0CF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0988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432097-CA87-0D68-97FA-AEF35D787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878E7F6-68B4-F8F6-0C9E-D34AF5911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F896C7C-26D8-400E-AC10-756425399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880B6-DB31-4232-982F-2C823FF037B3}" type="datetimeFigureOut">
              <a:rPr lang="ko-KR" altLang="en-US" smtClean="0"/>
              <a:t>2025-07-11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212BA30-75B5-D049-AC1F-B18A84A26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F79747-D24E-0141-E61F-D74B7D705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5A9D-8CEB-47D3-A7CF-81C360B0CF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9453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8C3A6D7-7703-1F2A-25FD-CBACC6A34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CC82436-2392-8DA3-D889-5F7149A98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959501E-B695-0279-C86E-9BED24D7F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880B6-DB31-4232-982F-2C823FF037B3}" type="datetimeFigureOut">
              <a:rPr lang="ko-KR" altLang="en-US" smtClean="0"/>
              <a:t>2025-07-11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99D985B-5F5D-CABB-BAF2-8E1967608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FEB2BEB-80C6-18FD-A217-0FFE55188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5A9D-8CEB-47D3-A7CF-81C360B0CF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1241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6FC3647-26D2-4399-312A-24DA57653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3136D8E-AD5D-A2C7-8984-9013903210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E5F9C35-7251-97ED-C6D1-0576D0459C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1891654-9496-F4FC-2D15-82C8CDCC5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880B6-DB31-4232-982F-2C823FF037B3}" type="datetimeFigureOut">
              <a:rPr lang="ko-KR" altLang="en-US" smtClean="0"/>
              <a:t>2025-07-11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1DA1378-4DDB-B781-39B7-8D20A949D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6FBABA3-D6AB-B0D6-4BC0-3C91CA55D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5A9D-8CEB-47D3-A7CF-81C360B0CF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7535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61084D-378E-3935-5D5B-BF387F1E7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A599D69-4D0C-0BB8-424D-B9C7B96A6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4AAA51B-DE55-8F8A-9C80-250C97AFD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E999D3B-BC6D-B90A-BB76-E9F19B7D03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43F005D-99ED-1598-CEAC-B4C4F123BE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0103386-87ED-ECEF-1F2C-3442143BD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880B6-DB31-4232-982F-2C823FF037B3}" type="datetimeFigureOut">
              <a:rPr lang="ko-KR" altLang="en-US" smtClean="0"/>
              <a:t>2025-07-11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B7783DA-F819-C8F5-9F6C-CFD9949F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FECD4ABF-3114-F642-9761-00CA59DE8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5A9D-8CEB-47D3-A7CF-81C360B0CF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3527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FD165D-54FF-85FE-ECF1-B03893816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69571B8-4B36-0BDB-A1CA-23B793A99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880B6-DB31-4232-982F-2C823FF037B3}" type="datetimeFigureOut">
              <a:rPr lang="ko-KR" altLang="en-US" smtClean="0"/>
              <a:t>2025-07-11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3427A80-9C72-144B-7C84-7A30FE1DA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BB5A1C9-9033-15B1-5A0A-FA9B5E2D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5A9D-8CEB-47D3-A7CF-81C360B0CF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4967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6D76DB78-D40A-2E46-0346-11F3B9EE6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880B6-DB31-4232-982F-2C823FF037B3}" type="datetimeFigureOut">
              <a:rPr lang="ko-KR" altLang="en-US" smtClean="0"/>
              <a:t>2025-07-11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4CDCC4A-C4F8-659F-549D-B38C84B68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2CE28C4-42E7-01E3-D6ED-150CF57CF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5A9D-8CEB-47D3-A7CF-81C360B0CF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8076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6A7E64D-773D-5DEF-A79A-86F3F61CE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0BD26FC-0CBB-5E81-F0E6-B53CE2BCC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FB8477F-E922-86D5-B069-22D014AB3E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A881565-5B66-5A77-CD57-3B3BDA98F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880B6-DB31-4232-982F-2C823FF037B3}" type="datetimeFigureOut">
              <a:rPr lang="ko-KR" altLang="en-US" smtClean="0"/>
              <a:t>2025-07-11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F2310C1-1AED-8405-F4A3-5D7CB75FA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D653F1D-BC8A-3F28-B6AB-AB9508F5E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5A9D-8CEB-47D3-A7CF-81C360B0CF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951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383156-5CAF-6C38-DDF4-53DDD8A5F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5B746B1-FE5F-FF62-BEF8-B6B089821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114AA56-4C52-775F-E2AE-71D69BB018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FF6ACA4-7521-27A5-70EB-09FEBD3A8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880B6-DB31-4232-982F-2C823FF037B3}" type="datetimeFigureOut">
              <a:rPr lang="ko-KR" altLang="en-US" smtClean="0"/>
              <a:t>2025-07-11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A01AAD8-C31B-521F-9F66-FDB1FAE51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CBE2EC9-C4EC-E1A2-73B0-3AA8E304F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5A9D-8CEB-47D3-A7CF-81C360B0CF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639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3060680C-E069-2ECF-97F8-C50B7EE69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E63ED84-4CE1-06FC-F365-429E8A4E4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3086129-D56E-A908-0E18-3366AE4AAE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8880B6-DB31-4232-982F-2C823FF037B3}" type="datetimeFigureOut">
              <a:rPr lang="ko-KR" altLang="en-US" smtClean="0"/>
              <a:t>2025-07-11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42A749B-0F6B-B090-21C4-BF31FF3661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F6B85A2-FEA6-D7D1-2A84-8BB72C928A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CD5A9D-8CEB-47D3-A7CF-81C360B0CF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1819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tm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mp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08254E-936C-CEAB-5988-A40DB477A3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Influence of ground motion on the time evolution of beams in linear colliders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8861004-13AA-6D36-B223-C6C1221D84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2025. 07. 11</a:t>
            </a:r>
          </a:p>
          <a:p>
            <a:r>
              <a:rPr lang="en-US" altLang="ko-KR" dirty="0"/>
              <a:t>Jang Won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0923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DE5991-C66E-BC8F-4E0D-BECC57796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A25D7C9-5B19-68AC-073D-33C3BC8A4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972800" cy="1325563"/>
          </a:xfrm>
        </p:spPr>
        <p:txBody>
          <a:bodyPr>
            <a:normAutofit/>
          </a:bodyPr>
          <a:lstStyle/>
          <a:p>
            <a:r>
              <a:rPr lang="en-US" altLang="ko-KR" sz="3600" dirty="0"/>
              <a:t>Ground motion description</a:t>
            </a:r>
            <a:br>
              <a:rPr lang="ko-KR" altLang="en-US" sz="3600" dirty="0"/>
            </a:br>
            <a:endParaRPr lang="ko-KR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제목 1">
                <a:extLst>
                  <a:ext uri="{FF2B5EF4-FFF2-40B4-BE49-F238E27FC236}">
                    <a16:creationId xmlns:a16="http://schemas.microsoft.com/office/drawing/2014/main" id="{0BBC7D7D-7E45-5AE9-EE44-8DD4004B3AD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027" y="581189"/>
                <a:ext cx="12192000" cy="131232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1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ko-KR" sz="2400" dirty="0"/>
                  <a:t>Power spectrum of relative motion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ko-KR" sz="24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ko-KR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altLang="ko-KR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{1−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𝑅𝑒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)]}</m:t>
                      </m:r>
                    </m:oMath>
                  </m:oMathPara>
                </a14:m>
                <a:endParaRPr lang="en-US" altLang="ko-KR" sz="2400" b="0" dirty="0"/>
              </a:p>
            </p:txBody>
          </p:sp>
        </mc:Choice>
        <mc:Fallback xmlns="">
          <p:sp>
            <p:nvSpPr>
              <p:cNvPr id="5" name="제목 1">
                <a:extLst>
                  <a:ext uri="{FF2B5EF4-FFF2-40B4-BE49-F238E27FC236}">
                    <a16:creationId xmlns:a16="http://schemas.microsoft.com/office/drawing/2014/main" id="{0BBC7D7D-7E45-5AE9-EE44-8DD4004B3A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27" y="581189"/>
                <a:ext cx="12192000" cy="1312326"/>
              </a:xfrm>
              <a:prstGeom prst="rect">
                <a:avLst/>
              </a:prstGeom>
              <a:blipFill>
                <a:blip r:embed="rId2"/>
                <a:stretch>
                  <a:fillRect l="-7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A66D25D-957A-A025-4557-B76B9B3530A7}"/>
              </a:ext>
            </a:extLst>
          </p:cNvPr>
          <p:cNvSpPr txBox="1"/>
          <p:nvPr/>
        </p:nvSpPr>
        <p:spPr>
          <a:xfrm>
            <a:off x="4749019" y="1496345"/>
            <a:ext cx="200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Absolute motion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B4F23A-14E9-F3A4-028B-19B69EC9492E}"/>
              </a:ext>
            </a:extLst>
          </p:cNvPr>
          <p:cNvSpPr txBox="1"/>
          <p:nvPr/>
        </p:nvSpPr>
        <p:spPr>
          <a:xfrm>
            <a:off x="7077333" y="1551854"/>
            <a:ext cx="200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Correlation</a:t>
            </a:r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A7AC87-1EC6-790B-6B08-134628B9F879}"/>
              </a:ext>
            </a:extLst>
          </p:cNvPr>
          <p:cNvSpPr txBox="1"/>
          <p:nvPr/>
        </p:nvSpPr>
        <p:spPr>
          <a:xfrm>
            <a:off x="2420705" y="1530291"/>
            <a:ext cx="200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Relative motion</a:t>
            </a:r>
            <a:endParaRPr lang="ko-KR" altLang="en-US" dirty="0"/>
          </a:p>
        </p:txBody>
      </p:sp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15775422-5170-0057-6B6F-08019B73EE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679646"/>
              </p:ext>
            </p:extLst>
          </p:nvPr>
        </p:nvGraphicFramePr>
        <p:xfrm>
          <a:off x="195130" y="1921186"/>
          <a:ext cx="11285669" cy="1899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1076">
                  <a:extLst>
                    <a:ext uri="{9D8B030D-6E8A-4147-A177-3AD203B41FA5}">
                      <a16:colId xmlns:a16="http://schemas.microsoft.com/office/drawing/2014/main" val="2842570786"/>
                    </a:ext>
                  </a:extLst>
                </a:gridCol>
                <a:gridCol w="2068216">
                  <a:extLst>
                    <a:ext uri="{9D8B030D-6E8A-4147-A177-3AD203B41FA5}">
                      <a16:colId xmlns:a16="http://schemas.microsoft.com/office/drawing/2014/main" val="766276385"/>
                    </a:ext>
                  </a:extLst>
                </a:gridCol>
                <a:gridCol w="3532878">
                  <a:extLst>
                    <a:ext uri="{9D8B030D-6E8A-4147-A177-3AD203B41FA5}">
                      <a16:colId xmlns:a16="http://schemas.microsoft.com/office/drawing/2014/main" val="107150543"/>
                    </a:ext>
                  </a:extLst>
                </a:gridCol>
                <a:gridCol w="2603499">
                  <a:extLst>
                    <a:ext uri="{9D8B030D-6E8A-4147-A177-3AD203B41FA5}">
                      <a16:colId xmlns:a16="http://schemas.microsoft.com/office/drawing/2014/main" val="651987549"/>
                    </a:ext>
                  </a:extLst>
                </a:gridCol>
              </a:tblGrid>
              <a:tr h="37511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Issue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Absolute motion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Correlation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Relative motion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176129"/>
                  </a:ext>
                </a:extLst>
              </a:tr>
              <a:tr h="7641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Low frequency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Correlated part is much larger than uncorrelated part.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Can’t see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41062"/>
                  </a:ext>
                </a:extLst>
              </a:tr>
              <a:tr h="3803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0.1&lt;f&lt;100Hz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o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424423"/>
                  </a:ext>
                </a:extLst>
              </a:tr>
              <a:tr h="3803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High frequency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Small SNR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Can’t see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720431"/>
                  </a:ext>
                </a:extLst>
              </a:tr>
            </a:tbl>
          </a:graphicData>
        </a:graphic>
      </p:graphicFrame>
      <p:pic>
        <p:nvPicPr>
          <p:cNvPr id="3" name="그림 2" descr="텍스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73DAE9E-E413-BB72-4C82-C43C0640B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25"/>
          <a:stretch>
            <a:fillRect/>
          </a:stretch>
        </p:blipFill>
        <p:spPr>
          <a:xfrm>
            <a:off x="2673866" y="4111594"/>
            <a:ext cx="2619145" cy="1851528"/>
          </a:xfrm>
          <a:prstGeom prst="rect">
            <a:avLst/>
          </a:prstGeom>
        </p:spPr>
      </p:pic>
      <p:pic>
        <p:nvPicPr>
          <p:cNvPr id="8" name="그림 7" descr="텍스트, 도표, 폰트, 지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9145198-037B-06F6-AA12-245176D156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47"/>
          <a:stretch>
            <a:fillRect/>
          </a:stretch>
        </p:blipFill>
        <p:spPr>
          <a:xfrm>
            <a:off x="5531481" y="4039983"/>
            <a:ext cx="3091703" cy="2164918"/>
          </a:xfrm>
          <a:prstGeom prst="rect">
            <a:avLst/>
          </a:prstGeom>
        </p:spPr>
      </p:pic>
      <p:pic>
        <p:nvPicPr>
          <p:cNvPr id="9" name="그림 8" descr="텍스트, 스크린샷, 도표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1584589-2307-8DA6-4460-C40BF5B35B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87" b="21078"/>
          <a:stretch>
            <a:fillRect/>
          </a:stretch>
        </p:blipFill>
        <p:spPr>
          <a:xfrm>
            <a:off x="8861654" y="3982654"/>
            <a:ext cx="2619145" cy="210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961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1EC3D-9A47-E5BB-0B85-C388027ADD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616BC9A-A016-1E7E-1204-3D095F74D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972800" cy="1325563"/>
          </a:xfrm>
        </p:spPr>
        <p:txBody>
          <a:bodyPr>
            <a:normAutofit/>
          </a:bodyPr>
          <a:lstStyle/>
          <a:p>
            <a:r>
              <a:rPr lang="en-US" altLang="ko-KR" sz="3600" dirty="0"/>
              <a:t>Measure relative motion?</a:t>
            </a:r>
            <a:br>
              <a:rPr lang="ko-KR" altLang="en-US" sz="3600" dirty="0"/>
            </a:br>
            <a:endParaRPr lang="ko-KR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제목 1">
                <a:extLst>
                  <a:ext uri="{FF2B5EF4-FFF2-40B4-BE49-F238E27FC236}">
                    <a16:creationId xmlns:a16="http://schemas.microsoft.com/office/drawing/2014/main" id="{A05C87DD-DE9E-D96F-0082-C7F0909CDBF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747443"/>
                <a:ext cx="12192000" cy="131232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1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ko-KR" sz="2400" dirty="0"/>
                  <a:t>Power spectrum of relative motion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24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ko-KR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altLang="ko-KR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{1−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𝑅𝑒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)]}</m:t>
                      </m:r>
                    </m:oMath>
                  </m:oMathPara>
                </a14:m>
                <a:endParaRPr lang="en-US" altLang="ko-KR" sz="2400" b="0" dirty="0"/>
              </a:p>
            </p:txBody>
          </p:sp>
        </mc:Choice>
        <mc:Fallback xmlns="">
          <p:sp>
            <p:nvSpPr>
              <p:cNvPr id="5" name="제목 1">
                <a:extLst>
                  <a:ext uri="{FF2B5EF4-FFF2-40B4-BE49-F238E27FC236}">
                    <a16:creationId xmlns:a16="http://schemas.microsoft.com/office/drawing/2014/main" id="{A05C87DD-DE9E-D96F-0082-C7F0909CD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47443"/>
                <a:ext cx="12192000" cy="1312326"/>
              </a:xfrm>
              <a:prstGeom prst="rect">
                <a:avLst/>
              </a:prstGeom>
              <a:blipFill>
                <a:blip r:embed="rId2"/>
                <a:stretch>
                  <a:fillRect l="-7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F162F84-2C4D-DD63-7202-65477E98F160}"/>
              </a:ext>
            </a:extLst>
          </p:cNvPr>
          <p:cNvSpPr txBox="1"/>
          <p:nvPr/>
        </p:nvSpPr>
        <p:spPr>
          <a:xfrm>
            <a:off x="4637808" y="1875103"/>
            <a:ext cx="200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Absolute motion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D5700B-9364-C3E1-996F-822340A0F565}"/>
              </a:ext>
            </a:extLst>
          </p:cNvPr>
          <p:cNvSpPr txBox="1"/>
          <p:nvPr/>
        </p:nvSpPr>
        <p:spPr>
          <a:xfrm>
            <a:off x="7200900" y="1893515"/>
            <a:ext cx="200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Correlation</a:t>
            </a:r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266F3E-0F30-060B-47AB-CE44BE4EF6B0}"/>
              </a:ext>
            </a:extLst>
          </p:cNvPr>
          <p:cNvSpPr txBox="1"/>
          <p:nvPr/>
        </p:nvSpPr>
        <p:spPr>
          <a:xfrm>
            <a:off x="2490354" y="1875103"/>
            <a:ext cx="200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Relative motion</a:t>
            </a:r>
            <a:endParaRPr lang="ko-KR" altLang="en-US" dirty="0"/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39DC22DC-70C8-152B-EF4B-6E09084D332B}"/>
              </a:ext>
            </a:extLst>
          </p:cNvPr>
          <p:cNvSpPr txBox="1">
            <a:spLocks/>
          </p:cNvSpPr>
          <p:nvPr/>
        </p:nvSpPr>
        <p:spPr>
          <a:xfrm>
            <a:off x="0" y="2451552"/>
            <a:ext cx="12192000" cy="2633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600" dirty="0"/>
              <a:t>Water level system: for slow motion</a:t>
            </a:r>
          </a:p>
          <a:p>
            <a:endParaRPr lang="en-US" altLang="ko-KR" sz="2600" b="0" dirty="0"/>
          </a:p>
          <a:p>
            <a:r>
              <a:rPr lang="en-US" altLang="ko-KR" sz="2600" dirty="0"/>
              <a:t>Strained wire: fast vibration, limited distance</a:t>
            </a:r>
          </a:p>
          <a:p>
            <a:endParaRPr lang="en-US" altLang="ko-KR" sz="2600" b="0" dirty="0"/>
          </a:p>
          <a:p>
            <a:r>
              <a:rPr lang="en-US" altLang="ko-KR" sz="2600" dirty="0"/>
              <a:t>Optical system: low accuracy for long distance</a:t>
            </a:r>
            <a:endParaRPr lang="en-US" altLang="ko-KR" sz="2600" b="0" dirty="0"/>
          </a:p>
        </p:txBody>
      </p:sp>
    </p:spTree>
    <p:extLst>
      <p:ext uri="{BB962C8B-B14F-4D97-AF65-F5344CB8AC3E}">
        <p14:creationId xmlns:p14="http://schemas.microsoft.com/office/powerpoint/2010/main" val="1928850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1A56106-D8A4-2CA6-B2A0-A8904B49D2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9" b="62574"/>
          <a:stretch>
            <a:fillRect/>
          </a:stretch>
        </p:blipFill>
        <p:spPr bwMode="auto">
          <a:xfrm>
            <a:off x="914400" y="304800"/>
            <a:ext cx="68580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림 4" descr="텍스트, 스케치, 도표, 그림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5ADA45D-CC13-C401-C702-F663661B6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686" y="2600488"/>
            <a:ext cx="5546378" cy="395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809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4D4FED-2F77-72EB-FE7D-5A6B50F56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8677A5E-DACA-4B78-3887-664E1E8F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3600" dirty="0"/>
              <a:t>Ground motion description-Modeling Power Spectral Density(by ATL law)</a:t>
            </a:r>
            <a:endParaRPr lang="ko-KR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제목 1">
                <a:extLst>
                  <a:ext uri="{FF2B5EF4-FFF2-40B4-BE49-F238E27FC236}">
                    <a16:creationId xmlns:a16="http://schemas.microsoft.com/office/drawing/2014/main" id="{72BF3654-6BED-A107-D083-3E0D1535DC7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5988" y="765855"/>
                <a:ext cx="11846011" cy="59120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1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ko-KR" sz="2400" dirty="0"/>
                  <a:t>There is a simple expression for describing slow motion.</a:t>
                </a:r>
              </a:p>
              <a:p>
                <a:endParaRPr lang="en-US" altLang="ko-KR" sz="2400" dirty="0"/>
              </a:p>
              <a:p>
                <a:endParaRPr lang="en-US" altLang="ko-K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m:rPr>
                          <m:sty m:val="p"/>
                        </m:rPr>
                        <a:rPr lang="en-US" altLang="ko-KR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sSup>
                        <m:sSup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&gt; =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𝐴𝑇𝐿</m:t>
                      </m:r>
                    </m:oMath>
                  </m:oMathPara>
                </a14:m>
                <a:endParaRPr lang="en-US" altLang="ko-KR" sz="2400" b="0" dirty="0"/>
              </a:p>
              <a:p>
                <a:pPr algn="ctr"/>
                <a:endParaRPr lang="en-US" altLang="ko-KR" sz="2400" b="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240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altLang="ko-KR" sz="2400" b="0" i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altLang="ko-KR" sz="2400" b="0" dirty="0"/>
                  <a:t> is the relative displacement after a time T </a:t>
                </a:r>
              </a:p>
              <a:p>
                <a:r>
                  <a:rPr lang="en-US" altLang="ko-KR" sz="2400" b="0" dirty="0"/>
                  <a:t>of the two points separated by a distance L</a:t>
                </a:r>
              </a:p>
              <a:p>
                <a:endParaRPr lang="en-US" altLang="ko-KR" sz="2400" b="0" dirty="0"/>
              </a:p>
              <a:p>
                <a:r>
                  <a:rPr lang="en-US" altLang="ko-KR" sz="2400" b="0" dirty="0"/>
                  <a:t>This shows that slow relative motion has random diffusion-like, not wave-like.</a:t>
                </a:r>
              </a:p>
            </p:txBody>
          </p:sp>
        </mc:Choice>
        <mc:Fallback xmlns="">
          <p:sp>
            <p:nvSpPr>
              <p:cNvPr id="4" name="제목 1">
                <a:extLst>
                  <a:ext uri="{FF2B5EF4-FFF2-40B4-BE49-F238E27FC236}">
                    <a16:creationId xmlns:a16="http://schemas.microsoft.com/office/drawing/2014/main" id="{72BF3654-6BED-A107-D083-3E0D1535D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988" y="765855"/>
                <a:ext cx="11846011" cy="5912036"/>
              </a:xfrm>
              <a:prstGeom prst="rect">
                <a:avLst/>
              </a:prstGeom>
              <a:blipFill>
                <a:blip r:embed="rId2"/>
                <a:stretch>
                  <a:fillRect l="-82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0CE1767-89CB-DA7F-F9D5-4A79EB7942AE}"/>
              </a:ext>
            </a:extLst>
          </p:cNvPr>
          <p:cNvSpPr txBox="1"/>
          <p:nvPr/>
        </p:nvSpPr>
        <p:spPr>
          <a:xfrm>
            <a:off x="226540" y="5507598"/>
            <a:ext cx="117389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B. A. </a:t>
            </a:r>
            <a:r>
              <a:rPr lang="en-US" altLang="ko-KR" dirty="0" err="1"/>
              <a:t>Baklakov</a:t>
            </a:r>
            <a:r>
              <a:rPr lang="en-US" altLang="ko-KR" dirty="0"/>
              <a:t>, P. K. Lebedev, V. V. </a:t>
            </a:r>
            <a:r>
              <a:rPr lang="en-US" altLang="ko-KR" dirty="0" err="1"/>
              <a:t>Parkhomchuk</a:t>
            </a:r>
            <a:r>
              <a:rPr lang="en-US" altLang="ko-KR" dirty="0"/>
              <a:t>, A. A. Sery, A. I. </a:t>
            </a:r>
            <a:r>
              <a:rPr lang="en-US" altLang="ko-KR" dirty="0" err="1"/>
              <a:t>Sleptsov</a:t>
            </a:r>
            <a:r>
              <a:rPr lang="en-US" altLang="ko-KR" dirty="0"/>
              <a:t>, and V. D. </a:t>
            </a:r>
            <a:r>
              <a:rPr lang="en-US" altLang="ko-KR" dirty="0" err="1"/>
              <a:t>Shiltsev</a:t>
            </a:r>
            <a:r>
              <a:rPr lang="en-US" altLang="ko-KR" dirty="0"/>
              <a:t>, INP Report 91-15, 1991 (unpublished)</a:t>
            </a:r>
          </a:p>
          <a:p>
            <a:r>
              <a:rPr lang="en-US" altLang="ko-KR" dirty="0"/>
              <a:t>V. A. Lebedev, P. K. Lebedev, V. V. </a:t>
            </a:r>
            <a:r>
              <a:rPr lang="en-US" altLang="ko-KR" dirty="0" err="1"/>
              <a:t>Parkhomchuk</a:t>
            </a:r>
            <a:r>
              <a:rPr lang="en-US" altLang="ko-KR" dirty="0"/>
              <a:t>, and V. D. </a:t>
            </a:r>
            <a:r>
              <a:rPr lang="en-US" altLang="ko-KR" dirty="0" err="1"/>
              <a:t>Shiltsev</a:t>
            </a:r>
            <a:r>
              <a:rPr lang="en-US" altLang="ko-KR" dirty="0"/>
              <a:t>, INP Report 92-39, 1992 (unpublished)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84680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81D21F-F7CC-025E-83E0-6F7E088F3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9B8BB07-2741-D33B-D0F0-C2F7AF772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972800" cy="1325563"/>
          </a:xfrm>
        </p:spPr>
        <p:txBody>
          <a:bodyPr>
            <a:normAutofit/>
          </a:bodyPr>
          <a:lstStyle/>
          <a:p>
            <a:r>
              <a:rPr lang="en-US" altLang="ko-KR" sz="3600" dirty="0"/>
              <a:t>Ground motion description-Generalized motion</a:t>
            </a:r>
            <a:br>
              <a:rPr lang="ko-KR" altLang="en-US" sz="3600" dirty="0"/>
            </a:br>
            <a:endParaRPr lang="ko-KR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제목 1">
                <a:extLst>
                  <a:ext uri="{FF2B5EF4-FFF2-40B4-BE49-F238E27FC236}">
                    <a16:creationId xmlns:a16="http://schemas.microsoft.com/office/drawing/2014/main" id="{9E863D27-0F34-FD3D-5737-D74EF42112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765855"/>
                <a:ext cx="12192000" cy="59120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1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ko-KR" sz="2400" dirty="0"/>
                  <a:t>Power spectrum of absolute motion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ko-KR" sz="24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2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unc>
                                <m:func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2400" b="0" i="0" smtClean="0">
                                          <a:latin typeface="Cambria Math" panose="02040503050406030204" pitchFamily="18" charset="0"/>
                                        </a:rPr>
                                        <m:t>lim</m:t>
                                      </m:r>
                                    </m:e>
                                    <m:lim>
                                      <m: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  <m: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  <m:t>→∞</m:t>
                                      </m:r>
                                    </m:lim>
                                  </m:limLow>
                                  <m:f>
                                    <m:fPr>
                                      <m:ctrlP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den>
                                  </m:f>
                                  <m:f>
                                    <m:fPr>
                                      <m:ctrlP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fName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ko-K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trlPr>
                                            <a:rPr lang="en-US" altLang="ko-K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altLang="ko-KR" sz="24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altLang="ko-KR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m:rPr>
                                                  <m:brk m:alnAt="23"/>
                                                </m:rPr>
                                                <a:rPr lang="en-US" altLang="ko-KR" sz="2400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num>
                                            <m:den>
                                              <m:r>
                                                <m:rPr>
                                                  <m:brk m:alnAt="23"/>
                                                </m:rPr>
                                                <a:rPr lang="en-US" altLang="ko-KR" sz="24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sub>
                                        <m:sup>
                                          <m:f>
                                            <m:fPr>
                                              <m:ctrlPr>
                                                <a:rPr lang="en-US" altLang="ko-KR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altLang="ko-KR" sz="2400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altLang="ko-KR" sz="24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sup>
                                        <m:e>
                                          <m:nary>
                                            <m:naryPr>
                                              <m:ctrlPr>
                                                <a:rPr lang="en-US" altLang="ko-KR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>
                                              <m:r>
                                                <m:rPr>
                                                  <m:brk m:alnAt="23"/>
                                                </m:rPr>
                                                <a:rPr lang="en-US" altLang="ko-KR" sz="2400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f>
                                                <m:fPr>
                                                  <m:ctrlPr>
                                                    <a:rPr lang="en-US" altLang="ko-KR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n-US" altLang="ko-KR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𝐿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m:rPr>
                                                      <m:brk m:alnAt="23"/>
                                                    </m:rPr>
                                                    <a:rPr lang="en-US" altLang="ko-KR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den>
                                              </m:f>
                                            </m:sub>
                                            <m:sup>
                                              <m:f>
                                                <m:fPr>
                                                  <m:ctrlPr>
                                                    <a:rPr lang="en-US" altLang="ko-KR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n-US" altLang="ko-KR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𝐿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en-US" altLang="ko-KR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den>
                                              </m:f>
                                            </m:sup>
                                            <m:e>
                                              <m:r>
                                                <a:rPr lang="en-US" altLang="ko-KR" sz="2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altLang="ko-KR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altLang="ko-KR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  <m:r>
                                                    <a:rPr lang="en-US" altLang="ko-KR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altLang="ko-KR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𝑠</m:t>
                                                  </m:r>
                                                </m:e>
                                              </m:d>
                                              <m:sSup>
                                                <m:sSupPr>
                                                  <m:ctrlPr>
                                                    <a:rPr lang="en-US" altLang="ko-KR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altLang="ko-KR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𝑒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altLang="ko-KR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altLang="ko-KR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lang="en-US" altLang="ko-KR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𝜔</m:t>
                                                  </m:r>
                                                  <m:r>
                                                    <a:rPr lang="en-US" altLang="ko-KR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sup>
                                              </m:sSup>
                                              <m:sSup>
                                                <m:sSupPr>
                                                  <m:ctrlPr>
                                                    <a:rPr lang="en-US" altLang="ko-KR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altLang="ko-KR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𝑒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altLang="ko-KR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altLang="ko-KR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𝑖𝑘𝑠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US" altLang="ko-KR" sz="2400" i="1">
                                                  <a:latin typeface="Cambria Math" panose="02040503050406030204" pitchFamily="18" charset="0"/>
                                                </a:rPr>
                                                <m:t>𝑑𝑡𝑑𝑠</m:t>
                                              </m:r>
                                            </m:e>
                                          </m:nary>
                                        </m:e>
                                      </m:nary>
                                    </m:e>
                                  </m:d>
                                </m:e>
                              </m:func>
                            </m:e>
                            <m:sup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altLang="ko-KR" sz="2400" b="0" dirty="0"/>
              </a:p>
              <a:p>
                <a:endParaRPr lang="en-US" altLang="ko-K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2400" b="0" i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f>
                            <m:f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𝑑𝑘</m:t>
                              </m:r>
                            </m:num>
                            <m:den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altLang="ko-KR" sz="2400" b="0" dirty="0"/>
              </a:p>
              <a:p>
                <a:endParaRPr lang="en-US" altLang="ko-KR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∞ </m:t>
                              </m:r>
                            </m:sub>
                            <m:sup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f>
                                <m:f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𝑑𝑘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ko-KR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ko-KR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altLang="ko-KR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nary>
                        </m:e>
                      </m:nary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𝑓𝑜𝑟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</m:e>
                      </m:d>
                    </m:oMath>
                  </m:oMathPara>
                </a14:m>
                <a:endParaRPr lang="en-US" altLang="ko-KR" sz="2400" b="0" dirty="0"/>
              </a:p>
              <a:p>
                <a:endParaRPr lang="en-US" altLang="ko-KR" sz="2400" b="0" dirty="0"/>
              </a:p>
              <a:p>
                <a:endParaRPr lang="en-US" altLang="ko-KR" sz="2400" b="0" dirty="0"/>
              </a:p>
              <a:p>
                <a:endParaRPr lang="en-US" altLang="ko-KR" sz="2400" dirty="0"/>
              </a:p>
              <a:p>
                <a:endParaRPr lang="en-US" altLang="ko-KR" sz="2400" b="0" dirty="0"/>
              </a:p>
            </p:txBody>
          </p:sp>
        </mc:Choice>
        <mc:Fallback xmlns="">
          <p:sp>
            <p:nvSpPr>
              <p:cNvPr id="5" name="제목 1">
                <a:extLst>
                  <a:ext uri="{FF2B5EF4-FFF2-40B4-BE49-F238E27FC236}">
                    <a16:creationId xmlns:a16="http://schemas.microsoft.com/office/drawing/2014/main" id="{9E863D27-0F34-FD3D-5737-D74EF42112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65855"/>
                <a:ext cx="12192000" cy="5912036"/>
              </a:xfrm>
              <a:prstGeom prst="rect">
                <a:avLst/>
              </a:prstGeom>
              <a:blipFill>
                <a:blip r:embed="rId2"/>
                <a:stretch>
                  <a:fillRect l="-7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제목 1">
            <a:extLst>
              <a:ext uri="{FF2B5EF4-FFF2-40B4-BE49-F238E27FC236}">
                <a16:creationId xmlns:a16="http://schemas.microsoft.com/office/drawing/2014/main" id="{0D3A581D-521E-2E3D-606E-E4C1978894AA}"/>
              </a:ext>
            </a:extLst>
          </p:cNvPr>
          <p:cNvSpPr txBox="1">
            <a:spLocks/>
          </p:cNvSpPr>
          <p:nvPr/>
        </p:nvSpPr>
        <p:spPr>
          <a:xfrm>
            <a:off x="0" y="2078181"/>
            <a:ext cx="12192000" cy="4926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ko-KR" sz="2600" dirty="0"/>
          </a:p>
        </p:txBody>
      </p:sp>
    </p:spTree>
    <p:extLst>
      <p:ext uri="{BB962C8B-B14F-4D97-AF65-F5344CB8AC3E}">
        <p14:creationId xmlns:p14="http://schemas.microsoft.com/office/powerpoint/2010/main" val="1924795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400B3-54EB-8902-3160-5BC16FC26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3E6C259-C584-4051-B207-E6968FEC1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972800" cy="1325563"/>
          </a:xfrm>
        </p:spPr>
        <p:txBody>
          <a:bodyPr>
            <a:normAutofit/>
          </a:bodyPr>
          <a:lstStyle/>
          <a:p>
            <a:r>
              <a:rPr lang="en-US" altLang="ko-KR" sz="3600" dirty="0"/>
              <a:t>Ground motion description-Generalized motion</a:t>
            </a:r>
            <a:br>
              <a:rPr lang="ko-KR" altLang="en-US" sz="3600" dirty="0"/>
            </a:br>
            <a:endParaRPr lang="ko-KR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제목 1">
                <a:extLst>
                  <a:ext uri="{FF2B5EF4-FFF2-40B4-BE49-F238E27FC236}">
                    <a16:creationId xmlns:a16="http://schemas.microsoft.com/office/drawing/2014/main" id="{EB70FB91-7FCF-A461-8015-0578054DBE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765855"/>
                <a:ext cx="12192000" cy="59120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1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ko-KR" sz="2400" dirty="0"/>
                  <a:t>Power spectrum of absolute motion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ko-KR" sz="2400" dirty="0"/>
                  <a:t>:</a:t>
                </a:r>
                <a:endParaRPr lang="en-US" altLang="ko-KR" sz="2400" b="0" dirty="0"/>
              </a:p>
              <a:p>
                <a:endParaRPr lang="en-US" altLang="ko-KR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≡&lt;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sSup>
                            <m:sSup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&gt;  </m:t>
                      </m:r>
                      <m:d>
                        <m:d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ko-KR" sz="2400" b="0" dirty="0"/>
              </a:p>
              <a:p>
                <a:endParaRPr lang="en-US" altLang="ko-KR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=4</m:t>
                      </m:r>
                      <m:nary>
                        <m:nary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∞ </m:t>
                              </m:r>
                            </m:sub>
                            <m:sup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)(1−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𝑐𝑜𝑠𝑘𝐿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f>
                                <m:fPr>
                                  <m:ctrlP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𝑑𝑘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ko-K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ko-K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ko-KR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altLang="ko-KR" sz="2400" i="1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ko-K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en-US" altLang="ko-KR" sz="2400" b="0" dirty="0"/>
              </a:p>
              <a:p>
                <a:endParaRPr lang="en-US" altLang="ko-KR" sz="2400" dirty="0"/>
              </a:p>
              <a:p>
                <a:endParaRPr lang="en-US" altLang="ko-KR" sz="2400" b="0" dirty="0"/>
              </a:p>
            </p:txBody>
          </p:sp>
        </mc:Choice>
        <mc:Fallback xmlns="">
          <p:sp>
            <p:nvSpPr>
              <p:cNvPr id="5" name="제목 1">
                <a:extLst>
                  <a:ext uri="{FF2B5EF4-FFF2-40B4-BE49-F238E27FC236}">
                    <a16:creationId xmlns:a16="http://schemas.microsoft.com/office/drawing/2014/main" id="{EB70FB91-7FCF-A461-8015-0578054DB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65855"/>
                <a:ext cx="12192000" cy="5912036"/>
              </a:xfrm>
              <a:prstGeom prst="rect">
                <a:avLst/>
              </a:prstGeom>
              <a:blipFill>
                <a:blip r:embed="rId2"/>
                <a:stretch>
                  <a:fillRect l="-7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제목 1">
            <a:extLst>
              <a:ext uri="{FF2B5EF4-FFF2-40B4-BE49-F238E27FC236}">
                <a16:creationId xmlns:a16="http://schemas.microsoft.com/office/drawing/2014/main" id="{FA98A237-744E-AA00-CBE0-DE5829FEF59E}"/>
              </a:ext>
            </a:extLst>
          </p:cNvPr>
          <p:cNvSpPr txBox="1">
            <a:spLocks/>
          </p:cNvSpPr>
          <p:nvPr/>
        </p:nvSpPr>
        <p:spPr>
          <a:xfrm>
            <a:off x="0" y="2078181"/>
            <a:ext cx="12192000" cy="4926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ko-KR" sz="2600" dirty="0"/>
          </a:p>
        </p:txBody>
      </p:sp>
    </p:spTree>
    <p:extLst>
      <p:ext uri="{BB962C8B-B14F-4D97-AF65-F5344CB8AC3E}">
        <p14:creationId xmlns:p14="http://schemas.microsoft.com/office/powerpoint/2010/main" val="2748880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0A37A0-736C-C8CB-BE2A-8D906B0ED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9F28377-F44C-EF78-1CA1-1E5C04274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972800" cy="1325563"/>
          </a:xfrm>
        </p:spPr>
        <p:txBody>
          <a:bodyPr>
            <a:normAutofit/>
          </a:bodyPr>
          <a:lstStyle/>
          <a:p>
            <a:r>
              <a:rPr lang="en-US" altLang="ko-KR" sz="3600" dirty="0"/>
              <a:t>Ground motion description-Generalized motion</a:t>
            </a:r>
            <a:br>
              <a:rPr lang="ko-KR" altLang="en-US" sz="3600" dirty="0"/>
            </a:br>
            <a:endParaRPr lang="ko-KR" alt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제목 1">
                <a:extLst>
                  <a:ext uri="{FF2B5EF4-FFF2-40B4-BE49-F238E27FC236}">
                    <a16:creationId xmlns:a16="http://schemas.microsoft.com/office/drawing/2014/main" id="{A0945DEC-E76A-E3FD-BD49-5AD4B3915B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765855"/>
                <a:ext cx="12192000" cy="59120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1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ko-KR" sz="2400" dirty="0"/>
                  <a:t>Unlike, a</a:t>
                </a:r>
                <a:r>
                  <a:rPr lang="en-US" altLang="ko-KR" sz="2400" b="0" dirty="0"/>
                  <a:t>bsolute PSD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2400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altLang="ko-KR" sz="2400" b="0" dirty="0"/>
                  <a:t> and relative PSD </a:t>
                </a:r>
                <a14:m>
                  <m:oMath xmlns:m="http://schemas.openxmlformats.org/officeDocument/2006/math">
                    <m:r>
                      <a:rPr lang="en-US" altLang="ko-KR" sz="2400" i="1" dirty="0" smtClean="0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altLang="ko-KR" sz="2400" b="0" dirty="0"/>
                  <a:t>, the 2D PSD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2400" dirty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altLang="ko-KR" sz="2400" dirty="0"/>
                  <a:t> is not directly measured in an experiment.</a:t>
                </a:r>
                <a:endParaRPr lang="en-US" altLang="ko-KR" sz="2400" b="0" dirty="0"/>
              </a:p>
              <a:p>
                <a:endParaRPr lang="en-US" altLang="ko-KR" sz="2400" b="0" dirty="0"/>
              </a:p>
              <a:p>
                <a:r>
                  <a:rPr lang="en-US" altLang="ko-KR" sz="2400" b="0" dirty="0"/>
                  <a:t>But, it can determine through the PSD identities.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altLang="ko-KR" sz="24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2[1−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𝑐𝑜𝑠𝑘𝐿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  <m:f>
                            <m:fPr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𝑑𝑘</m:t>
                              </m:r>
                            </m:num>
                            <m:den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altLang="ko-KR" sz="2400" dirty="0"/>
              </a:p>
              <a:p>
                <a:endParaRPr lang="en-US" altLang="ko-K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𝑐𝑜𝑠𝑘𝐿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=∞</m:t>
                                  </m:r>
                                </m:e>
                              </m:d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𝑑𝐿</m:t>
                          </m:r>
                          <m:r>
                            <a:rPr lang="en-US" altLang="ko-KR" sz="24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altLang="ko-KR" sz="2400" dirty="0"/>
              </a:p>
              <a:p>
                <a:endParaRPr lang="en-US" altLang="ko-KR" sz="2400" dirty="0"/>
              </a:p>
              <a:p>
                <a:endParaRPr lang="en-US" altLang="ko-KR" sz="2400" dirty="0"/>
              </a:p>
              <a:p>
                <a:endParaRPr lang="en-US" altLang="ko-KR" sz="2400" dirty="0"/>
              </a:p>
              <a:p>
                <a:endParaRPr lang="en-US" altLang="ko-KR" sz="2400" dirty="0"/>
              </a:p>
              <a:p>
                <a:endParaRPr lang="en-US" altLang="ko-KR" sz="2400" dirty="0"/>
              </a:p>
              <a:p>
                <a14:m>
                  <m:oMath xmlns:m="http://schemas.openxmlformats.org/officeDocument/2006/math">
                    <m:r>
                      <a:rPr lang="en-US" altLang="ko-KR" sz="2400" i="1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altLang="ko-KR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ko-KR" sz="2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𝑅𝑒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altLang="ko-KR" sz="2400" dirty="0"/>
                  <a:t> </a:t>
                </a:r>
                <a:r>
                  <a:rPr lang="ko-KR" altLang="en-US" sz="2400" dirty="0"/>
                  <a:t>에서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altLang="ko-KR" sz="2400" dirty="0"/>
                  <a:t> </a:t>
                </a:r>
                <a:r>
                  <a:rPr lang="ko-KR" altLang="en-US" sz="2400" dirty="0"/>
                  <a:t>일 때</a:t>
                </a:r>
                <a:r>
                  <a:rPr lang="en-US" altLang="ko-KR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ko-KR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=∞</m:t>
                          </m:r>
                        </m:e>
                      </m:d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ko-KR" sz="2400" dirty="0"/>
              </a:p>
              <a:p>
                <a:endParaRPr lang="en-US" altLang="ko-KR" sz="2400" b="0" dirty="0"/>
              </a:p>
            </p:txBody>
          </p:sp>
        </mc:Choice>
        <mc:Fallback>
          <p:sp>
            <p:nvSpPr>
              <p:cNvPr id="5" name="제목 1">
                <a:extLst>
                  <a:ext uri="{FF2B5EF4-FFF2-40B4-BE49-F238E27FC236}">
                    <a16:creationId xmlns:a16="http://schemas.microsoft.com/office/drawing/2014/main" id="{A0945DEC-E76A-E3FD-BD49-5AD4B3915B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65855"/>
                <a:ext cx="12192000" cy="5912036"/>
              </a:xfrm>
              <a:prstGeom prst="rect">
                <a:avLst/>
              </a:prstGeom>
              <a:blipFill>
                <a:blip r:embed="rId2"/>
                <a:stretch>
                  <a:fillRect l="-750" t="-516" r="-7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제목 1">
            <a:extLst>
              <a:ext uri="{FF2B5EF4-FFF2-40B4-BE49-F238E27FC236}">
                <a16:creationId xmlns:a16="http://schemas.microsoft.com/office/drawing/2014/main" id="{B84E44D4-75C5-6D87-F6EA-BE1B99648827}"/>
              </a:ext>
            </a:extLst>
          </p:cNvPr>
          <p:cNvSpPr txBox="1">
            <a:spLocks/>
          </p:cNvSpPr>
          <p:nvPr/>
        </p:nvSpPr>
        <p:spPr>
          <a:xfrm>
            <a:off x="0" y="2078181"/>
            <a:ext cx="12192000" cy="4926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ko-KR" sz="2600" dirty="0"/>
          </a:p>
        </p:txBody>
      </p:sp>
    </p:spTree>
    <p:extLst>
      <p:ext uri="{BB962C8B-B14F-4D97-AF65-F5344CB8AC3E}">
        <p14:creationId xmlns:p14="http://schemas.microsoft.com/office/powerpoint/2010/main" val="2028799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1F46BB-C7EC-F433-BD75-2D07D01FF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747AED-6416-8DE7-13C1-8C29DF9AE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972800" cy="1325563"/>
          </a:xfrm>
        </p:spPr>
        <p:txBody>
          <a:bodyPr>
            <a:normAutofit/>
          </a:bodyPr>
          <a:lstStyle/>
          <a:p>
            <a:r>
              <a:rPr lang="en-US" altLang="ko-KR" sz="3600" dirty="0"/>
              <a:t>Ground motion description-Corrected ATL law</a:t>
            </a:r>
            <a:br>
              <a:rPr lang="ko-KR" altLang="en-US" sz="3600" dirty="0"/>
            </a:br>
            <a:endParaRPr lang="ko-KR" alt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제목 1">
                <a:extLst>
                  <a:ext uri="{FF2B5EF4-FFF2-40B4-BE49-F238E27FC236}">
                    <a16:creationId xmlns:a16="http://schemas.microsoft.com/office/drawing/2014/main" id="{8217C77A-7852-F095-CCB3-04B77F2F2A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765855"/>
                <a:ext cx="12192000" cy="59120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1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ko-KR" sz="2400" b="0" dirty="0"/>
                  <a:t>Approximation for </a:t>
                </a:r>
                <a14:m>
                  <m:oMath xmlns:m="http://schemas.openxmlformats.org/officeDocument/2006/math">
                    <m:r>
                      <a:rPr lang="en-US" altLang="ko-KR" sz="2400" i="1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altLang="ko-KR" sz="2400" b="0" dirty="0"/>
                  <a:t>,</a:t>
                </a:r>
              </a:p>
              <a:p>
                <a:endParaRPr lang="en-US" altLang="ko-KR" sz="2400" dirty="0"/>
              </a:p>
              <a:p>
                <a:r>
                  <a:rPr lang="en-US" altLang="ko-KR" sz="2400" b="0" dirty="0"/>
                  <a:t>Assumption:</a:t>
                </a:r>
              </a:p>
              <a:p>
                <a:r>
                  <a:rPr lang="en-US" altLang="ko-KR" sz="2400" dirty="0"/>
                  <a:t>Low frequency part of motion is described by the ATL law.</a:t>
                </a:r>
              </a:p>
              <a:p>
                <a:r>
                  <a:rPr lang="en-US" altLang="ko-KR" sz="2400" b="0" dirty="0"/>
                  <a:t>High frequency part is produced mainly by waves </a:t>
                </a:r>
                <a:r>
                  <a:rPr lang="en-US" altLang="ko-KR" sz="2400" dirty="0"/>
                  <a:t>but a small, poorly correlated high frequency tail of the ATL law.</a:t>
                </a:r>
              </a:p>
              <a:p>
                <a:endParaRPr lang="en-US" altLang="ko-KR" sz="2400" b="0" dirty="0"/>
              </a:p>
              <a:p>
                <a14:m>
                  <m:oMath xmlns:m="http://schemas.openxmlformats.org/officeDocument/2006/math">
                    <m:r>
                      <a:rPr lang="en-US" altLang="ko-KR" sz="2400" i="1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altLang="ko-KR" sz="2400">
                        <a:latin typeface="Cambria Math" panose="02040503050406030204" pitchFamily="18" charset="0"/>
                      </a:rPr>
                      <m:t>Δ</m:t>
                    </m:r>
                    <m:sSup>
                      <m:sSup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sz="2400" i="1">
                        <a:latin typeface="Cambria Math" panose="02040503050406030204" pitchFamily="18" charset="0"/>
                      </a:rPr>
                      <m:t>&gt; =</m:t>
                    </m:r>
                    <m:r>
                      <a:rPr lang="en-US" altLang="ko-KR" sz="2400" i="1">
                        <a:latin typeface="Cambria Math" panose="02040503050406030204" pitchFamily="18" charset="0"/>
                      </a:rPr>
                      <m:t>𝐴𝑇𝐿</m:t>
                    </m:r>
                    <m:r>
                      <a:rPr lang="en-US" altLang="ko-KR" sz="24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ko-KR" sz="2400" dirty="0"/>
                  <a:t> </a:t>
                </a:r>
                <a14:m>
                  <m:oMath xmlns:m="http://schemas.openxmlformats.org/officeDocument/2006/math">
                    <m:r>
                      <a:rPr lang="en-US" altLang="ko-KR" sz="24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altLang="ko-KR" sz="2400" dirty="0"/>
                  <a:t> </a:t>
                </a:r>
                <a14:m>
                  <m:oMath xmlns:m="http://schemas.openxmlformats.org/officeDocument/2006/math">
                    <m:r>
                      <a:rPr lang="en-US" altLang="ko-KR" sz="2400" i="1">
                        <a:latin typeface="Cambria Math" panose="02040503050406030204" pitchFamily="18" charset="0"/>
                      </a:rPr>
                      <m:t>=4</m:t>
                    </m:r>
                    <m:nary>
                      <m:nary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ko-KR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nary>
                          <m:nary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∞ </m:t>
                            </m:r>
                          </m:sub>
                          <m:sup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(1−</m:t>
                            </m:r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)(1−</m:t>
                            </m:r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𝑐𝑜𝑠𝑘𝐿</m:t>
                            </m:r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f>
                              <m:fPr>
                                <m:ctrlP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  <m:t>𝑑𝑘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nary>
                      </m:e>
                    </m:nary>
                  </m:oMath>
                </a14:m>
                <a:endParaRPr lang="en-US" altLang="ko-KR" sz="2400" dirty="0"/>
              </a:p>
              <a:p>
                <a:endParaRPr lang="en-US" altLang="ko-KR" sz="2400" dirty="0"/>
              </a:p>
              <a:p>
                <a:r>
                  <a:rPr lang="en-US" altLang="ko-KR" sz="2400" dirty="0"/>
                  <a:t>By these formula, 2D PSD can be written as</a:t>
                </a:r>
              </a:p>
              <a:p>
                <a:endParaRPr lang="en-US" altLang="ko-K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ko-KR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ko-KR" sz="24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ko-KR" sz="2400" b="0" dirty="0"/>
              </a:p>
              <a:p>
                <a:endParaRPr lang="en-US" altLang="ko-KR" sz="2400" dirty="0"/>
              </a:p>
              <a:p>
                <a:endParaRPr lang="en-US" altLang="ko-KR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altLang="ko-KR" sz="2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ko-KR" sz="240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ko-KR" sz="2400" dirty="0"/>
              </a:p>
              <a:p>
                <a:endParaRPr lang="en-US" altLang="ko-KR" sz="2400" b="0" dirty="0"/>
              </a:p>
            </p:txBody>
          </p:sp>
        </mc:Choice>
        <mc:Fallback>
          <p:sp>
            <p:nvSpPr>
              <p:cNvPr id="5" name="제목 1">
                <a:extLst>
                  <a:ext uri="{FF2B5EF4-FFF2-40B4-BE49-F238E27FC236}">
                    <a16:creationId xmlns:a16="http://schemas.microsoft.com/office/drawing/2014/main" id="{8217C77A-7852-F095-CCB3-04B77F2F2A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65855"/>
                <a:ext cx="12192000" cy="5912036"/>
              </a:xfrm>
              <a:prstGeom prst="rect">
                <a:avLst/>
              </a:prstGeom>
              <a:blipFill>
                <a:blip r:embed="rId2"/>
                <a:stretch>
                  <a:fillRect l="-750" t="-3199" r="-2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제목 1">
            <a:extLst>
              <a:ext uri="{FF2B5EF4-FFF2-40B4-BE49-F238E27FC236}">
                <a16:creationId xmlns:a16="http://schemas.microsoft.com/office/drawing/2014/main" id="{CD1BE4CE-699C-F522-BC63-0CF94632ECDE}"/>
              </a:ext>
            </a:extLst>
          </p:cNvPr>
          <p:cNvSpPr txBox="1">
            <a:spLocks/>
          </p:cNvSpPr>
          <p:nvPr/>
        </p:nvSpPr>
        <p:spPr>
          <a:xfrm>
            <a:off x="0" y="2078181"/>
            <a:ext cx="12192000" cy="4926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ko-KR" sz="2600" dirty="0"/>
          </a:p>
        </p:txBody>
      </p:sp>
    </p:spTree>
    <p:extLst>
      <p:ext uri="{BB962C8B-B14F-4D97-AF65-F5344CB8AC3E}">
        <p14:creationId xmlns:p14="http://schemas.microsoft.com/office/powerpoint/2010/main" val="3911139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F3E9C-90CE-C9AD-3913-2C57510B8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BC1B55-D59D-F6CD-7093-ABF496E5F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972800" cy="1325563"/>
          </a:xfrm>
        </p:spPr>
        <p:txBody>
          <a:bodyPr>
            <a:normAutofit/>
          </a:bodyPr>
          <a:lstStyle/>
          <a:p>
            <a:r>
              <a:rPr lang="en-US" altLang="ko-KR" sz="3600" dirty="0"/>
              <a:t>Ground motion description-Corrected ATL law</a:t>
            </a:r>
            <a:br>
              <a:rPr lang="ko-KR" altLang="en-US" sz="3600" dirty="0"/>
            </a:br>
            <a:endParaRPr lang="ko-KR" alt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제목 1">
                <a:extLst>
                  <a:ext uri="{FF2B5EF4-FFF2-40B4-BE49-F238E27FC236}">
                    <a16:creationId xmlns:a16="http://schemas.microsoft.com/office/drawing/2014/main" id="{94225599-7D65-5E7F-589D-D5EDBFA259A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765855"/>
                <a:ext cx="12192000" cy="170549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1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altLang="ko-KR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ko-KR" sz="240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sSup>
                          <m:sSupPr>
                            <m:ctrlPr>
                              <a:rPr lang="en-US" altLang="ko-KR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altLang="ko-K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ko-KR" sz="2400" dirty="0"/>
                  <a:t>: It can be used as an approximation of relative PSD in the region of parameters where it does not contradict measured data.</a:t>
                </a:r>
              </a:p>
            </p:txBody>
          </p:sp>
        </mc:Choice>
        <mc:Fallback>
          <p:sp>
            <p:nvSpPr>
              <p:cNvPr id="5" name="제목 1">
                <a:extLst>
                  <a:ext uri="{FF2B5EF4-FFF2-40B4-BE49-F238E27FC236}">
                    <a16:creationId xmlns:a16="http://schemas.microsoft.com/office/drawing/2014/main" id="{94225599-7D65-5E7F-589D-D5EDBFA25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65855"/>
                <a:ext cx="12192000" cy="1705496"/>
              </a:xfrm>
              <a:prstGeom prst="rect">
                <a:avLst/>
              </a:prstGeom>
              <a:blipFill>
                <a:blip r:embed="rId2"/>
                <a:stretch>
                  <a:fillRect l="-7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제목 1">
            <a:extLst>
              <a:ext uri="{FF2B5EF4-FFF2-40B4-BE49-F238E27FC236}">
                <a16:creationId xmlns:a16="http://schemas.microsoft.com/office/drawing/2014/main" id="{3B14EC2B-2048-F2DC-3F5C-B4F8AC43923E}"/>
              </a:ext>
            </a:extLst>
          </p:cNvPr>
          <p:cNvSpPr txBox="1">
            <a:spLocks/>
          </p:cNvSpPr>
          <p:nvPr/>
        </p:nvSpPr>
        <p:spPr>
          <a:xfrm>
            <a:off x="0" y="2078181"/>
            <a:ext cx="12192000" cy="4926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ko-KR" sz="2400" dirty="0"/>
          </a:p>
        </p:txBody>
      </p:sp>
      <p:pic>
        <p:nvPicPr>
          <p:cNvPr id="3" name="그림 2" descr="텍스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4140E6F-10E4-29D8-E003-3EB13CEC21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b="21030"/>
          <a:stretch>
            <a:fillRect/>
          </a:stretch>
        </p:blipFill>
        <p:spPr>
          <a:xfrm>
            <a:off x="0" y="2026254"/>
            <a:ext cx="4584357" cy="323756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4DEAD09-3768-D33B-587A-B0D896888A31}"/>
                  </a:ext>
                </a:extLst>
              </p:cNvPr>
              <p:cNvSpPr txBox="1"/>
              <p:nvPr/>
            </p:nvSpPr>
            <p:spPr>
              <a:xfrm>
                <a:off x="1618735" y="5315748"/>
                <a:ext cx="1732074" cy="9142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2600" i="1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altLang="ko-KR" sz="2600" b="0" i="1" smtClean="0"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ko-KR" sz="2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altLang="ko-KR" sz="2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ko-KR" altLang="en-US" sz="26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4DEAD09-3768-D33B-587A-B0D896888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735" y="5315748"/>
                <a:ext cx="1732074" cy="9142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D541C3D-7BBF-C9D3-631D-1272A9C25C5F}"/>
                  </a:ext>
                </a:extLst>
              </p:cNvPr>
              <p:cNvSpPr txBox="1"/>
              <p:nvPr/>
            </p:nvSpPr>
            <p:spPr>
              <a:xfrm>
                <a:off x="-610595" y="6021803"/>
                <a:ext cx="6190734" cy="9135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ko-KR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altLang="ko-KR" sz="1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𝑅𝑒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ko-KR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altLang="ko-KR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ko-KR" sz="1800" b="0" dirty="0"/>
              </a:p>
              <a:p>
                <a:endParaRPr lang="en-US" altLang="ko-KR" sz="1800" b="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D541C3D-7BBF-C9D3-631D-1272A9C25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10595" y="6021803"/>
                <a:ext cx="6190734" cy="9135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제목 1">
            <a:extLst>
              <a:ext uri="{FF2B5EF4-FFF2-40B4-BE49-F238E27FC236}">
                <a16:creationId xmlns:a16="http://schemas.microsoft.com/office/drawing/2014/main" id="{3550520E-AA7B-B1A1-2A72-C63743DC7A08}"/>
              </a:ext>
            </a:extLst>
          </p:cNvPr>
          <p:cNvSpPr txBox="1">
            <a:spLocks/>
          </p:cNvSpPr>
          <p:nvPr/>
        </p:nvSpPr>
        <p:spPr>
          <a:xfrm>
            <a:off x="4465059" y="2049873"/>
            <a:ext cx="7570273" cy="795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600" dirty="0"/>
              <a:t>ATL law should be corrected at high frequency.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제목 1">
                <a:extLst>
                  <a:ext uri="{FF2B5EF4-FFF2-40B4-BE49-F238E27FC236}">
                    <a16:creationId xmlns:a16="http://schemas.microsoft.com/office/drawing/2014/main" id="{36DAC23A-B9F0-FC52-4B74-D72CD0DB8E7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5058" y="2767609"/>
                <a:ext cx="7570273" cy="247024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1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ko-KR" sz="2600" dirty="0"/>
                  <a:t>To find, upper limit of the effects one can make the conservative assumption: All motion below the resolution of the probes is uncorrelated.</a:t>
                </a:r>
              </a:p>
              <a:p>
                <a:endParaRPr lang="en-US" altLang="ko-KR" sz="2400" dirty="0"/>
              </a:p>
              <a:p>
                <a14:m>
                  <m:oMath xmlns:m="http://schemas.openxmlformats.org/officeDocument/2006/math">
                    <m:r>
                      <a:rPr lang="en-US" altLang="ko-KR" sz="280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ko-KR" sz="2800" i="1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altLang="ko-K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altLang="ko-KR" sz="2800"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US" altLang="ko-KR" sz="28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ko-KR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28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ko-KR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sz="2800" dirty="0"/>
                  <a:t> (condition for realistic motion)</a:t>
                </a:r>
              </a:p>
            </p:txBody>
          </p:sp>
        </mc:Choice>
        <mc:Fallback xmlns="">
          <p:sp>
            <p:nvSpPr>
              <p:cNvPr id="10" name="제목 1">
                <a:extLst>
                  <a:ext uri="{FF2B5EF4-FFF2-40B4-BE49-F238E27FC236}">
                    <a16:creationId xmlns:a16="http://schemas.microsoft.com/office/drawing/2014/main" id="{36DAC23A-B9F0-FC52-4B74-D72CD0DB8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058" y="2767609"/>
                <a:ext cx="7570273" cy="2470249"/>
              </a:xfrm>
              <a:prstGeom prst="rect">
                <a:avLst/>
              </a:prstGeom>
              <a:blipFill>
                <a:blip r:embed="rId6"/>
                <a:stretch>
                  <a:fillRect l="-1610" r="-403" b="-271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2559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E832FE-AECF-8B4D-9D5B-430FC73DE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288BF6-5C90-FADB-15CE-1CA41AF59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972800" cy="1325563"/>
          </a:xfrm>
        </p:spPr>
        <p:txBody>
          <a:bodyPr>
            <a:normAutofit/>
          </a:bodyPr>
          <a:lstStyle/>
          <a:p>
            <a:r>
              <a:rPr lang="en-US" altLang="ko-KR" sz="3600" dirty="0"/>
              <a:t>Ground motion description-Corrected ATL law</a:t>
            </a:r>
            <a:br>
              <a:rPr lang="ko-KR" altLang="en-US" sz="3600" dirty="0"/>
            </a:br>
            <a:endParaRPr lang="ko-KR" altLang="en-US" sz="3600" dirty="0"/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2683CB0B-405E-F6B6-0E99-D3DE31AE3096}"/>
              </a:ext>
            </a:extLst>
          </p:cNvPr>
          <p:cNvSpPr txBox="1">
            <a:spLocks/>
          </p:cNvSpPr>
          <p:nvPr/>
        </p:nvSpPr>
        <p:spPr>
          <a:xfrm>
            <a:off x="0" y="2078181"/>
            <a:ext cx="12192000" cy="4926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ko-KR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제목 1">
                <a:extLst>
                  <a:ext uri="{FF2B5EF4-FFF2-40B4-BE49-F238E27FC236}">
                    <a16:creationId xmlns:a16="http://schemas.microsoft.com/office/drawing/2014/main" id="{7158A43A-8516-958C-580B-5E833E5A27F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973090"/>
                <a:ext cx="12192000" cy="634211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1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altLang="ko-KR" sz="2400" i="1" smtClean="0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altLang="ko-KR" sz="2400"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US" altLang="ko-KR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ko-KR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24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ko-KR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sz="2400" dirty="0"/>
                  <a:t> (condition for realistic motion)</a:t>
                </a:r>
              </a:p>
              <a:p>
                <a:endParaRPr lang="en-US" altLang="ko-KR" sz="2400" dirty="0"/>
              </a:p>
              <a:p>
                <a:r>
                  <a:rPr lang="en-US" altLang="ko-KR" sz="2400" dirty="0"/>
                  <a:t>Low frequency: </a:t>
                </a:r>
                <a14:m>
                  <m:oMath xmlns:m="http://schemas.openxmlformats.org/officeDocument/2006/math">
                    <m:r>
                      <a:rPr lang="en-US" altLang="ko-KR" sz="2400" i="1" dirty="0" smtClean="0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𝐴𝐿</m:t>
                        </m:r>
                      </m:num>
                      <m:den>
                        <m:sSup>
                          <m:sSup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ko-KR" sz="2400" b="0" i="0" smtClean="0">
                        <a:latin typeface="Cambria Math" panose="02040503050406030204" pitchFamily="18" charset="0"/>
                      </a:rPr>
                      <m:t>   ( 0&lt;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sz="2400" dirty="0"/>
              </a:p>
              <a:p>
                <a:r>
                  <a:rPr lang="en-US" altLang="ko-KR" sz="2400" dirty="0"/>
                  <a:t>High frequency: </a:t>
                </a:r>
                <a14:m>
                  <m:oMath xmlns:m="http://schemas.openxmlformats.org/officeDocument/2006/math">
                    <m:r>
                      <a:rPr lang="en-US" altLang="ko-KR" sz="2400" i="1" dirty="0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altLang="ko-K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sSup>
                          <m:sSup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  ( </m:t>
                    </m:r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&lt;∞)</m:t>
                    </m:r>
                  </m:oMath>
                </a14:m>
                <a:r>
                  <a:rPr lang="en-US" altLang="ko-KR" sz="2400" dirty="0"/>
                  <a:t> </a:t>
                </a:r>
                <a:endParaRPr lang="ko-KR" alt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𝐴𝐿</m:t>
                              </m:r>
                            </m:e>
                          </m:d>
                        </m:e>
                        <m: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n-US" altLang="ko-KR" sz="2400" dirty="0"/>
              </a:p>
              <a:p>
                <a:endParaRPr lang="en-US" altLang="ko-K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𝑐𝑜𝑠𝑘𝐿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=∞</m:t>
                                  </m:r>
                                </m:e>
                              </m:d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𝑑𝐿</m:t>
                          </m:r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altLang="ko-KR" sz="2400" dirty="0"/>
              </a:p>
              <a:p>
                <a:endParaRPr lang="en-US" altLang="ko-K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24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num>
                            <m:den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sSup>
                                <m:sSup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altLang="ko-KR" sz="2400" b="0" dirty="0"/>
              </a:p>
              <a:p>
                <a:endParaRPr lang="en-US" altLang="ko-KR" sz="2400" dirty="0"/>
              </a:p>
            </p:txBody>
          </p:sp>
        </mc:Choice>
        <mc:Fallback xmlns="">
          <p:sp>
            <p:nvSpPr>
              <p:cNvPr id="10" name="제목 1">
                <a:extLst>
                  <a:ext uri="{FF2B5EF4-FFF2-40B4-BE49-F238E27FC236}">
                    <a16:creationId xmlns:a16="http://schemas.microsoft.com/office/drawing/2014/main" id="{7158A43A-8516-958C-580B-5E833E5A27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73090"/>
                <a:ext cx="12192000" cy="6342110"/>
              </a:xfrm>
              <a:prstGeom prst="rect">
                <a:avLst/>
              </a:prstGeom>
              <a:blipFill>
                <a:blip r:embed="rId2"/>
                <a:stretch>
                  <a:fillRect l="-7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5802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FC825A0-48AB-F623-2438-297A53871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3600" dirty="0"/>
              <a:t>Introduction</a:t>
            </a:r>
            <a:endParaRPr lang="ko-KR" altLang="en-US" sz="3600" dirty="0"/>
          </a:p>
        </p:txBody>
      </p:sp>
      <p:pic>
        <p:nvPicPr>
          <p:cNvPr id="4" name="그림 3" descr="텍스트, 스크린샷, 폰트, 라인이(가) 표시된 사진">
            <a:extLst>
              <a:ext uri="{FF2B5EF4-FFF2-40B4-BE49-F238E27FC236}">
                <a16:creationId xmlns:a16="http://schemas.microsoft.com/office/drawing/2014/main" id="{48BF5F59-ABAD-B847-B877-022F2A2644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8243"/>
            <a:ext cx="6160908" cy="2568027"/>
          </a:xfrm>
          <a:prstGeom prst="rect">
            <a:avLst/>
          </a:prstGeom>
        </p:spPr>
      </p:pic>
      <p:sp>
        <p:nvSpPr>
          <p:cNvPr id="5" name="제목 1">
            <a:extLst>
              <a:ext uri="{FF2B5EF4-FFF2-40B4-BE49-F238E27FC236}">
                <a16:creationId xmlns:a16="http://schemas.microsoft.com/office/drawing/2014/main" id="{1F62DB3B-B463-F059-6F19-E1D09E73A329}"/>
              </a:ext>
            </a:extLst>
          </p:cNvPr>
          <p:cNvSpPr txBox="1">
            <a:spLocks/>
          </p:cNvSpPr>
          <p:nvPr/>
        </p:nvSpPr>
        <p:spPr>
          <a:xfrm>
            <a:off x="894889" y="4558430"/>
            <a:ext cx="43711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600" dirty="0"/>
              <a:t>APS upgrade storage ring</a:t>
            </a:r>
            <a:endParaRPr lang="ko-KR" altLang="en-US" sz="2600" dirty="0"/>
          </a:p>
        </p:txBody>
      </p:sp>
      <p:pic>
        <p:nvPicPr>
          <p:cNvPr id="7" name="그림 6" descr="텍스트, 폰트, 스크린샷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498FA13-C1CD-205A-E570-6778799B47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907" y="2640345"/>
            <a:ext cx="5784770" cy="2283822"/>
          </a:xfrm>
          <a:prstGeom prst="rect">
            <a:avLst/>
          </a:prstGeom>
        </p:spPr>
      </p:pic>
      <p:sp>
        <p:nvSpPr>
          <p:cNvPr id="8" name="제목 1">
            <a:extLst>
              <a:ext uri="{FF2B5EF4-FFF2-40B4-BE49-F238E27FC236}">
                <a16:creationId xmlns:a16="http://schemas.microsoft.com/office/drawing/2014/main" id="{BB458EFA-B187-17C7-20B1-6E522A63713D}"/>
              </a:ext>
            </a:extLst>
          </p:cNvPr>
          <p:cNvSpPr txBox="1">
            <a:spLocks/>
          </p:cNvSpPr>
          <p:nvPr/>
        </p:nvSpPr>
        <p:spPr>
          <a:xfrm>
            <a:off x="6867728" y="4558429"/>
            <a:ext cx="43711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600" dirty="0"/>
              <a:t>Diamond-2 storage ring</a:t>
            </a:r>
            <a:endParaRPr lang="ko-KR" altLang="en-US" sz="2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3E11FD-E0B7-1410-C7FC-7408ED3F1330}"/>
              </a:ext>
            </a:extLst>
          </p:cNvPr>
          <p:cNvSpPr txBox="1"/>
          <p:nvPr/>
        </p:nvSpPr>
        <p:spPr>
          <a:xfrm>
            <a:off x="6853261" y="5654214"/>
            <a:ext cx="4674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I.P.S. Martin et al., “Orbit Stability Studies for the Diamond-II Storage Ring,” in </a:t>
            </a:r>
            <a:r>
              <a:rPr lang="en-US" altLang="ko-KR" i="1" dirty="0"/>
              <a:t>Proc. IPAC'22</a:t>
            </a:r>
            <a:r>
              <a:rPr lang="en-US" altLang="ko-KR" dirty="0"/>
              <a:t>, Bangkok, Thailand, 2022</a:t>
            </a:r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A800C7-24D7-96CF-A98F-59E808B2E8CE}"/>
              </a:ext>
            </a:extLst>
          </p:cNvPr>
          <p:cNvSpPr txBox="1"/>
          <p:nvPr/>
        </p:nvSpPr>
        <p:spPr>
          <a:xfrm>
            <a:off x="278225" y="5515714"/>
            <a:ext cx="60694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V. </a:t>
            </a:r>
            <a:r>
              <a:rPr lang="en-US" altLang="ko-KR" dirty="0" err="1"/>
              <a:t>Sajaev</a:t>
            </a:r>
            <a:r>
              <a:rPr lang="en-US" altLang="ko-KR" dirty="0"/>
              <a:t>, C. Preissner, “Determination of the Ground Motion Orbit Amplification Factors Dependence on the Frequency for the APS Upgrade Storage Ring,” </a:t>
            </a:r>
            <a:r>
              <a:rPr lang="en-US" altLang="ko-KR" i="1" dirty="0"/>
              <a:t>Proc. IPAC'18</a:t>
            </a:r>
            <a:r>
              <a:rPr lang="en-US" altLang="ko-KR" dirty="0"/>
              <a:t>, Vancouver, Canada, 2018</a:t>
            </a:r>
            <a:endParaRPr lang="ko-KR" altLang="en-US" dirty="0"/>
          </a:p>
        </p:txBody>
      </p:sp>
      <p:sp>
        <p:nvSpPr>
          <p:cNvPr id="13" name="제목 1">
            <a:extLst>
              <a:ext uri="{FF2B5EF4-FFF2-40B4-BE49-F238E27FC236}">
                <a16:creationId xmlns:a16="http://schemas.microsoft.com/office/drawing/2014/main" id="{BC58818B-94B0-D927-F09A-D19C2D21DD0E}"/>
              </a:ext>
            </a:extLst>
          </p:cNvPr>
          <p:cNvSpPr txBox="1">
            <a:spLocks/>
          </p:cNvSpPr>
          <p:nvPr/>
        </p:nvSpPr>
        <p:spPr>
          <a:xfrm>
            <a:off x="0" y="12437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600" dirty="0"/>
              <a:t>Importance of considering ground motion</a:t>
            </a:r>
            <a:endParaRPr lang="ko-KR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377358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BCC7E9-AFBC-C6BC-F020-F8CC92C38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F7E18B2-7689-CBEF-E8F4-F832650E8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972800" cy="1325563"/>
          </a:xfrm>
        </p:spPr>
        <p:txBody>
          <a:bodyPr>
            <a:normAutofit/>
          </a:bodyPr>
          <a:lstStyle/>
          <a:p>
            <a:r>
              <a:rPr lang="en-US" altLang="ko-KR" sz="3600" dirty="0"/>
              <a:t>Ground motion description-Corrected ATL law</a:t>
            </a:r>
            <a:br>
              <a:rPr lang="ko-KR" altLang="en-US" sz="3600" dirty="0"/>
            </a:br>
            <a:endParaRPr lang="ko-KR" altLang="en-US" sz="3600" dirty="0"/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352108F7-BF8D-8314-71AF-A9C1913A4F00}"/>
              </a:ext>
            </a:extLst>
          </p:cNvPr>
          <p:cNvSpPr txBox="1">
            <a:spLocks/>
          </p:cNvSpPr>
          <p:nvPr/>
        </p:nvSpPr>
        <p:spPr>
          <a:xfrm>
            <a:off x="0" y="2078181"/>
            <a:ext cx="12192000" cy="4926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ko-KR" sz="2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제목 1">
                <a:extLst>
                  <a:ext uri="{FF2B5EF4-FFF2-40B4-BE49-F238E27FC236}">
                    <a16:creationId xmlns:a16="http://schemas.microsoft.com/office/drawing/2014/main" id="{71952872-AB21-8F0C-E405-FFF36847F04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973090"/>
                <a:ext cx="12192000" cy="586665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1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ko-KR" sz="2400" dirty="0">
                    <a:latin typeface="Cambria Math" panose="02040503050406030204" pitchFamily="18" charset="0"/>
                  </a:rPr>
                  <a:t>Misalignment(relative motion) between two points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m:rPr>
                          <m:sty m:val="p"/>
                        </m:rPr>
                        <a:rPr lang="en-US" altLang="ko-KR" sz="2400">
                          <a:latin typeface="Cambria Math" panose="02040503050406030204" pitchFamily="18" charset="0"/>
                        </a:rPr>
                        <m:t>Δ</m:t>
                      </m:r>
                      <m:sSup>
                        <m:sSup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&gt; =</m:t>
                      </m:r>
                      <m:sSup>
                        <m:sSup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=4</m:t>
                      </m:r>
                      <m:nary>
                        <m:nary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∞ </m:t>
                              </m:r>
                            </m:sub>
                            <m:sup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)(1−</m:t>
                              </m:r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𝑐𝑜𝑠𝑘𝐿</m:t>
                              </m:r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f>
                                <m:fPr>
                                  <m:ctrlP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𝑑𝑘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ko-K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ko-K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ko-KR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altLang="ko-KR" sz="2400" i="1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ko-K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en-US" altLang="ko-KR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⋯ </m:t>
                      </m:r>
                    </m:oMath>
                  </m:oMathPara>
                </a14:m>
                <a:endParaRPr lang="en-US" altLang="ko-KR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m:rPr>
                          <m:sty m:val="p"/>
                        </m:rPr>
                        <a:rPr lang="en-US" altLang="ko-KR" sz="2400">
                          <a:latin typeface="Cambria Math" panose="02040503050406030204" pitchFamily="18" charset="0"/>
                        </a:rPr>
                        <m:t>Δ</m:t>
                      </m:r>
                      <m:sSup>
                        <m:sSup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&gt; =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𝐴𝑇𝐿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                   </m:t>
                      </m:r>
                      <m:d>
                        <m:d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≫</m:t>
                          </m:r>
                          <m:sSub>
                            <m:sSub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ko-KR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m:rPr>
                          <m:sty m:val="p"/>
                        </m:rPr>
                        <a:rPr lang="en-US" altLang="ko-KR" sz="2400">
                          <a:latin typeface="Cambria Math" panose="02040503050406030204" pitchFamily="18" charset="0"/>
                        </a:rPr>
                        <m:t>Δ</m:t>
                      </m:r>
                      <m:sSup>
                        <m:sSup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&gt; =</m:t>
                      </m:r>
                      <m:f>
                        <m:f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d>
                        <m:d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≪</m:t>
                          </m:r>
                          <m:sSub>
                            <m:sSubPr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ko-K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m:rPr>
                          <m:sty m:val="p"/>
                        </m:rPr>
                        <a:rPr lang="en-US" altLang="ko-KR" sz="2400">
                          <a:latin typeface="Cambria Math" panose="02040503050406030204" pitchFamily="18" charset="0"/>
                        </a:rPr>
                        <m:t>Δ</m:t>
                      </m:r>
                      <m:sSup>
                        <m:sSup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&gt; 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ko-KR" sz="2400" dirty="0"/>
              </a:p>
              <a:p>
                <a:endParaRPr lang="en-US" altLang="ko-KR" sz="2400" dirty="0"/>
              </a:p>
              <a:p>
                <a:endParaRPr lang="en-US" altLang="ko-KR" sz="2400" b="0" dirty="0"/>
              </a:p>
              <a:p>
                <a:endParaRPr lang="en-US" altLang="ko-KR" sz="2400" b="0" dirty="0"/>
              </a:p>
              <a:p>
                <a:endParaRPr lang="en-US" altLang="ko-KR" sz="2400" dirty="0"/>
              </a:p>
              <a:p>
                <a:endParaRPr lang="en-US" altLang="ko-KR" sz="2400" b="0" dirty="0"/>
              </a:p>
              <a:p>
                <a:endParaRPr lang="en-US" altLang="ko-KR" sz="2400" dirty="0"/>
              </a:p>
            </p:txBody>
          </p:sp>
        </mc:Choice>
        <mc:Fallback>
          <p:sp>
            <p:nvSpPr>
              <p:cNvPr id="10" name="제목 1">
                <a:extLst>
                  <a:ext uri="{FF2B5EF4-FFF2-40B4-BE49-F238E27FC236}">
                    <a16:creationId xmlns:a16="http://schemas.microsoft.com/office/drawing/2014/main" id="{71952872-AB21-8F0C-E405-FFF36847F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73090"/>
                <a:ext cx="12192000" cy="5866655"/>
              </a:xfrm>
              <a:prstGeom prst="rect">
                <a:avLst/>
              </a:prstGeom>
              <a:blipFill>
                <a:blip r:embed="rId2"/>
                <a:stretch>
                  <a:fillRect l="-7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7595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99918-22C6-7D35-CBD5-319449ABA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C633E5-59D8-1024-0981-97C76DBED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972800" cy="1325563"/>
          </a:xfrm>
        </p:spPr>
        <p:txBody>
          <a:bodyPr>
            <a:normAutofit/>
          </a:bodyPr>
          <a:lstStyle/>
          <a:p>
            <a:r>
              <a:rPr lang="en-US" altLang="ko-KR" sz="3600" dirty="0"/>
              <a:t>Ground motion description-Corrected ATL law</a:t>
            </a:r>
            <a:br>
              <a:rPr lang="ko-KR" altLang="en-US" sz="3600" dirty="0"/>
            </a:br>
            <a:endParaRPr lang="ko-KR" alt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제목 1">
                <a:extLst>
                  <a:ext uri="{FF2B5EF4-FFF2-40B4-BE49-F238E27FC236}">
                    <a16:creationId xmlns:a16="http://schemas.microsoft.com/office/drawing/2014/main" id="{6C90AA94-19A4-CC5B-F382-30A277EF12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946" y="991345"/>
                <a:ext cx="10020300" cy="586665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85000" lnSpcReduction="10000"/>
              </a:bodyPr>
              <a:lstStyle>
                <a:lvl1pPr algn="l" defTabSz="914400" rtl="0" eaLnBrk="1" latinLnBrk="1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ko-KR" sz="24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Add elastic waves </a:t>
                </a:r>
                <a:r>
                  <a:rPr lang="en-US" altLang="ko-KR" sz="2400" dirty="0">
                    <a:latin typeface="Cambria Math" panose="02040503050406030204" pitchFamily="18" charset="0"/>
                  </a:rPr>
                  <a:t>(like ocean wave), </a:t>
                </a:r>
              </a:p>
              <a:p>
                <a:r>
                  <a:rPr lang="en-US" altLang="ko-KR" sz="2400" dirty="0">
                    <a:latin typeface="Cambria Math" panose="02040503050406030204" pitchFamily="18" charset="0"/>
                  </a:rPr>
                  <a:t>propagating at the surface of the ground with a uniform distribution over the azimuthal angle,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2400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24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d>
                      <m:d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altLang="ko-K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sSub>
                          <m:sSub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ko-KR" sz="2400" dirty="0"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sz="2400" dirty="0">
                    <a:latin typeface="Cambria Math" panose="02040503050406030204" pitchFamily="18" charset="0"/>
                  </a:rPr>
                  <a:t> the velocity of wave propagation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24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altLang="ko-KR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altLang="ko-K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altLang="ko-KR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altLang="ko-K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ko-K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en-US" altLang="ko-KR" sz="2400" b="0" dirty="0"/>
              </a:p>
              <a:p>
                <a:endParaRPr lang="en-US" altLang="ko-KR" sz="2400" dirty="0"/>
              </a:p>
              <a:p>
                <a14:m>
                  <m:oMath xmlns:m="http://schemas.openxmlformats.org/officeDocument/2006/math">
                    <m:r>
                      <a:rPr lang="en-US" altLang="ko-KR" sz="2400" i="1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altLang="ko-KR" sz="2400" dirty="0"/>
                  <a:t>: wave number distribution of the waves with frequency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endParaRPr lang="en-US" altLang="ko-KR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ko-KR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  <m:sup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d>
                        <m:d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𝑖𝑓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ko-KR" sz="2400" b="0" dirty="0"/>
              </a:p>
              <a:p>
                <a:endParaRPr lang="en-US" altLang="ko-KR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  =0</m:t>
                      </m:r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    </m:t>
                      </m:r>
                      <m:d>
                        <m:d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𝑖𝑓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sSub>
                            <m:sSubPr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ko-KR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ko-KR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nary>
                        <m:nary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sup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f>
                            <m:f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𝑑𝑘</m:t>
                              </m:r>
                            </m:num>
                            <m:den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=1)</m:t>
                          </m:r>
                        </m:e>
                      </m:nary>
                    </m:oMath>
                  </m:oMathPara>
                </a14:m>
                <a:endParaRPr lang="en-US" altLang="ko-KR" sz="2400" b="0" dirty="0"/>
              </a:p>
              <a:p>
                <a:r>
                  <a:rPr lang="en-US" altLang="ko-KR" sz="2400" b="0" dirty="0"/>
                  <a:t>  </a:t>
                </a:r>
              </a:p>
              <a:p>
                <a:endParaRPr lang="en-US" altLang="ko-KR" sz="24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2400">
                        <a:latin typeface="Cambria Math" panose="02040503050406030204" pitchFamily="18" charset="0"/>
                      </a:rPr>
                      <m:t>D</m:t>
                    </m:r>
                    <m:d>
                      <m:d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altLang="ko-KR" sz="2400" dirty="0"/>
                  <a:t>: contribution</a:t>
                </a:r>
              </a:p>
              <a:p>
                <a:endParaRPr lang="en-US" altLang="ko-KR" sz="2400" b="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2400">
                          <a:latin typeface="Cambria Math" panose="02040503050406030204" pitchFamily="18" charset="0"/>
                        </a:rPr>
                        <m:t>D</m:t>
                      </m:r>
                      <m:d>
                        <m:d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f>
                                    <m:fPr>
                                      <m:ctrlP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altLang="ko-KR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ko-KR" sz="2400" dirty="0"/>
              </a:p>
              <a:p>
                <a:endParaRPr lang="en-US" altLang="ko-KR" sz="2400" b="0" dirty="0"/>
              </a:p>
              <a:p>
                <a:endParaRPr lang="en-US" altLang="ko-KR" sz="2400" dirty="0"/>
              </a:p>
            </p:txBody>
          </p:sp>
        </mc:Choice>
        <mc:Fallback>
          <p:sp>
            <p:nvSpPr>
              <p:cNvPr id="10" name="제목 1">
                <a:extLst>
                  <a:ext uri="{FF2B5EF4-FFF2-40B4-BE49-F238E27FC236}">
                    <a16:creationId xmlns:a16="http://schemas.microsoft.com/office/drawing/2014/main" id="{6C90AA94-19A4-CC5B-F382-30A277EF12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6" y="991345"/>
                <a:ext cx="10020300" cy="5866655"/>
              </a:xfrm>
              <a:prstGeom prst="rect">
                <a:avLst/>
              </a:prstGeom>
              <a:blipFill>
                <a:blip r:embed="rId2"/>
                <a:stretch>
                  <a:fillRect l="-669" t="-519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타원 2">
            <a:extLst>
              <a:ext uri="{FF2B5EF4-FFF2-40B4-BE49-F238E27FC236}">
                <a16:creationId xmlns:a16="http://schemas.microsoft.com/office/drawing/2014/main" id="{D98CD691-A2C6-9E96-6ED0-23EDD7ACDDC3}"/>
              </a:ext>
            </a:extLst>
          </p:cNvPr>
          <p:cNvSpPr/>
          <p:nvPr/>
        </p:nvSpPr>
        <p:spPr>
          <a:xfrm>
            <a:off x="8801100" y="3331872"/>
            <a:ext cx="2692400" cy="26543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B34692-CC98-C5B9-F1CA-068F1242875C}"/>
              </a:ext>
            </a:extLst>
          </p:cNvPr>
          <p:cNvSpPr txBox="1"/>
          <p:nvPr/>
        </p:nvSpPr>
        <p:spPr>
          <a:xfrm>
            <a:off x="7804120" y="4470376"/>
            <a:ext cx="12300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>
                <a:latin typeface="Cambria Math" panose="02040503050406030204" pitchFamily="18" charset="0"/>
              </a:rPr>
              <a:t>collider</a:t>
            </a:r>
            <a:endParaRPr lang="ko-KR" altLang="en-US" dirty="0"/>
          </a:p>
        </p:txBody>
      </p:sp>
      <p:sp>
        <p:nvSpPr>
          <p:cNvPr id="9" name="화살표: 오른쪽 8">
            <a:extLst>
              <a:ext uri="{FF2B5EF4-FFF2-40B4-BE49-F238E27FC236}">
                <a16:creationId xmlns:a16="http://schemas.microsoft.com/office/drawing/2014/main" id="{794EE6E6-BB41-D4C9-2ED6-63F696303232}"/>
              </a:ext>
            </a:extLst>
          </p:cNvPr>
          <p:cNvSpPr/>
          <p:nvPr/>
        </p:nvSpPr>
        <p:spPr>
          <a:xfrm rot="18851935">
            <a:off x="10038652" y="4106460"/>
            <a:ext cx="1181100" cy="7858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화살표: 오른쪽 10">
            <a:extLst>
              <a:ext uri="{FF2B5EF4-FFF2-40B4-BE49-F238E27FC236}">
                <a16:creationId xmlns:a16="http://schemas.microsoft.com/office/drawing/2014/main" id="{6D5B3F29-5CAB-0036-A2FC-A541DD722D3C}"/>
              </a:ext>
            </a:extLst>
          </p:cNvPr>
          <p:cNvSpPr/>
          <p:nvPr/>
        </p:nvSpPr>
        <p:spPr>
          <a:xfrm rot="13510595">
            <a:off x="9102579" y="4144550"/>
            <a:ext cx="1181100" cy="7858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화살표: 오른쪽 11">
            <a:extLst>
              <a:ext uri="{FF2B5EF4-FFF2-40B4-BE49-F238E27FC236}">
                <a16:creationId xmlns:a16="http://schemas.microsoft.com/office/drawing/2014/main" id="{C4041386-9AA7-F938-E1D7-EF56DCE8323D}"/>
              </a:ext>
            </a:extLst>
          </p:cNvPr>
          <p:cNvSpPr/>
          <p:nvPr/>
        </p:nvSpPr>
        <p:spPr>
          <a:xfrm rot="8029740">
            <a:off x="9114014" y="5212917"/>
            <a:ext cx="1181100" cy="7858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화살표: 오른쪽 12">
            <a:extLst>
              <a:ext uri="{FF2B5EF4-FFF2-40B4-BE49-F238E27FC236}">
                <a16:creationId xmlns:a16="http://schemas.microsoft.com/office/drawing/2014/main" id="{F7ABB3EA-8F2B-00B7-370F-E24F9881A5F5}"/>
              </a:ext>
            </a:extLst>
          </p:cNvPr>
          <p:cNvSpPr/>
          <p:nvPr/>
        </p:nvSpPr>
        <p:spPr>
          <a:xfrm>
            <a:off x="8674100" y="4584700"/>
            <a:ext cx="2819400" cy="21426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49D77C-2C7F-20DB-27FD-5CEE9E3E0C35}"/>
              </a:ext>
            </a:extLst>
          </p:cNvPr>
          <p:cNvSpPr txBox="1"/>
          <p:nvPr/>
        </p:nvSpPr>
        <p:spPr>
          <a:xfrm>
            <a:off x="9623960" y="5979434"/>
            <a:ext cx="18450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>
                <a:latin typeface="Cambria Math" panose="02040503050406030204" pitchFamily="18" charset="0"/>
              </a:rPr>
              <a:t>Wave front</a:t>
            </a:r>
            <a:endParaRPr lang="ko-KR" altLang="en-US" dirty="0"/>
          </a:p>
        </p:txBody>
      </p:sp>
      <p:sp>
        <p:nvSpPr>
          <p:cNvPr id="15" name="화살표: 오른쪽 14">
            <a:extLst>
              <a:ext uri="{FF2B5EF4-FFF2-40B4-BE49-F238E27FC236}">
                <a16:creationId xmlns:a16="http://schemas.microsoft.com/office/drawing/2014/main" id="{A6DADE35-1334-D251-6B8C-ADE6352EDB52}"/>
              </a:ext>
            </a:extLst>
          </p:cNvPr>
          <p:cNvSpPr/>
          <p:nvPr/>
        </p:nvSpPr>
        <p:spPr>
          <a:xfrm>
            <a:off x="10210161" y="4500858"/>
            <a:ext cx="878883" cy="124257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B0966CA7-CDDA-9B04-41DC-29C4BA55C0DA}"/>
              </a:ext>
            </a:extLst>
          </p:cNvPr>
          <p:cNvCxnSpPr>
            <a:cxnSpLocks/>
          </p:cNvCxnSpPr>
          <p:nvPr/>
        </p:nvCxnSpPr>
        <p:spPr>
          <a:xfrm>
            <a:off x="11107174" y="3795464"/>
            <a:ext cx="0" cy="8349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원호 21">
            <a:extLst>
              <a:ext uri="{FF2B5EF4-FFF2-40B4-BE49-F238E27FC236}">
                <a16:creationId xmlns:a16="http://schemas.microsoft.com/office/drawing/2014/main" id="{7A9C1485-BCF9-1C22-C6D1-0A48472F3D38}"/>
              </a:ext>
            </a:extLst>
          </p:cNvPr>
          <p:cNvSpPr/>
          <p:nvPr/>
        </p:nvSpPr>
        <p:spPr>
          <a:xfrm rot="11258058">
            <a:off x="10736800" y="1290466"/>
            <a:ext cx="510100" cy="4010099"/>
          </a:xfrm>
          <a:prstGeom prst="arc">
            <a:avLst>
              <a:gd name="adj1" fmla="val 16803195"/>
              <a:gd name="adj2" fmla="val 412943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4405A86-A1AF-9326-B9AB-C6BD9580162A}"/>
                  </a:ext>
                </a:extLst>
              </p:cNvPr>
              <p:cNvSpPr txBox="1"/>
              <p:nvPr/>
            </p:nvSpPr>
            <p:spPr>
              <a:xfrm>
                <a:off x="9447588" y="1888374"/>
                <a:ext cx="236322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sz="1800" dirty="0">
                    <a:latin typeface="Cambria Math" panose="02040503050406030204" pitchFamily="18" charset="0"/>
                  </a:rPr>
                  <a:t>Effective wave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4405A86-A1AF-9326-B9AB-C6BD958016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588" y="1888374"/>
                <a:ext cx="2363228" cy="646331"/>
              </a:xfrm>
              <a:prstGeom prst="rect">
                <a:avLst/>
              </a:prstGeom>
              <a:blipFill>
                <a:blip r:embed="rId3"/>
                <a:stretch>
                  <a:fillRect l="-2326" t="-660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연결선: 꺾임 25">
            <a:extLst>
              <a:ext uri="{FF2B5EF4-FFF2-40B4-BE49-F238E27FC236}">
                <a16:creationId xmlns:a16="http://schemas.microsoft.com/office/drawing/2014/main" id="{AB245A4C-AD7C-6B0A-D789-48ACD0C643EC}"/>
              </a:ext>
            </a:extLst>
          </p:cNvPr>
          <p:cNvCxnSpPr>
            <a:cxnSpLocks/>
          </p:cNvCxnSpPr>
          <p:nvPr/>
        </p:nvCxnSpPr>
        <p:spPr>
          <a:xfrm rot="10800000" flipV="1">
            <a:off x="7569200" y="2414087"/>
            <a:ext cx="2135364" cy="88142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화살표: 오른쪽 4">
            <a:extLst>
              <a:ext uri="{FF2B5EF4-FFF2-40B4-BE49-F238E27FC236}">
                <a16:creationId xmlns:a16="http://schemas.microsoft.com/office/drawing/2014/main" id="{0A8BE841-03CD-1EBD-71D4-B170FB255738}"/>
              </a:ext>
            </a:extLst>
          </p:cNvPr>
          <p:cNvSpPr/>
          <p:nvPr/>
        </p:nvSpPr>
        <p:spPr>
          <a:xfrm>
            <a:off x="10235961" y="4817880"/>
            <a:ext cx="1230059" cy="159075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0DFE58D-788B-C0D7-684F-250EE5CFC196}"/>
                  </a:ext>
                </a:extLst>
              </p:cNvPr>
              <p:cNvSpPr txBox="1"/>
              <p:nvPr/>
            </p:nvSpPr>
            <p:spPr>
              <a:xfrm>
                <a:off x="10319431" y="4877552"/>
                <a:ext cx="101231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0DFE58D-788B-C0D7-684F-250EE5CFC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9431" y="4877552"/>
                <a:ext cx="101231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206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B43F02A-3321-CFE2-AB56-A12528796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19" y="415943"/>
            <a:ext cx="6703701" cy="584515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33EC48-5B01-3802-4467-19B5616100C4}"/>
                  </a:ext>
                </a:extLst>
              </p:cNvPr>
              <p:cNvSpPr txBox="1"/>
              <p:nvPr/>
            </p:nvSpPr>
            <p:spPr>
              <a:xfrm>
                <a:off x="6650182" y="704466"/>
                <a:ext cx="5541818" cy="54213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sz="2400" dirty="0"/>
                  <a:t>Thin line: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2400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endParaRPr lang="en-US" altLang="ko-KR" sz="2400" dirty="0"/>
              </a:p>
              <a:p>
                <a:endParaRPr lang="en-US" altLang="ko-KR" sz="2400" dirty="0"/>
              </a:p>
              <a:p>
                <a:r>
                  <a:rPr lang="en-US" altLang="ko-KR" sz="2400" dirty="0"/>
                  <a:t>Thick solid line: quite place(model 1)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240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𝜇</m:t>
                      </m:r>
                      <m:sSup>
                        <m:sSup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altLang="ko-KR" sz="2400" b="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𝜇</m:t>
                      </m:r>
                      <m:sSup>
                        <m:sSup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altLang="ko-KR" sz="2400" b="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⋅0.14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𝐻𝑧</m:t>
                      </m:r>
                    </m:oMath>
                  </m:oMathPara>
                </a14:m>
                <a:endParaRPr lang="en-US" altLang="ko-KR" sz="2400" dirty="0"/>
              </a:p>
              <a:p>
                <a:endParaRPr lang="en-US" altLang="ko-KR" sz="2400" dirty="0"/>
              </a:p>
              <a:p>
                <a:r>
                  <a:rPr lang="en-US" altLang="ko-KR" sz="2400" dirty="0"/>
                  <a:t>Dashed line: cultural noise(model 4)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240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𝜇</m:t>
                      </m:r>
                      <m:sSup>
                        <m:sSupPr>
                          <m:ctrlPr>
                            <a:rPr lang="en-US" altLang="ko-KR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altLang="ko-K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𝜇</m:t>
                      </m:r>
                      <m:sSup>
                        <m:sSup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altLang="ko-K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⋅0.14</m:t>
                      </m:r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𝐻𝑧</m:t>
                      </m:r>
                    </m:oMath>
                  </m:oMathPara>
                </a14:m>
                <a:endParaRPr lang="en-US" altLang="ko-KR" sz="24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⋅2.5</m:t>
                      </m:r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𝐻𝑧</m:t>
                      </m:r>
                    </m:oMath>
                  </m:oMathPara>
                </a14:m>
                <a:endParaRPr lang="en-US" altLang="ko-KR" sz="24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⋅50</m:t>
                      </m:r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𝐻𝑧</m:t>
                      </m:r>
                    </m:oMath>
                  </m:oMathPara>
                </a14:m>
                <a:endParaRPr lang="en-US" altLang="ko-KR" sz="2400" dirty="0"/>
              </a:p>
              <a:p>
                <a:pPr/>
                <a:endParaRPr lang="en-US" altLang="ko-KR" sz="2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33EC48-5B01-3802-4467-19B561610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182" y="704466"/>
                <a:ext cx="5541818" cy="5421356"/>
              </a:xfrm>
              <a:prstGeom prst="rect">
                <a:avLst/>
              </a:prstGeom>
              <a:blipFill>
                <a:blip r:embed="rId3"/>
                <a:stretch>
                  <a:fillRect l="-176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4310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72B086-D82C-E34B-108D-FCA077F98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FDA029-D302-C8D9-DF6A-D0FC55C3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972800" cy="1325563"/>
          </a:xfrm>
        </p:spPr>
        <p:txBody>
          <a:bodyPr>
            <a:normAutofit/>
          </a:bodyPr>
          <a:lstStyle/>
          <a:p>
            <a:r>
              <a:rPr lang="en-US" altLang="ko-KR" sz="3600" dirty="0"/>
              <a:t>Beam offset at the interaction point(IP)</a:t>
            </a:r>
            <a:br>
              <a:rPr lang="ko-KR" altLang="en-US" sz="3600" dirty="0"/>
            </a:br>
            <a:endParaRPr lang="ko-KR" altLang="en-US" sz="3600" dirty="0"/>
          </a:p>
        </p:txBody>
      </p:sp>
      <p:pic>
        <p:nvPicPr>
          <p:cNvPr id="6" name="그림 5" descr="도표, 스케치, 라인, 그림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4AC9306-BB6C-CF70-FC92-EAE60DB2A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3288"/>
            <a:ext cx="6954220" cy="328658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8D30D11-93B8-5C34-F08A-E88E82BCB94B}"/>
                  </a:ext>
                </a:extLst>
              </p:cNvPr>
              <p:cNvSpPr txBox="1"/>
              <p:nvPr/>
            </p:nvSpPr>
            <p:spPr>
              <a:xfrm>
                <a:off x="6587504" y="956507"/>
                <a:ext cx="4500124" cy="10177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6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ko-KR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  <m:t>𝑟𝑒𝑝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ko-KR" altLang="en-US" sz="26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8D30D11-93B8-5C34-F08A-E88E82BCB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7504" y="956507"/>
                <a:ext cx="4500124" cy="10177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61CDE41-5BF6-B894-6B92-455E11631D5D}"/>
                  </a:ext>
                </a:extLst>
              </p:cNvPr>
              <p:cNvSpPr txBox="1"/>
              <p:nvPr/>
            </p:nvSpPr>
            <p:spPr>
              <a:xfrm>
                <a:off x="0" y="3844195"/>
                <a:ext cx="12192000" cy="8892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&gt; = </m:t>
                      </m:r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4</m:t>
                      </m:r>
                      <m:nary>
                        <m:nary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∞ </m:t>
                              </m:r>
                            </m:sub>
                            <m:sup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)(1−</m:t>
                              </m:r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𝑐𝑜𝑠𝑘</m:t>
                              </m:r>
                              <m:d>
                                <m:d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f>
                                <m:fPr>
                                  <m:ctrlP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𝑑𝑘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ko-K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ko-K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ko-KR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altLang="ko-KR" sz="2400" i="1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ko-K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ko-KR" altLang="en-US" sz="24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61CDE41-5BF6-B894-6B92-455E11631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44195"/>
                <a:ext cx="12192000" cy="8892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06151E4-D227-0E96-6822-1A50E5709833}"/>
                  </a:ext>
                </a:extLst>
              </p:cNvPr>
              <p:cNvSpPr txBox="1"/>
              <p:nvPr/>
            </p:nvSpPr>
            <p:spPr>
              <a:xfrm>
                <a:off x="186704" y="4533133"/>
                <a:ext cx="12192000" cy="23248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𝑟𝑒𝑓</m:t>
                          </m:r>
                        </m:sub>
                      </m:sSub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d>
                        <m:d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sup>
                          </m:sSub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𝑟𝑒𝑓</m:t>
                              </m:r>
                            </m:sub>
                          </m:sSub>
                        </m:e>
                      </m:d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±</m:t>
                                  </m:r>
                                </m:sup>
                              </m:sSubSup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𝑟𝑒𝑓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altLang="ko-KR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altLang="ko-KR" sz="2400" dirty="0"/>
              </a:p>
              <a:p>
                <a:pPr/>
                <a:r>
                  <a:rPr lang="en-US" altLang="ko-KR" sz="2400" dirty="0"/>
                  <a:t>R: transfer matrix between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bSup>
                    <m:r>
                      <a:rPr lang="en-US" altLang="ko-KR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24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</m:sSub>
                  </m:oMath>
                </a14:m>
                <a:endParaRPr lang="en-US" altLang="ko-KR" sz="2400" b="0" dirty="0"/>
              </a:p>
              <a:p>
                <a:pPr/>
                <a:r>
                  <a:rPr lang="en-US" altLang="ko-KR" sz="2400" dirty="0"/>
                  <a:t>r: transfer matrix between </a:t>
                </a:r>
                <a:r>
                  <a:rPr lang="en-US" altLang="ko-KR" sz="2400" dirty="0" err="1"/>
                  <a:t>ith</a:t>
                </a:r>
                <a:r>
                  <a:rPr lang="en-US" altLang="ko-KR" sz="2400" dirty="0"/>
                  <a:t> quadrupole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</m:sSub>
                  </m:oMath>
                </a14:m>
                <a:endParaRPr lang="ko-KR" altLang="en-US" sz="240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06151E4-D227-0E96-6822-1A50E5709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04" y="4533133"/>
                <a:ext cx="12192000" cy="2324867"/>
              </a:xfrm>
              <a:prstGeom prst="rect">
                <a:avLst/>
              </a:prstGeom>
              <a:blipFill>
                <a:blip r:embed="rId5"/>
                <a:stretch>
                  <a:fillRect l="-800" b="-341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3882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CCB05-0D52-B136-81F4-FACDDBEEF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6C1F6D8-652C-2C3A-337E-B1DE3D61F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972800" cy="1325563"/>
          </a:xfrm>
        </p:spPr>
        <p:txBody>
          <a:bodyPr>
            <a:normAutofit/>
          </a:bodyPr>
          <a:lstStyle/>
          <a:p>
            <a:r>
              <a:rPr lang="en-US" altLang="ko-KR" sz="3600" dirty="0"/>
              <a:t>Beam offset at the interaction point(IP)</a:t>
            </a:r>
            <a:br>
              <a:rPr lang="ko-KR" altLang="en-US" sz="3600" dirty="0"/>
            </a:br>
            <a:endParaRPr lang="ko-KR" altLang="en-US" sz="3600" dirty="0"/>
          </a:p>
        </p:txBody>
      </p:sp>
      <p:pic>
        <p:nvPicPr>
          <p:cNvPr id="6" name="그림 5" descr="도표, 스케치, 라인, 그림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A6BD45C-0316-BED1-7E9C-5FC2F047E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95"/>
          <a:stretch>
            <a:fillRect/>
          </a:stretch>
        </p:blipFill>
        <p:spPr>
          <a:xfrm>
            <a:off x="44450" y="742155"/>
            <a:ext cx="10883900" cy="164544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2F4ED16-D502-B909-E1BB-AE419A4B63DC}"/>
                  </a:ext>
                </a:extLst>
              </p:cNvPr>
              <p:cNvSpPr txBox="1"/>
              <p:nvPr/>
            </p:nvSpPr>
            <p:spPr>
              <a:xfrm>
                <a:off x="0" y="2449934"/>
                <a:ext cx="12192000" cy="42468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&gt;= </m:t>
                      </m:r>
                      <m:r>
                        <a:rPr lang="en-US" altLang="ko-KR" sz="2000" i="1">
                          <a:latin typeface="Cambria Math" panose="02040503050406030204" pitchFamily="18" charset="0"/>
                        </a:rPr>
                        <m:t>4</m:t>
                      </m:r>
                      <m:nary>
                        <m:naryPr>
                          <m:ctrlPr>
                            <a:rPr lang="en-US" altLang="ko-KR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∞ </m:t>
                              </m:r>
                            </m:sub>
                            <m:sup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f>
                                <m:f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𝑑𝑘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ko-K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ko-KR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ko-KR" sz="20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altLang="ko-KR" sz="2000" i="1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en-US" altLang="ko-KR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altLang="ko-K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altLang="ko-KR" sz="2000" i="1">
                          <a:latin typeface="Cambria Math" panose="02040503050406030204" pitchFamily="18" charset="0"/>
                        </a:rPr>
                        <m:t>𝑐𝑜𝑠𝑘</m:t>
                      </m:r>
                      <m:d>
                        <m:dPr>
                          <m:ctrlPr>
                            <a:rPr lang="en-US" altLang="ko-K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e>
                      </m:d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ko-KR" sz="2000" i="1">
                          <a:latin typeface="Cambria Math" panose="02040503050406030204" pitchFamily="18" charset="0"/>
                        </a:rPr>
                        <m:t>𝑐𝑜𝑠𝑘</m:t>
                      </m:r>
                      <m:d>
                        <m:dPr>
                          <m:ctrlPr>
                            <a:rPr lang="en-US" altLang="ko-K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e>
                      </m:d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altLang="ko-KR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sSubSup>
                            <m:sSubSupPr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altLang="ko-KR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2000" b="0" i="0" smtClean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altLang="ko-KR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altLang="ko-KR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altLang="ko-KR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</m:func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ko-KR" sz="2000" b="0" dirty="0"/>
              </a:p>
              <a:p>
                <a:pPr/>
                <a:endParaRPr lang="en-US" altLang="ko-KR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altLang="ko-KR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𝐼𝑃</m:t>
                              </m:r>
                            </m:sub>
                          </m:sSub>
                        </m:e>
                      </m:nary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en-US" altLang="ko-KR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altLang="ko-K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ko-KR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altLang="ko-K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altLang="ko-KR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r>
                                <a:rPr lang="en-US" altLang="ko-KR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ko-KR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altLang="ko-KR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ko-KR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en-US" altLang="ko-KR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ko-K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altLang="ko-KR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altLang="ko-KR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𝑠𝑚𝑎𝑙𝑙</m:t>
                      </m:r>
                      <m:r>
                        <a:rPr lang="en-US" altLang="ko-KR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ko-KR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20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2F4ED16-D502-B909-E1BB-AE419A4B63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449934"/>
                <a:ext cx="12192000" cy="42468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55195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96D3F1-42B7-71E3-5533-6FA9C5B72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BD75D0D-AC4B-CCDE-F085-C3520D98B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972800" cy="1325563"/>
          </a:xfrm>
        </p:spPr>
        <p:txBody>
          <a:bodyPr>
            <a:normAutofit/>
          </a:bodyPr>
          <a:lstStyle/>
          <a:p>
            <a:r>
              <a:rPr lang="en-US" altLang="ko-KR" sz="3600" dirty="0"/>
              <a:t>Beam spot size at the IP</a:t>
            </a:r>
            <a:br>
              <a:rPr lang="ko-KR" altLang="en-US" sz="3600" dirty="0"/>
            </a:br>
            <a:endParaRPr lang="ko-KR" alt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DB56E54-13B5-F06E-6DB1-BFFA944692B1}"/>
                  </a:ext>
                </a:extLst>
              </p:cNvPr>
              <p:cNvSpPr txBox="1"/>
              <p:nvPr/>
            </p:nvSpPr>
            <p:spPr>
              <a:xfrm>
                <a:off x="87312" y="681036"/>
                <a:ext cx="12192000" cy="2780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:r>
                  <a:rPr lang="en-US" altLang="ko-KR" sz="2000" dirty="0"/>
                  <a:t>R: transfer matrix between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bSup>
                    <m:r>
                      <a:rPr lang="en-US" altLang="ko-KR" sz="2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20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</m:sSub>
                  </m:oMath>
                </a14:m>
                <a:endParaRPr lang="en-US" altLang="ko-KR" sz="2000" dirty="0"/>
              </a:p>
              <a:p>
                <a:pPr/>
                <a:endParaRPr lang="en-US" altLang="ko-KR" sz="2000" dirty="0"/>
              </a:p>
              <a:p>
                <a:pPr/>
                <a:r>
                  <a:rPr lang="en-US" altLang="ko-KR" sz="2000" dirty="0"/>
                  <a:t>Normalized transfer matrix error at the IP: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altLang="ko-KR" sz="2000" b="0" dirty="0"/>
              </a:p>
              <a:p>
                <a:pPr/>
                <a:r>
                  <a:rPr lang="en-US" altLang="ko-KR" sz="2000" dirty="0"/>
                  <a:t>Vertical spot size growth is given by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ko-K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2000" i="1"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2000" i="1">
                                              <a:latin typeface="Cambria Math" panose="02040503050406030204" pitchFamily="18" charset="0"/>
                                            </a:rPr>
                                            <m:t>34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altLang="ko-KR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2000" i="1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20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31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32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36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ko-KR" altLang="en-US" sz="2000" dirty="0"/>
              </a:p>
              <a:p>
                <a:pPr/>
                <a:endParaRPr lang="ko-KR" altLang="en-US" sz="20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DB56E54-13B5-F06E-6DB1-BFFA944692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12" y="681036"/>
                <a:ext cx="12192000" cy="2780441"/>
              </a:xfrm>
              <a:prstGeom prst="rect">
                <a:avLst/>
              </a:prstGeom>
              <a:blipFill>
                <a:blip r:embed="rId2"/>
                <a:stretch>
                  <a:fillRect l="-500" t="-4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441AD2-4B4F-2A99-5AA3-A0BB0197F838}"/>
                  </a:ext>
                </a:extLst>
              </p:cNvPr>
              <p:cNvSpPr txBox="1"/>
              <p:nvPr/>
            </p:nvSpPr>
            <p:spPr>
              <a:xfrm>
                <a:off x="265112" y="3187700"/>
                <a:ext cx="10137776" cy="20779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:r>
                  <a:rPr lang="en-US" altLang="ko-KR" b="0" dirty="0"/>
                  <a:t>1</a:t>
                </a:r>
                <a:r>
                  <a:rPr lang="en-US" altLang="ko-KR" b="0" baseline="30000" dirty="0"/>
                  <a:t>st</a:t>
                </a:r>
                <a:r>
                  <a:rPr lang="en-US" altLang="ko-KR" dirty="0"/>
                  <a:t> term: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waist shift generated by quadrupole and </a:t>
                </a:r>
                <a:r>
                  <a:rPr lang="en-US" altLang="ko-KR" dirty="0" err="1"/>
                  <a:t>sextupole</a:t>
                </a:r>
                <a:r>
                  <a:rPr lang="en-US" altLang="ko-KR" dirty="0"/>
                  <a:t> horizontal displacement</a:t>
                </a:r>
              </a:p>
              <a:p>
                <a:pPr/>
                <a:endParaRPr lang="en-US" altLang="ko-KR" dirty="0"/>
              </a:p>
              <a:p>
                <a:pPr/>
                <a:r>
                  <a:rPr lang="en-US" altLang="ko-KR" dirty="0"/>
                  <a:t>2</a:t>
                </a:r>
                <a:r>
                  <a:rPr lang="en-US" altLang="ko-KR" baseline="30000" dirty="0"/>
                  <a:t>nd</a:t>
                </a:r>
                <a:r>
                  <a:rPr lang="en-US" altLang="ko-KR" dirty="0"/>
                  <a:t> and 3</a:t>
                </a:r>
                <a:r>
                  <a:rPr lang="en-US" altLang="ko-KR" baseline="30000" dirty="0"/>
                  <a:t>rd</a:t>
                </a:r>
                <a:r>
                  <a:rPr lang="en-US" altLang="ko-KR" dirty="0"/>
                  <a:t> term: </a:t>
                </a:r>
                <a:r>
                  <a:rPr lang="en-US" altLang="ko-KR" dirty="0" err="1"/>
                  <a:t>xy</a:t>
                </a:r>
                <a:r>
                  <a:rPr lang="en-US" altLang="ko-KR" dirty="0"/>
                  <a:t> and </a:t>
                </a:r>
                <a:r>
                  <a:rPr lang="en-US" altLang="ko-KR" dirty="0" err="1"/>
                  <a:t>x’y</a:t>
                </a:r>
                <a:r>
                  <a:rPr lang="en-US" altLang="ko-KR" dirty="0"/>
                  <a:t> couplings</a:t>
                </a:r>
              </a:p>
              <a:p>
                <a:pPr/>
                <a:endParaRPr lang="en-US" altLang="ko-KR" dirty="0"/>
              </a:p>
              <a:p>
                <a:pPr/>
                <a:r>
                  <a:rPr lang="en-US" altLang="ko-KR" dirty="0"/>
                  <a:t>4</a:t>
                </a:r>
                <a:r>
                  <a:rPr lang="en-US" altLang="ko-KR" baseline="30000" dirty="0"/>
                  <a:t>th</a:t>
                </a:r>
                <a:r>
                  <a:rPr lang="en-US" altLang="ko-KR" dirty="0"/>
                  <a:t> term: vertical dispersion generated by quadrupole and </a:t>
                </a:r>
                <a:r>
                  <a:rPr lang="en-US" altLang="ko-KR" dirty="0" err="1"/>
                  <a:t>sextupole</a:t>
                </a:r>
                <a:r>
                  <a:rPr lang="en-US" altLang="ko-KR" dirty="0"/>
                  <a:t> vertical displacements</a:t>
                </a:r>
              </a:p>
              <a:p>
                <a:pPr/>
                <a:endParaRPr lang="en-US" altLang="ko-KR" dirty="0"/>
              </a:p>
              <a:p>
                <a:pPr/>
                <a:r>
                  <a:rPr lang="en-US" altLang="ko-KR" dirty="0"/>
                  <a:t>Each term contributes on spectral response function,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ko-KR" alt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441AD2-4B4F-2A99-5AA3-A0BB0197F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12" y="3187700"/>
                <a:ext cx="10137776" cy="2077941"/>
              </a:xfrm>
              <a:prstGeom prst="rect">
                <a:avLst/>
              </a:prstGeom>
              <a:blipFill>
                <a:blip r:embed="rId3"/>
                <a:stretch>
                  <a:fillRect l="-481" t="-2053" b="-234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801C29-EBA4-43E5-DDE8-0CEEEA8D968B}"/>
                  </a:ext>
                </a:extLst>
              </p:cNvPr>
              <p:cNvSpPr txBox="1"/>
              <p:nvPr/>
            </p:nvSpPr>
            <p:spPr>
              <a:xfrm>
                <a:off x="239712" y="5151038"/>
                <a:ext cx="11833515" cy="19584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𝑒𝑥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) &lt;</m:t>
                      </m:r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sSub>
                                <m:sSub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36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&gt; =</m:t>
                      </m:r>
                      <m:f>
                        <m:f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[&lt;</m:t>
                              </m:r>
                              <m:sSup>
                                <m:sSup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&gt;+&lt;</m:t>
                              </m:r>
                              <m:sSup>
                                <m:sSup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&gt;+&lt;</m:t>
                              </m:r>
                              <m:sSup>
                                <m:sSup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&gt;]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altLang="ko-KR" sz="1800" b="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en-US" altLang="ko-KR" i="1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1−2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𝑐𝑜𝑠𝑘</m:t>
                      </m:r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𝑐𝑜𝑠𝑘</m:t>
                      </m:r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altLang="ko-KR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altLang="ko-KR" dirty="0"/>
              </a:p>
              <a:p>
                <a:pPr/>
                <a:endParaRPr lang="ko-KR" alt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801C29-EBA4-43E5-DDE8-0CEEEA8D96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12" y="5151038"/>
                <a:ext cx="11833515" cy="19584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09484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396879-CD90-4DA7-D2D1-D91313E13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14B18F-3A9A-B727-6756-68797B0FB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972800" cy="1325563"/>
          </a:xfrm>
        </p:spPr>
        <p:txBody>
          <a:bodyPr>
            <a:normAutofit/>
          </a:bodyPr>
          <a:lstStyle/>
          <a:p>
            <a:r>
              <a:rPr lang="en-US" altLang="ko-KR" sz="3600" dirty="0"/>
              <a:t>Application for Final Focus System(FFS)</a:t>
            </a:r>
            <a:br>
              <a:rPr lang="ko-KR" altLang="en-US" sz="3600" dirty="0"/>
            </a:br>
            <a:endParaRPr lang="ko-KR" altLang="en-US" sz="3600" dirty="0"/>
          </a:p>
        </p:txBody>
      </p:sp>
      <p:pic>
        <p:nvPicPr>
          <p:cNvPr id="3" name="그림 2" descr="도표, 스케치, 라인, 그림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A15781B-5A96-D339-2E69-3CA5EDD0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16"/>
          <a:stretch>
            <a:fillRect/>
          </a:stretch>
        </p:blipFill>
        <p:spPr>
          <a:xfrm>
            <a:off x="139675" y="1303337"/>
            <a:ext cx="4907708" cy="1653362"/>
          </a:xfrm>
          <a:prstGeom prst="rect">
            <a:avLst/>
          </a:prstGeom>
        </p:spPr>
      </p:pic>
      <p:sp>
        <p:nvSpPr>
          <p:cNvPr id="6" name="원형: 비어 있음 5">
            <a:extLst>
              <a:ext uri="{FF2B5EF4-FFF2-40B4-BE49-F238E27FC236}">
                <a16:creationId xmlns:a16="http://schemas.microsoft.com/office/drawing/2014/main" id="{9A743619-DDDC-5C0D-1C65-5451343FBB89}"/>
              </a:ext>
            </a:extLst>
          </p:cNvPr>
          <p:cNvSpPr/>
          <p:nvPr/>
        </p:nvSpPr>
        <p:spPr>
          <a:xfrm>
            <a:off x="2250821" y="1139783"/>
            <a:ext cx="685415" cy="1980470"/>
          </a:xfrm>
          <a:prstGeom prst="donut">
            <a:avLst>
              <a:gd name="adj" fmla="val 233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DACAC9-B7C1-AFDE-1DBE-6EE162EEBAAC}"/>
              </a:ext>
            </a:extLst>
          </p:cNvPr>
          <p:cNvSpPr txBox="1"/>
          <p:nvPr/>
        </p:nvSpPr>
        <p:spPr>
          <a:xfrm>
            <a:off x="307974" y="3800337"/>
            <a:ext cx="1135062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0" dirty="0"/>
              <a:t>Strong focusing system</a:t>
            </a:r>
          </a:p>
          <a:p>
            <a:endParaRPr lang="en-US" altLang="ko-KR" dirty="0"/>
          </a:p>
          <a:p>
            <a:r>
              <a:rPr lang="en-US" altLang="ko-KR" dirty="0"/>
              <a:t>The tightest tolerances to transverse magnet displacements are found in the FFS.</a:t>
            </a:r>
          </a:p>
          <a:p>
            <a:endParaRPr lang="en-US" altLang="ko-KR" dirty="0"/>
          </a:p>
          <a:p>
            <a:r>
              <a:rPr lang="en-US" altLang="ko-KR" dirty="0"/>
              <a:t>Vertical beam sizes at the IP are much smaller than the horizontal ones. It is important to concentrate on the time stability of the </a:t>
            </a:r>
            <a:r>
              <a:rPr lang="en-US" altLang="ko-KR" dirty="0">
                <a:solidFill>
                  <a:srgbClr val="FF0000"/>
                </a:solidFill>
              </a:rPr>
              <a:t>vertical offset and spot size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11" name="그림 10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474C2C3-2FD4-A2A6-5D0C-76B8604DF5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565" y="1055603"/>
            <a:ext cx="7103660" cy="241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149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0CA06-8D71-2360-974D-2C7DB9901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F3BA04-F351-1A30-1AB2-48F250909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972800" cy="1325563"/>
          </a:xfrm>
        </p:spPr>
        <p:txBody>
          <a:bodyPr>
            <a:normAutofit/>
          </a:bodyPr>
          <a:lstStyle/>
          <a:p>
            <a:r>
              <a:rPr lang="en-US" altLang="ko-KR" sz="3600" dirty="0"/>
              <a:t>Beam stability in different conditions</a:t>
            </a:r>
            <a:br>
              <a:rPr lang="ko-KR" altLang="en-US" sz="3600" dirty="0"/>
            </a:br>
            <a:endParaRPr lang="ko-KR" altLang="en-US" sz="3600" dirty="0"/>
          </a:p>
        </p:txBody>
      </p:sp>
      <p:pic>
        <p:nvPicPr>
          <p:cNvPr id="5" name="그림 4" descr="텍스트, 도표, 라인, 그래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C37FA35-6A89-16F9-D294-0A607AF27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59" y="844239"/>
            <a:ext cx="6507541" cy="535242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6D31256-7268-20FC-A8A2-C0B361EA1C32}"/>
                  </a:ext>
                </a:extLst>
              </p:cNvPr>
              <p:cNvSpPr txBox="1"/>
              <p:nvPr/>
            </p:nvSpPr>
            <p:spPr>
              <a:xfrm>
                <a:off x="5464175" y="2651370"/>
                <a:ext cx="6191250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2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d>
                        <m:dPr>
                          <m:ctrlPr>
                            <a:rPr lang="en-US" altLang="ko-KR" sz="2600" b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ko-KR" sz="2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</m:d>
                      <m:r>
                        <a:rPr lang="en-US" altLang="ko-KR" sz="2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altLang="ko-KR" sz="2600" b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sz="2600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2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  <m:sSub>
                                <m:sSubPr>
                                  <m:ctrlPr>
                                    <a:rPr lang="en-US" altLang="ko-KR" sz="2600" b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26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r>
                                    <a:rPr lang="en-US" altLang="ko-KR" sz="26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r>
                                <a:rPr lang="en-US" altLang="ko-KR" sz="2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 sz="2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en-US" altLang="ko-KR" sz="2600" b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ko-KR" sz="2600" b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26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k</m:t>
                                      </m:r>
                                    </m:e>
                                    <m:sup>
                                      <m:r>
                                        <a:rPr lang="en-US" altLang="ko-KR" sz="26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ko-KR" sz="2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2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altLang="ko-KR" sz="2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ko-KR" sz="2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p>
                          <m:r>
                            <a:rPr lang="en-US" altLang="ko-KR" sz="2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ko-KR" alt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6D31256-7268-20FC-A8A2-C0B361EA1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175" y="2651370"/>
                <a:ext cx="6191250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47550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9A1AD-7850-9658-7161-239996385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텍스트, 도표, 라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19BC562-8340-6300-4BF4-51455CA8FC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64"/>
          <a:stretch>
            <a:fillRect/>
          </a:stretch>
        </p:blipFill>
        <p:spPr>
          <a:xfrm>
            <a:off x="-1" y="3429000"/>
            <a:ext cx="5277587" cy="3397447"/>
          </a:xfrm>
          <a:prstGeom prst="rect">
            <a:avLst/>
          </a:prstGeom>
        </p:spPr>
      </p:pic>
      <p:pic>
        <p:nvPicPr>
          <p:cNvPr id="10" name="그림 9" descr="텍스트, 라인, 도표, 그래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680F2F8-E65E-CAAE-5081-BB41F80FC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91"/>
          <a:stretch>
            <a:fillRect/>
          </a:stretch>
        </p:blipFill>
        <p:spPr>
          <a:xfrm>
            <a:off x="0" y="0"/>
            <a:ext cx="5277587" cy="3670300"/>
          </a:xfrm>
          <a:prstGeom prst="rect">
            <a:avLst/>
          </a:prstGeom>
        </p:spPr>
      </p:pic>
      <p:pic>
        <p:nvPicPr>
          <p:cNvPr id="12" name="그림 11" descr="텍스트, 라인, 도표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8B1426F-297D-82F6-E994-9E26C62F72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806" y="3429000"/>
            <a:ext cx="4810494" cy="396822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600B684-EDE7-D8FB-92AF-D5336A100971}"/>
                  </a:ext>
                </a:extLst>
              </p:cNvPr>
              <p:cNvSpPr txBox="1"/>
              <p:nvPr/>
            </p:nvSpPr>
            <p:spPr>
              <a:xfrm>
                <a:off x="5150586" y="645636"/>
                <a:ext cx="6914414" cy="24929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sz="2600" dirty="0"/>
                  <a:t>They are calculated as 2D power spectrum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2600" dirty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altLang="ko-KR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6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altLang="ko-KR" sz="2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altLang="ko-KR" sz="2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2600" dirty="0"/>
                  <a:t>corresponding to model 1. </a:t>
                </a:r>
              </a:p>
              <a:p>
                <a:endParaRPr lang="en-US" altLang="ko-KR" sz="2600" dirty="0"/>
              </a:p>
              <a:p>
                <a:r>
                  <a:rPr lang="en-US" altLang="ko-KR" sz="2600" dirty="0"/>
                  <a:t>The offset and dispersion curves of different colliders behave almost identically because of the similarity of the FFS designs.</a:t>
                </a:r>
                <a:endParaRPr lang="ko-KR" altLang="en-US" sz="26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600B684-EDE7-D8FB-92AF-D5336A100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586" y="645636"/>
                <a:ext cx="6914414" cy="2492990"/>
              </a:xfrm>
              <a:prstGeom prst="rect">
                <a:avLst/>
              </a:prstGeom>
              <a:blipFill>
                <a:blip r:embed="rId5"/>
                <a:stretch>
                  <a:fillRect l="-1587" t="-2200" r="-2469" b="-513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05524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5CEA5A6-94F3-D4F1-3E74-7BCB6FA14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8" y="0"/>
            <a:ext cx="7124041" cy="3670300"/>
          </a:xfrm>
          <a:prstGeom prst="rect">
            <a:avLst/>
          </a:prstGeom>
        </p:spPr>
      </p:pic>
      <p:pic>
        <p:nvPicPr>
          <p:cNvPr id="5" name="그림 4" descr="텍스트, 라인, 도표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09C9298-6321-6A25-9602-C96162BCCE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750" y="1"/>
            <a:ext cx="5043250" cy="4160226"/>
          </a:xfrm>
          <a:prstGeom prst="rect">
            <a:avLst/>
          </a:prstGeom>
        </p:spPr>
      </p:pic>
      <p:sp>
        <p:nvSpPr>
          <p:cNvPr id="6" name="액자 5">
            <a:extLst>
              <a:ext uri="{FF2B5EF4-FFF2-40B4-BE49-F238E27FC236}">
                <a16:creationId xmlns:a16="http://schemas.microsoft.com/office/drawing/2014/main" id="{4E8BDA7A-3CB8-09E5-7F87-CFF900F33ED2}"/>
              </a:ext>
            </a:extLst>
          </p:cNvPr>
          <p:cNvSpPr/>
          <p:nvPr/>
        </p:nvSpPr>
        <p:spPr>
          <a:xfrm>
            <a:off x="1689100" y="2080114"/>
            <a:ext cx="5219700" cy="282086"/>
          </a:xfrm>
          <a:prstGeom prst="frame">
            <a:avLst>
              <a:gd name="adj1" fmla="val 96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B35920D-E814-F07F-EBDD-652756667FB1}"/>
                  </a:ext>
                </a:extLst>
              </p:cNvPr>
              <p:cNvSpPr txBox="1"/>
              <p:nvPr/>
            </p:nvSpPr>
            <p:spPr>
              <a:xfrm>
                <a:off x="577504" y="4090145"/>
                <a:ext cx="6096000" cy="9671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8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80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ko-KR" sz="18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altLang="ko-KR" sz="18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ko-KR" sz="1800" b="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VLEPP&lt;CLIC&lt;TESLA&lt;SBLC</a:t>
                </a:r>
              </a:p>
              <a:p>
                <a:pPr/>
                <a:endParaRPr lang="en-US" altLang="ko-KR" dirty="0"/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𝛿</m:t>
                        </m:r>
                      </m:sub>
                    </m:sSub>
                  </m:oMath>
                </a14:m>
                <a:r>
                  <a:rPr lang="en-US" altLang="ko-KR" dirty="0"/>
                  <a:t>: SBLC,VLEPP &gt;&gt;CLIC&gt;TESLA</a:t>
                </a:r>
                <a:endParaRPr lang="ko-KR" alt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B35920D-E814-F07F-EBDD-652756667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04" y="4090145"/>
                <a:ext cx="6096000" cy="967188"/>
              </a:xfrm>
              <a:prstGeom prst="rect">
                <a:avLst/>
              </a:prstGeom>
              <a:blipFill>
                <a:blip r:embed="rId4"/>
                <a:stretch>
                  <a:fillRect t="-4403" b="-628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CE7D8B8-EE79-53A1-B53E-9967417F506E}"/>
                  </a:ext>
                </a:extLst>
              </p:cNvPr>
              <p:cNvSpPr txBox="1"/>
              <p:nvPr/>
            </p:nvSpPr>
            <p:spPr>
              <a:xfrm>
                <a:off x="7148750" y="4270323"/>
                <a:ext cx="6096000" cy="7870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:r>
                  <a:rPr lang="en-US" altLang="ko-KR" sz="1800" b="0" dirty="0"/>
                  <a:t>Spot size growth:</a:t>
                </a:r>
              </a:p>
              <a:p>
                <a:pPr/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8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800" b="0" i="1" dirty="0" smtClean="0">
                            <a:latin typeface="Cambria Math" panose="02040503050406030204" pitchFamily="18" charset="0"/>
                          </a:rPr>
                          <m:t>𝛿𝜎</m:t>
                        </m:r>
                      </m:num>
                      <m:den>
                        <m:r>
                          <a:rPr lang="en-US" altLang="ko-KR" sz="1800" b="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den>
                    </m:f>
                    <m:r>
                      <a:rPr lang="en-US" altLang="ko-KR" sz="1800" b="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VLEPP&gt;CLIC&gt;SBLC&gt;TESLA</a:t>
                </a:r>
                <a:endParaRPr lang="ko-KR" alt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CE7D8B8-EE79-53A1-B53E-9967417F5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8750" y="4270323"/>
                <a:ext cx="6096000" cy="787010"/>
              </a:xfrm>
              <a:prstGeom prst="rect">
                <a:avLst/>
              </a:prstGeom>
              <a:blipFill>
                <a:blip r:embed="rId5"/>
                <a:stretch>
                  <a:fillRect l="-900" t="-4651" b="-15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BEE7DE8-1608-9611-F20C-E81A2BD38E91}"/>
                  </a:ext>
                </a:extLst>
              </p:cNvPr>
              <p:cNvSpPr txBox="1"/>
              <p:nvPr/>
            </p:nvSpPr>
            <p:spPr>
              <a:xfrm>
                <a:off x="577504" y="5356909"/>
                <a:ext cx="11500196" cy="10754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:r>
                  <a:rPr lang="en-US" altLang="ko-KR" dirty="0"/>
                  <a:t>The spot size growth at the IP results mainly from the position dispersion (also from waist shift and </a:t>
                </a:r>
                <a:r>
                  <a:rPr lang="en-US" altLang="ko-KR" dirty="0" err="1"/>
                  <a:t>x’y</a:t>
                </a:r>
                <a:r>
                  <a:rPr lang="en-US" altLang="ko-KR" dirty="0"/>
                  <a:t> coupling for colliders with small energy spread), therefore the size growth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𝛿𝜎</m:t>
                        </m:r>
                      </m:num>
                      <m:den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𝜎</m:t>
                        </m:r>
                      </m:den>
                    </m:f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is smaller for the project with large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and small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𝛿</m:t>
                        </m:r>
                      </m:sub>
                    </m:sSub>
                  </m:oMath>
                </a14:m>
                <a:endParaRPr lang="ko-KR" alt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BEE7DE8-1608-9611-F20C-E81A2BD38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04" y="5356909"/>
                <a:ext cx="11500196" cy="1075487"/>
              </a:xfrm>
              <a:prstGeom prst="rect">
                <a:avLst/>
              </a:prstGeom>
              <a:blipFill>
                <a:blip r:embed="rId6"/>
                <a:stretch>
                  <a:fillRect l="-477" t="-3409" b="-568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액자 14">
            <a:extLst>
              <a:ext uri="{FF2B5EF4-FFF2-40B4-BE49-F238E27FC236}">
                <a16:creationId xmlns:a16="http://schemas.microsoft.com/office/drawing/2014/main" id="{6489AD25-795E-AEEA-B85F-0C68FF68B90A}"/>
              </a:ext>
            </a:extLst>
          </p:cNvPr>
          <p:cNvSpPr/>
          <p:nvPr/>
        </p:nvSpPr>
        <p:spPr>
          <a:xfrm>
            <a:off x="1689100" y="2964755"/>
            <a:ext cx="5219700" cy="282086"/>
          </a:xfrm>
          <a:prstGeom prst="frame">
            <a:avLst>
              <a:gd name="adj1" fmla="val 96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1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58AA01-5E5C-2415-40DD-3237E5075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972800" cy="1325563"/>
          </a:xfrm>
        </p:spPr>
        <p:txBody>
          <a:bodyPr>
            <a:normAutofit fontScale="90000"/>
          </a:bodyPr>
          <a:lstStyle/>
          <a:p>
            <a:r>
              <a:rPr lang="en-US" altLang="ko-KR" sz="3600" dirty="0"/>
              <a:t>Ground motion description-Absolute measurements</a:t>
            </a:r>
            <a:br>
              <a:rPr lang="ko-KR" altLang="en-US" sz="3600" dirty="0"/>
            </a:br>
            <a:endParaRPr lang="ko-KR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제목 1">
                <a:extLst>
                  <a:ext uri="{FF2B5EF4-FFF2-40B4-BE49-F238E27FC236}">
                    <a16:creationId xmlns:a16="http://schemas.microsoft.com/office/drawing/2014/main" id="{4CE43FF6-6574-5BEF-CECC-2779087661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343818"/>
                <a:ext cx="11677338" cy="527124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10000"/>
              </a:bodyPr>
              <a:lstStyle>
                <a:lvl1pPr algn="l" defTabSz="914400" rtl="0" eaLnBrk="1" latinLnBrk="1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ko-KR" sz="2600" dirty="0"/>
                  <a:t>Time-dependent signal: </a:t>
                </a:r>
                <a14:m>
                  <m:oMath xmlns:m="http://schemas.openxmlformats.org/officeDocument/2006/math">
                    <m:r>
                      <a:rPr lang="en-US" altLang="ko-KR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2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ko-KR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sz="2600" dirty="0"/>
              </a:p>
              <a:p>
                <a:r>
                  <a:rPr lang="en-US" altLang="ko-KR" sz="2600" dirty="0"/>
                  <a:t>Variance: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60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ko-KR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sz="2600" b="0" i="1" smtClean="0">
                        <a:latin typeface="Cambria Math" panose="02040503050406030204" pitchFamily="18" charset="0"/>
                      </a:rPr>
                      <m:t>≡&lt;</m:t>
                    </m:r>
                    <m:sSup>
                      <m:sSupPr>
                        <m:ctrlPr>
                          <a:rPr lang="en-US" altLang="ko-KR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2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ko-KR" sz="2600" b="0" i="1" smtClean="0">
                        <a:latin typeface="Cambria Math" panose="02040503050406030204" pitchFamily="18" charset="0"/>
                      </a:rPr>
                      <m:t>)&gt; =</m:t>
                    </m:r>
                    <m:func>
                      <m:funcPr>
                        <m:ctrlPr>
                          <a:rPr lang="en-US" altLang="ko-KR" sz="2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ko-KR" sz="26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 sz="26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ko-KR" sz="26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altLang="ko-KR" sz="2600" b="0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altLang="ko-KR" sz="2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2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ko-KR" sz="26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  <m:nary>
                          <m:naryPr>
                            <m:ctrlPr>
                              <a:rPr lang="en-US" altLang="ko-KR" sz="26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ko-KR" sz="2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ko-KR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brk m:alnAt="23"/>
                                  </m:rPr>
                                  <a:rPr lang="en-US" altLang="ko-KR" sz="26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num>
                              <m:den>
                                <m:r>
                                  <m:rPr>
                                    <m:brk m:alnAt="23"/>
                                  </m:rPr>
                                  <a:rPr lang="en-US" altLang="ko-KR" sz="2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f>
                              <m:fPr>
                                <m:ctrlPr>
                                  <a:rPr lang="en-US" altLang="ko-KR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ko-KR" sz="26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num>
                              <m:den>
                                <m:r>
                                  <a:rPr lang="en-US" altLang="ko-KR" sz="2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  <m:e>
                            <m:sSup>
                              <m:sSupPr>
                                <m:ctrlPr>
                                  <a:rPr lang="en-US" altLang="ko-KR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2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ko-KR" sz="2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altLang="ko-KR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2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altLang="ko-KR" sz="2600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e>
                        </m:nary>
                      </m:e>
                    </m:func>
                  </m:oMath>
                </a14:m>
                <a:endParaRPr lang="en-US" altLang="ko-KR" sz="2600" b="0" dirty="0"/>
              </a:p>
              <a:p>
                <a:endParaRPr lang="en-US" altLang="ko-KR" sz="2600" dirty="0"/>
              </a:p>
              <a:p>
                <a:r>
                  <a:rPr lang="en-US" altLang="ko-KR" sz="2600" dirty="0"/>
                  <a:t>Different vibration frequencies cause different effects on the linear collider</a:t>
                </a:r>
              </a:p>
              <a:p>
                <a:endParaRPr lang="en-US" altLang="ko-KR" sz="2600" dirty="0"/>
              </a:p>
              <a:p>
                <a:r>
                  <a:rPr lang="en-US" altLang="ko-KR" sz="2600" dirty="0"/>
                  <a:t>Power spectral density is useful.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6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altLang="ko-KR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unc>
                            <m:funcPr>
                              <m:ctrlP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ko-KR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2600" b="0" i="0" smtClean="0"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altLang="ko-KR" sz="26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altLang="ko-KR" sz="2600" b="0" i="1" smtClean="0">
                                      <a:latin typeface="Cambria Math" panose="02040503050406030204" pitchFamily="18" charset="0"/>
                                    </a:rPr>
                                    <m:t>→∞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en-US" altLang="ko-KR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2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ko-KR" sz="26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ko-KR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trlPr>
                                        <a:rPr lang="en-US" altLang="ko-KR" sz="2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altLang="ko-KR" sz="26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altLang="ko-KR" sz="2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altLang="ko-KR" sz="2600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num>
                                        <m:den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altLang="ko-KR" sz="2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b>
                                    <m:sup>
                                      <m:f>
                                        <m:fPr>
                                          <m:ctrlPr>
                                            <a:rPr lang="en-US" altLang="ko-KR" sz="2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ko-KR" sz="2600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num>
                                        <m:den>
                                          <m:r>
                                            <a:rPr lang="en-US" altLang="ko-KR" sz="2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  <m:e>
                                      <m:r>
                                        <a:rPr lang="en-US" altLang="ko-KR" sz="2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d>
                                        <m:dPr>
                                          <m:ctrlPr>
                                            <a:rPr lang="en-US" altLang="ko-KR" sz="2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ko-KR" sz="26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sSup>
                                        <m:sSupPr>
                                          <m:ctrlPr>
                                            <a:rPr lang="en-US" altLang="ko-KR" sz="2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2600" b="0" i="1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26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ko-KR" sz="26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altLang="ko-KR" sz="2600" b="0" i="1" smtClean="0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r>
                                            <a:rPr lang="en-US" altLang="ko-KR" sz="26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p>
                                      </m:sSup>
                                      <m:r>
                                        <a:rPr lang="en-US" altLang="ko-KR" sz="2600" b="0" i="1" smtClean="0">
                                          <a:latin typeface="Cambria Math" panose="02040503050406030204" pitchFamily="18" charset="0"/>
                                        </a:rPr>
                                        <m:t>𝑑𝑡</m:t>
                                      </m:r>
                                    </m:e>
                                  </m:nary>
                                </m:e>
                              </m:d>
                            </m:e>
                          </m:func>
                        </m:e>
                        <m:sup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26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ko-KR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altLang="ko-KR" sz="2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ko-KR" sz="2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en-US" altLang="ko-KR" sz="2600" b="0" i="1" dirty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d>
                                    <m:dPr>
                                      <m:ctrlPr>
                                        <a:rPr lang="en-US" altLang="ko-KR" sz="26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2600" b="0" i="1" dirty="0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altLang="ko-KR" sz="2600" b="0" dirty="0"/>
              </a:p>
              <a:p>
                <a:endParaRPr lang="en-US" altLang="ko-KR" sz="2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f>
                            <m:fPr>
                              <m:ctrlP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ko-KR" sz="2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6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ko-KR" sz="2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altLang="ko-KR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ko-KR" sz="2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ko-KR" sz="2600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altLang="ko-KR" sz="26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ko-KR" sz="2600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altLang="ko-KR" sz="26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ko-KR" sz="26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ko-KR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  <m:e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𝑑𝑓</m:t>
                          </m:r>
                        </m:e>
                      </m:nary>
                    </m:oMath>
                  </m:oMathPara>
                </a14:m>
                <a:endParaRPr lang="en-US" altLang="ko-KR" sz="2600" dirty="0"/>
              </a:p>
              <a:p>
                <a:endParaRPr lang="en-US" altLang="ko-KR" sz="2600" dirty="0"/>
              </a:p>
              <a:p>
                <a:endParaRPr lang="en-US" altLang="ko-KR" sz="2600" dirty="0"/>
              </a:p>
            </p:txBody>
          </p:sp>
        </mc:Choice>
        <mc:Fallback xmlns="">
          <p:sp>
            <p:nvSpPr>
              <p:cNvPr id="5" name="제목 1">
                <a:extLst>
                  <a:ext uri="{FF2B5EF4-FFF2-40B4-BE49-F238E27FC236}">
                    <a16:creationId xmlns:a16="http://schemas.microsoft.com/office/drawing/2014/main" id="{4CE43FF6-6574-5BEF-CECC-277908766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43818"/>
                <a:ext cx="11677338" cy="5271241"/>
              </a:xfrm>
              <a:prstGeom prst="rect">
                <a:avLst/>
              </a:prstGeom>
              <a:blipFill>
                <a:blip r:embed="rId2"/>
                <a:stretch>
                  <a:fillRect l="-783" t="-63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51755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FBC2AE7-B7E8-ACC4-8D90-BCE1AC849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62280" cy="4089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4465361-EEFA-B0E4-58E4-505EE266606E}"/>
              </a:ext>
            </a:extLst>
          </p:cNvPr>
          <p:cNvSpPr txBox="1"/>
          <p:nvPr/>
        </p:nvSpPr>
        <p:spPr>
          <a:xfrm>
            <a:off x="279400" y="4248835"/>
            <a:ext cx="1048288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600" dirty="0"/>
              <a:t>The number of pulses causing 2% luminosity loss from beam offset is very small, requiring fast feedback. If offset is corrected, spot size growth becomes dominant, needing slower orbit correction.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93222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6E5371C-2BF9-4E86-F71C-183F8B2DD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3600" dirty="0"/>
              <a:t>Conclusion</a:t>
            </a:r>
            <a:endParaRPr lang="ko-KR" alt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6ED1A4C5-468C-D137-54D1-EDB73D712D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025524"/>
                <a:ext cx="10515600" cy="561657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ko-KR" dirty="0"/>
                  <a:t>The influence of ground motion is expected to be very important for future TeV linear colliders.</a:t>
                </a:r>
              </a:p>
              <a:p>
                <a:pPr marL="0" indent="0">
                  <a:buNone/>
                </a:pPr>
                <a:endParaRPr lang="en-US" altLang="ko-KR" dirty="0"/>
              </a:p>
              <a:p>
                <a:pPr marL="0" indent="0">
                  <a:buNone/>
                </a:pPr>
                <a:r>
                  <a:rPr lang="en-US" altLang="ko-KR" dirty="0"/>
                  <a:t>To describe this influence quantitatively in terms of beam properties and luminosity at the IP, we propose to use the power spectrum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dirty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k</m:t>
                        </m:r>
                      </m:e>
                    </m:d>
                  </m:oMath>
                </a14:m>
                <a:endParaRPr lang="en-US" altLang="ko-KR" dirty="0"/>
              </a:p>
              <a:p>
                <a:pPr marL="0" indent="0">
                  <a:buNone/>
                </a:pPr>
                <a:endParaRPr lang="en-US" altLang="ko-KR" dirty="0"/>
              </a:p>
              <a:p>
                <a:pPr marL="0" indent="0">
                  <a:buNone/>
                </a:pPr>
                <a:r>
                  <a:rPr lang="en-US" altLang="ko-KR" dirty="0"/>
                  <a:t>This paper has derived four such models to account for typical low or high cultural noise conditions.</a:t>
                </a:r>
              </a:p>
              <a:p>
                <a:pPr marL="0" indent="0">
                  <a:buNone/>
                </a:pPr>
                <a:endParaRPr lang="en-US" altLang="ko-KR" dirty="0"/>
              </a:p>
              <a:p>
                <a:pPr marL="0" indent="0">
                  <a:buNone/>
                </a:pPr>
                <a:r>
                  <a:rPr lang="en-US" altLang="ko-KR" dirty="0"/>
                  <a:t>Then paper described the formalism, which allows one to express the time evolution of typical beam properties.</a:t>
                </a:r>
                <a:endParaRPr lang="ko-KR" altLang="en-US" dirty="0"/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6ED1A4C5-468C-D137-54D1-EDB73D712D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25524"/>
                <a:ext cx="10515600" cy="5616575"/>
              </a:xfrm>
              <a:blipFill>
                <a:blip r:embed="rId2"/>
                <a:stretch>
                  <a:fillRect l="-1159" t="-1844" r="-1159" b="-2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92706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DD3AD-89F0-69D2-CADE-B1D1B2CB2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제목 1">
                <a:extLst>
                  <a:ext uri="{FF2B5EF4-FFF2-40B4-BE49-F238E27FC236}">
                    <a16:creationId xmlns:a16="http://schemas.microsoft.com/office/drawing/2014/main" id="{ABC2C377-4495-8F33-6787-58F78002826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902540"/>
                <a:ext cx="12486807" cy="593720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1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ko-KR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altLang="ko-KR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unc>
                            <m:funcPr>
                              <m:ctrlPr>
                                <a:rPr lang="en-US" altLang="ko-KR" sz="20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ko-KR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2000" b="0" i="0" smtClean="0"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→∞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en-US" altLang="ko-KR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ko-KR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trlPr>
                                        <a:rPr lang="en-US" altLang="ko-KR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altLang="ko-KR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num>
                                        <m:den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b>
                                    <m:sup>
                                      <m:f>
                                        <m:fPr>
                                          <m:ctrlPr>
                                            <a:rPr lang="en-US" altLang="ko-KR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num>
                                        <m:den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  <m:e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  <m:t>[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ko-KR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ko-KR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  <m:t>]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p>
                                      </m:sSup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  <m:t>𝑑𝑡</m:t>
                                      </m:r>
                                    </m:e>
                                  </m:nary>
                                </m:e>
                              </m:d>
                            </m:e>
                          </m:func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ko-KR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ko-KR" sz="20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20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altLang="ko-KR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func>
                      <m:d>
                        <m:dPr>
                          <m:begChr m:val="["/>
                          <m:endChr m:val="]"/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ko-KR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trlPr>
                                        <a:rPr lang="en-US" altLang="ko-KR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altLang="ko-KR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num>
                                        <m:den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b>
                                    <m:sup>
                                      <m:f>
                                        <m:fPr>
                                          <m:ctrlPr>
                                            <a:rPr lang="en-US" altLang="ko-KR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num>
                                        <m:den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altLang="ko-KR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ko-KR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sSup>
                                        <m:sSupPr>
                                          <m:ctrlPr>
                                            <a:rPr lang="en-US" altLang="ko-KR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p>
                                      </m:sSup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  <m:t>𝑑𝑡</m:t>
                                      </m:r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ko-KR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ko-KR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trlPr>
                                        <a:rPr lang="en-US" altLang="ko-KR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altLang="ko-KR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num>
                                        <m:den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b>
                                    <m:sup>
                                      <m:f>
                                        <m:fPr>
                                          <m:ctrlPr>
                                            <a:rPr lang="en-US" altLang="ko-KR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num>
                                        <m:den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altLang="ko-KR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ko-KR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sSup>
                                        <m:sSupPr>
                                          <m:ctrlPr>
                                            <a:rPr lang="en-US" altLang="ko-KR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p>
                                      </m:sSup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  <m:t>𝑑𝑡</m:t>
                                      </m:r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ko-KR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altLang="ko-KR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ko-KR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trlPr>
                                            <a:rPr lang="en-US" altLang="ko-KR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altLang="ko-KR" sz="20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m:rPr>
                                                  <m:brk m:alnAt="23"/>
                                                </m:rPr>
                                                <a:rPr lang="en-US" altLang="ko-KR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num>
                                            <m:den>
                                              <m:r>
                                                <m:rPr>
                                                  <m:brk m:alnAt="23"/>
                                                </m:rPr>
                                                <a:rPr lang="en-US" altLang="ko-KR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sub>
                                        <m:sup>
                                          <m:f>
                                            <m:fPr>
                                              <m:ctrlPr>
                                                <a:rPr lang="en-US" altLang="ko-KR" sz="20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altLang="ko-KR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altLang="ko-KR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ko-KR" sz="20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ko-KR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altLang="ko-KR" sz="20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ko-KR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  <m:sSup>
                                            <m:sSupPr>
                                              <m:ctrlPr>
                                                <a:rPr lang="en-US" altLang="ko-KR" sz="20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ko-KR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ko-KR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altLang="ko-KR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altLang="ko-KR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  <m:r>
                                                <a:rPr lang="en-US" altLang="ko-KR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p>
                                          </m:sSup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𝑑𝑡</m:t>
                                          </m:r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e>
                                      </m:nary>
                                    </m:e>
                                  </m:d>
                                </m:e>
                                <m:sup/>
                              </m:sSup>
                              <m:d>
                                <m:dPr>
                                  <m:ctrlPr>
                                    <a:rPr lang="en-US" altLang="ko-KR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trlPr>
                                        <a:rPr lang="en-US" altLang="ko-KR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altLang="ko-KR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num>
                                        <m:den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b>
                                    <m:sup>
                                      <m:f>
                                        <m:fPr>
                                          <m:ctrlPr>
                                            <a:rPr lang="en-US" altLang="ko-KR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num>
                                        <m:den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altLang="ko-KR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ko-KR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sSup>
                                        <m:sSupPr>
                                          <m:ctrlPr>
                                            <a:rPr lang="en-US" altLang="ko-KR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p>
                                      </m:sSup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  <m:t>𝑑𝑡</m:t>
                                      </m:r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ko-KR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trlPr>
                                        <a:rPr lang="en-US" altLang="ko-KR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altLang="ko-KR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num>
                                        <m:den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b>
                                    <m:sup>
                                      <m:f>
                                        <m:fPr>
                                          <m:ctrlPr>
                                            <a:rPr lang="en-US" altLang="ko-KR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num>
                                        <m:den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altLang="ko-KR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ko-KR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sSup>
                                        <m:sSupPr>
                                          <m:ctrlPr>
                                            <a:rPr lang="en-US" altLang="ko-KR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p>
                                      </m:sSup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  <m:t>𝑑𝑡</m:t>
                                      </m:r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ko-KR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trlPr>
                                        <a:rPr lang="en-US" altLang="ko-KR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altLang="ko-KR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num>
                                        <m:den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b>
                                    <m:sup>
                                      <m:f>
                                        <m:fPr>
                                          <m:ctrlPr>
                                            <a:rPr lang="en-US" altLang="ko-KR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num>
                                        <m:den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altLang="ko-KR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ko-KR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sSup>
                                        <m:sSupPr>
                                          <m:ctrlPr>
                                            <a:rPr lang="en-US" altLang="ko-KR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p>
                                      </m:sSup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  <m:t>𝑑𝑡</m:t>
                                      </m:r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nary>
                                </m:e>
                              </m:d>
                            </m:e>
                            <m:sup/>
                          </m:sSup>
                        </m:e>
                      </m:d>
                    </m:oMath>
                  </m:oMathPara>
                </a14:m>
                <a:endParaRPr lang="en-US" altLang="ko-KR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6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2600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a:rPr lang="en-US" altLang="ko-KR" sz="26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sz="26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2600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a:rPr lang="en-US" altLang="ko-KR" sz="26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sz="2600" b="0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2600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a:rPr lang="en-US" altLang="ko-KR" sz="2600" b="0" i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altLang="ko-KR" sz="2600" b="0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2600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a:rPr lang="en-US" altLang="ko-KR" sz="2600" b="0" i="0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altLang="ko-KR" sz="2600" b="0" dirty="0"/>
              </a:p>
              <a:p>
                <a:endParaRPr lang="en-US" altLang="ko-KR" sz="2000" dirty="0"/>
              </a:p>
              <a:p>
                <a:endParaRPr lang="en-US" altLang="ko-KR" sz="2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6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ko-KR" sz="26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altLang="ko-KR" sz="2600" b="0" i="1" smtClean="0">
                          <a:latin typeface="Cambria Math" panose="02040503050406030204" pitchFamily="18" charset="0"/>
                        </a:rPr>
                        <m:t>{1−</m:t>
                      </m:r>
                      <m:r>
                        <a:rPr lang="en-US" altLang="ko-KR" sz="2600" b="0" i="1" smtClean="0">
                          <a:latin typeface="Cambria Math" panose="02040503050406030204" pitchFamily="18" charset="0"/>
                        </a:rPr>
                        <m:t>𝑅𝑒</m:t>
                      </m:r>
                      <m:r>
                        <a:rPr lang="en-US" altLang="ko-KR" sz="2600" b="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altLang="ko-KR" sz="2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sz="26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ko-KR" sz="2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ko-KR" sz="26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ko-KR" sz="2600" b="0" i="1" smtClean="0">
                          <a:latin typeface="Cambria Math" panose="02040503050406030204" pitchFamily="18" charset="0"/>
                        </a:rPr>
                        <m:t>)]}</m:t>
                      </m:r>
                    </m:oMath>
                  </m:oMathPara>
                </a14:m>
                <a:endParaRPr lang="en-US" altLang="ko-KR" sz="2600" b="0" dirty="0"/>
              </a:p>
              <a:p>
                <a:endParaRPr lang="en-US" altLang="ko-KR" sz="2000" b="0" dirty="0"/>
              </a:p>
              <a:p>
                <a:endParaRPr lang="en-US" altLang="ko-KR" sz="26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제목 1">
                <a:extLst>
                  <a:ext uri="{FF2B5EF4-FFF2-40B4-BE49-F238E27FC236}">
                    <a16:creationId xmlns:a16="http://schemas.microsoft.com/office/drawing/2014/main" id="{ABC2C377-4495-8F33-6787-58F7800282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02540"/>
                <a:ext cx="12486807" cy="59372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54767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A954DFA-9BC7-A0B2-D6E2-6E35B8E591FB}"/>
                  </a:ext>
                </a:extLst>
              </p:cNvPr>
              <p:cNvSpPr txBox="1"/>
              <p:nvPr/>
            </p:nvSpPr>
            <p:spPr>
              <a:xfrm>
                <a:off x="0" y="174579"/>
                <a:ext cx="12192000" cy="30554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f>
                        <m:fPr>
                          <m:ctrlP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𝑑𝑘</m:t>
                          </m:r>
                        </m:num>
                        <m:den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altLang="ko-KR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unc>
                            <m:funcPr>
                              <m:ctrlPr>
                                <a:rPr lang="en-US" altLang="ko-KR" sz="2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ko-KR" sz="26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2600"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altLang="ko-KR" sz="2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altLang="ko-KR" sz="2600" i="1">
                                      <a:latin typeface="Cambria Math" panose="02040503050406030204" pitchFamily="18" charset="0"/>
                                    </a:rPr>
                                    <m:t>→∞</m:t>
                                  </m:r>
                                </m:lim>
                              </m:limLow>
                            </m:fName>
                            <m:e>
                              <m:sSup>
                                <m:sSupPr>
                                  <m:ctrlPr>
                                    <a:rPr lang="en-US" altLang="ko-KR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func>
                                    <m:funcPr>
                                      <m:ctrlPr>
                                        <a:rPr lang="en-US" altLang="ko-KR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limLow>
                                        <m:limLowPr>
                                          <m:ctrlPr>
                                            <a:rPr lang="en-US" altLang="ko-KR"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limLow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ko-KR" sz="2600">
                                              <a:latin typeface="Cambria Math" panose="02040503050406030204" pitchFamily="18" charset="0"/>
                                            </a:rPr>
                                            <m:t>lim</m:t>
                                          </m:r>
                                        </m:e>
                                        <m:lim>
                                          <m:r>
                                            <a:rPr lang="en-US" altLang="ko-KR" sz="2600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  <m:r>
                                            <a:rPr lang="en-US" altLang="ko-KR" sz="2600" i="1">
                                              <a:latin typeface="Cambria Math" panose="02040503050406030204" pitchFamily="18" charset="0"/>
                                            </a:rPr>
                                            <m:t>→∞</m:t>
                                          </m:r>
                                        </m:lim>
                                      </m:limLow>
                                      <m:f>
                                        <m:fPr>
                                          <m:ctrlPr>
                                            <a:rPr lang="en-US" altLang="ko-KR"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ko-KR" sz="26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altLang="ko-KR" sz="26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den>
                                      </m:f>
                                      <m:f>
                                        <m:fPr>
                                          <m:ctrlPr>
                                            <a:rPr lang="en-US" altLang="ko-KR"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ko-KR" sz="26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altLang="ko-KR" sz="2600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den>
                                      </m:f>
                                    </m:fName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ko-KR"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nary>
                                            <m:naryPr>
                                              <m:ctrlPr>
                                                <a:rPr lang="en-US" altLang="ko-KR" sz="2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>
                                              <m:r>
                                                <m:rPr>
                                                  <m:brk m:alnAt="23"/>
                                                </m:rPr>
                                                <a:rPr lang="en-US" altLang="ko-KR" sz="2600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f>
                                                <m:fPr>
                                                  <m:ctrlPr>
                                                    <a:rPr lang="en-US" altLang="ko-KR" sz="2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m:rPr>
                                                      <m:brk m:alnAt="23"/>
                                                    </m:rPr>
                                                    <a:rPr lang="en-US" altLang="ko-KR" sz="2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𝑇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m:rPr>
                                                      <m:brk m:alnAt="23"/>
                                                    </m:rPr>
                                                    <a:rPr lang="en-US" altLang="ko-KR" sz="2600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den>
                                              </m:f>
                                            </m:sub>
                                            <m:sup>
                                              <m:f>
                                                <m:fPr>
                                                  <m:ctrlPr>
                                                    <a:rPr lang="en-US" altLang="ko-KR" sz="2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n-US" altLang="ko-KR" sz="2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𝑇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en-US" altLang="ko-KR" sz="2600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den>
                                              </m:f>
                                            </m:sup>
                                            <m:e>
                                              <m:nary>
                                                <m:naryPr>
                                                  <m:ctrlPr>
                                                    <a:rPr lang="en-US" altLang="ko-KR" sz="2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naryPr>
                                                <m:sub>
                                                  <m:r>
                                                    <m:rPr>
                                                      <m:brk m:alnAt="23"/>
                                                    </m:rPr>
                                                    <a:rPr lang="en-US" altLang="ko-KR" sz="2600" i="1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f>
                                                    <m:fPr>
                                                      <m:ctrlPr>
                                                        <a:rPr lang="en-US" altLang="ko-KR" sz="2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fPr>
                                                    <m:num>
                                                      <m:r>
                                                        <a:rPr lang="en-US" altLang="ko-KR" sz="2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𝐿</m:t>
                                                      </m:r>
                                                    </m:num>
                                                    <m:den>
                                                      <m:r>
                                                        <m:rPr>
                                                          <m:brk m:alnAt="23"/>
                                                        </m:rPr>
                                                        <a:rPr lang="en-US" altLang="ko-KR" sz="2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den>
                                                  </m:f>
                                                </m:sub>
                                                <m:sup>
                                                  <m:f>
                                                    <m:fPr>
                                                      <m:ctrlPr>
                                                        <a:rPr lang="en-US" altLang="ko-KR" sz="2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fPr>
                                                    <m:num>
                                                      <m:r>
                                                        <a:rPr lang="en-US" altLang="ko-KR" sz="2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𝐿</m:t>
                                                      </m:r>
                                                    </m:num>
                                                    <m:den>
                                                      <m:r>
                                                        <a:rPr lang="en-US" altLang="ko-KR" sz="2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den>
                                                  </m:f>
                                                </m:sup>
                                                <m:e>
                                                  <m:r>
                                                    <a:rPr lang="en-US" altLang="ko-KR" sz="2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  <m:d>
                                                    <m:dPr>
                                                      <m:ctrlPr>
                                                        <a:rPr lang="en-US" altLang="ko-KR" sz="2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altLang="ko-KR" sz="2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𝑡</m:t>
                                                      </m:r>
                                                      <m:r>
                                                        <a:rPr lang="en-US" altLang="ko-KR" sz="2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,</m:t>
                                                      </m:r>
                                                      <m:r>
                                                        <a:rPr lang="en-US" altLang="ko-KR" sz="2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𝑠</m:t>
                                                      </m:r>
                                                    </m:e>
                                                  </m:d>
                                                  <m:sSup>
                                                    <m:sSupPr>
                                                      <m:ctrlPr>
                                                        <a:rPr lang="en-US" altLang="ko-KR" sz="2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altLang="ko-KR" sz="2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𝑒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altLang="ko-KR" sz="2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−</m:t>
                                                      </m:r>
                                                      <m:r>
                                                        <a:rPr lang="en-US" altLang="ko-KR" sz="2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  <m:r>
                                                        <a:rPr lang="en-US" altLang="ko-KR" sz="2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𝜔</m:t>
                                                      </m:r>
                                                      <m:r>
                                                        <a:rPr lang="en-US" altLang="ko-KR" sz="2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𝑡</m:t>
                                                      </m:r>
                                                    </m:sup>
                                                  </m:sSup>
                                                  <m:sSup>
                                                    <m:sSupPr>
                                                      <m:ctrlPr>
                                                        <a:rPr lang="en-US" altLang="ko-KR" sz="2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altLang="ko-KR" sz="2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𝑒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altLang="ko-KR" sz="2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−</m:t>
                                                      </m:r>
                                                      <m:r>
                                                        <a:rPr lang="en-US" altLang="ko-KR" sz="2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𝑖𝑘𝑠</m:t>
                                                      </m:r>
                                                    </m:sup>
                                                  </m:sSup>
                                                  <m:r>
                                                    <a:rPr lang="en-US" altLang="ko-KR" sz="2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𝑑𝑡𝑑𝑠</m:t>
                                                  </m:r>
                                                </m:e>
                                              </m:nary>
                                            </m:e>
                                          </m:nary>
                                        </m:e>
                                      </m:d>
                                    </m:e>
                                  </m:func>
                                </m:e>
                                <m:sup>
                                  <m:r>
                                    <a:rPr lang="en-US" altLang="ko-KR" sz="2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func>
                          <m:f>
                            <m:fPr>
                              <m:ctrlP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  <m:t>𝑑𝑘</m:t>
                              </m:r>
                            </m:num>
                            <m:den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nary>
                      <m:r>
                        <a:rPr lang="en-US" altLang="ko-KR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ko-KR" sz="2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2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sz="2600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ko-KR" sz="26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unc>
                            <m:funcPr>
                              <m:ctrlPr>
                                <a:rPr lang="en-US" altLang="ko-KR" sz="2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ko-KR" sz="26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2600"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altLang="ko-KR" sz="2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altLang="ko-KR" sz="2600" i="1">
                                      <a:latin typeface="Cambria Math" panose="02040503050406030204" pitchFamily="18" charset="0"/>
                                    </a:rPr>
                                    <m:t>→∞</m:t>
                                  </m:r>
                                </m:lim>
                              </m:limLow>
                            </m:fName>
                            <m:e>
                              <m:sSup>
                                <m:sSupPr>
                                  <m:ctrlPr>
                                    <a:rPr lang="en-US" altLang="ko-KR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func>
                                    <m:funcPr>
                                      <m:ctrlPr>
                                        <a:rPr lang="en-US" altLang="ko-KR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limLow>
                                        <m:limLowPr>
                                          <m:ctrlPr>
                                            <a:rPr lang="en-US" altLang="ko-KR"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limLow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ko-KR" sz="2600">
                                              <a:latin typeface="Cambria Math" panose="02040503050406030204" pitchFamily="18" charset="0"/>
                                            </a:rPr>
                                            <m:t>lim</m:t>
                                          </m:r>
                                        </m:e>
                                        <m:lim>
                                          <m:r>
                                            <a:rPr lang="en-US" altLang="ko-KR" sz="2600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  <m:r>
                                            <a:rPr lang="en-US" altLang="ko-KR" sz="2600" i="1">
                                              <a:latin typeface="Cambria Math" panose="02040503050406030204" pitchFamily="18" charset="0"/>
                                            </a:rPr>
                                            <m:t>→∞</m:t>
                                          </m:r>
                                        </m:lim>
                                      </m:limLow>
                                      <m:f>
                                        <m:fPr>
                                          <m:ctrlPr>
                                            <a:rPr lang="en-US" altLang="ko-KR"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ko-KR" sz="26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altLang="ko-KR" sz="26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den>
                                      </m:f>
                                      <m:f>
                                        <m:fPr>
                                          <m:ctrlPr>
                                            <a:rPr lang="en-US" altLang="ko-KR"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ko-KR" sz="26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altLang="ko-KR" sz="2600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den>
                                      </m:f>
                                    </m:fName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ko-KR"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altLang="ko-KR" sz="2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ko-KR" sz="2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altLang="ko-KR" sz="2600" b="0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altLang="ko-KR" sz="2600" b="0" i="1" smtClean="0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r>
                                            <a:rPr lang="en-US" altLang="ko-KR" sz="2600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ko-KR" sz="2600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altLang="ko-KR" sz="2600" b="0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  <m:sup>
                                  <m:r>
                                    <a:rPr lang="en-US" altLang="ko-KR" sz="2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func>
                          <m:f>
                            <m:fPr>
                              <m:ctrlPr>
                                <a:rPr lang="en-US" altLang="ko-KR" sz="2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2600" i="1">
                                  <a:latin typeface="Cambria Math" panose="02040503050406030204" pitchFamily="18" charset="0"/>
                                </a:rPr>
                                <m:t>𝑑𝑘</m:t>
                              </m:r>
                            </m:num>
                            <m:den>
                              <m:r>
                                <a:rPr lang="en-US" altLang="ko-KR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ko-KR" sz="26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nary>
                      <m:r>
                        <a:rPr lang="en-US" altLang="ko-KR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ko-KR" sz="2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ko-KR" sz="26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26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ko-KR" sz="2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altLang="ko-KR" sz="2600" i="1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  <m:t>𝑇𝐿</m:t>
                              </m:r>
                            </m:den>
                          </m:f>
                          <m:nary>
                            <m:naryPr>
                              <m:ctrlP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altLang="ko-KR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ko-KR" sz="2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26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  <m:d>
                                        <m:dPr>
                                          <m:ctrlPr>
                                            <a:rPr lang="en-US" altLang="ko-KR" sz="2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ko-KR" sz="2600" b="0" i="1" smtClean="0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r>
                                            <a:rPr lang="en-US" altLang="ko-KR" sz="2600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ko-KR" sz="2600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altLang="ko-KR" sz="2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  <m:t>𝑑𝑠</m:t>
                              </m:r>
                            </m:e>
                          </m:nary>
                        </m:e>
                      </m:func>
                      <m:r>
                        <a:rPr lang="en-US" altLang="ko-KR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ko-KR" sz="2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ko-KR" sz="26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26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ko-KR" sz="2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altLang="ko-KR" sz="2600" i="1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altLang="ko-KR" sz="2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2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ko-KR" sz="2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ko-KR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600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ko-KR"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26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d>
                                    <m:dPr>
                                      <m:ctrlPr>
                                        <a:rPr lang="en-US" altLang="ko-KR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26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altLang="ko-KR" sz="26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ko-KR" sz="26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ko-KR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ko-KR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6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</m:e>
                            <m:sub>
                              <m:r>
                                <a:rPr lang="en-US" altLang="ko-KR" sz="2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altLang="ko-KR" sz="2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ko-KR" sz="26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2600"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altLang="ko-KR" sz="2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altLang="ko-KR" sz="2600" i="1">
                                      <a:latin typeface="Cambria Math" panose="02040503050406030204" pitchFamily="18" charset="0"/>
                                    </a:rPr>
                                    <m:t>→∞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en-US" altLang="ko-KR" sz="2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2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ko-KR" sz="2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altLang="ko-KR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ko-KR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26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  <m:d>
                                        <m:dPr>
                                          <m:ctrlPr>
                                            <a:rPr lang="en-US" altLang="ko-KR"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ko-KR" sz="2600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r>
                                            <a:rPr lang="en-US" altLang="ko-KR" sz="26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ko-KR" sz="26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altLang="ko-KR" sz="2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ko-KR" sz="2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</m:func>
                        </m:e>
                      </m:func>
                      <m:r>
                        <a:rPr lang="en-US" altLang="ko-KR" sz="2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ko-KR" sz="2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sz="26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ko-KR" sz="2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ko-KR" sz="26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A954DFA-9BC7-A0B2-D6E2-6E35B8E59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4579"/>
                <a:ext cx="12192000" cy="30554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07130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E3851FB1-98DE-AF27-B4ED-59960F08F3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12192000" cy="6857999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ko-K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altLang="ko-K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ko-K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  <m:r>
                            <a:rPr lang="en-US" altLang="ko-K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ko-K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</m:t>
                          </m:r>
                        </m:e>
                      </m:d>
                      <m:r>
                        <a:rPr lang="en-US" altLang="ko-KR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  <m:nary>
                        <m:naryPr>
                          <m:ctrlP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ko-K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altLang="ko-KR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p>
                                  <m:r>
                                    <a:rPr lang="en-US" altLang="ko-KR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k</m:t>
                                  </m:r>
                                </m:e>
                                <m:sup>
                                  <m:r>
                                    <a:rPr lang="en-US" altLang="ko-KR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  <m:d>
                                <m:d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L</m:t>
                                      </m:r>
                                    </m:e>
                                    <m:sub>
                                      <m:r>
                                        <a:rPr lang="en-US" altLang="ko-KR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en-US" altLang="ko-KR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k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n-US" altLang="ko-K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cosωT</m:t>
                          </m:r>
                        </m:e>
                      </m:d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n-US" altLang="ko-K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coskL</m:t>
                          </m:r>
                        </m:e>
                      </m:d>
                      <m:f>
                        <m:fPr>
                          <m:ctrlP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ko-K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dωdk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ko-KR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ko-KR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nary>
                        <m:nary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)(1−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𝑐𝑜𝑠𝑘𝐿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𝑑𝑘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E3851FB1-98DE-AF27-B4ED-59960F08F3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12192000" cy="685799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9320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B499AE-C201-B463-83EC-6620C7A2D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7EF158-9E06-9876-E5CD-4637E55B5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972800" cy="1325563"/>
          </a:xfrm>
        </p:spPr>
        <p:txBody>
          <a:bodyPr>
            <a:normAutofit fontScale="90000"/>
          </a:bodyPr>
          <a:lstStyle/>
          <a:p>
            <a:r>
              <a:rPr lang="en-US" altLang="ko-KR" sz="3600" dirty="0"/>
              <a:t>Ground motion description-Absolute measurements</a:t>
            </a:r>
            <a:br>
              <a:rPr lang="ko-KR" altLang="en-US" sz="3600" dirty="0"/>
            </a:br>
            <a:endParaRPr lang="ko-KR" altLang="en-US" sz="3600" dirty="0"/>
          </a:p>
        </p:txBody>
      </p:sp>
      <p:pic>
        <p:nvPicPr>
          <p:cNvPr id="4" name="그림 3" descr="텍스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5456BDE-2A4C-E817-588B-454ED2CF4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5" y="681036"/>
            <a:ext cx="5715097" cy="498316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E2445D3-7020-AB8B-D122-85366DCAFB92}"/>
                  </a:ext>
                </a:extLst>
              </p:cNvPr>
              <p:cNvSpPr txBox="1"/>
              <p:nvPr/>
            </p:nvSpPr>
            <p:spPr>
              <a:xfrm>
                <a:off x="5872564" y="1060410"/>
                <a:ext cx="2975214" cy="850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2400" i="1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ko-KR" altLang="en-US" sz="24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E2445D3-7020-AB8B-D122-85366DCAFB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564" y="1060410"/>
                <a:ext cx="2975214" cy="8509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8117B987-72BA-A497-D25B-AFF0047D158D}"/>
              </a:ext>
            </a:extLst>
          </p:cNvPr>
          <p:cNvSpPr txBox="1"/>
          <p:nvPr/>
        </p:nvSpPr>
        <p:spPr>
          <a:xfrm>
            <a:off x="6142387" y="1998483"/>
            <a:ext cx="51002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dirty="0"/>
              <a:t>f&lt;1Hz: atmospheric activity</a:t>
            </a:r>
          </a:p>
          <a:p>
            <a:r>
              <a:rPr lang="en-US" altLang="ko-KR" sz="2400" dirty="0"/>
              <a:t>Ex) 0.1~0.2Hz: water motion</a:t>
            </a:r>
            <a:endParaRPr lang="ko-KR" alt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98560F-121F-703B-F8AA-4154D35E4092}"/>
              </a:ext>
            </a:extLst>
          </p:cNvPr>
          <p:cNvSpPr txBox="1"/>
          <p:nvPr/>
        </p:nvSpPr>
        <p:spPr>
          <a:xfrm>
            <a:off x="6096000" y="2916614"/>
            <a:ext cx="56398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dirty="0"/>
              <a:t>f&gt;1Hz: noises produced by human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08762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A3323-632D-C2AA-8EE2-0B91BFA0F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07ECC8-F0EB-BBF1-C647-DFC80FC19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972800" cy="1325563"/>
          </a:xfrm>
        </p:spPr>
        <p:txBody>
          <a:bodyPr>
            <a:normAutofit fontScale="90000"/>
          </a:bodyPr>
          <a:lstStyle/>
          <a:p>
            <a:r>
              <a:rPr lang="en-US" altLang="ko-KR" sz="3600" dirty="0"/>
              <a:t>Ground motion description-Correlation measurements</a:t>
            </a:r>
            <a:br>
              <a:rPr lang="ko-KR" altLang="en-US" sz="3600" dirty="0"/>
            </a:br>
            <a:endParaRPr lang="ko-KR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제목 1">
                <a:extLst>
                  <a:ext uri="{FF2B5EF4-FFF2-40B4-BE49-F238E27FC236}">
                    <a16:creationId xmlns:a16="http://schemas.microsoft.com/office/drawing/2014/main" id="{471D62BC-1F4E-AE85-B162-FF5C72F90C6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793379"/>
                <a:ext cx="11677338" cy="593720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1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ko-KR" sz="2400" dirty="0"/>
                  <a:t>Measurements, performed by two sensors: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ko-KR" sz="2400" b="0" dirty="0"/>
              </a:p>
              <a:p>
                <a:endParaRPr lang="en-US" altLang="ko-KR" sz="2400" b="0" dirty="0"/>
              </a:p>
              <a:p>
                <a:r>
                  <a:rPr lang="en-US" altLang="ko-KR" sz="2400" dirty="0"/>
                  <a:t>Mutual power spectrum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2400" dirty="0"/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d>
                        <m:d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2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func>
                      <m:nary>
                        <m:nary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brk m:alnAt="23"/>
                                </m:r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m:rPr>
                                  <m:brk m:alnAt="23"/>
                                </m:r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sSub>
                            <m:sSub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nary>
                            <m:nary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brk m:alnAt="23"/>
                                    </m:r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m:rPr>
                                      <m:brk m:alnAt="23"/>
                                    </m:r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  <m:sup>
                              <m:f>
                                <m:f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  <m:e>
                              <m:sSubSup>
                                <m:sSubSup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nary>
                    </m:oMath>
                  </m:oMathPara>
                </a14:m>
                <a:endParaRPr lang="en-US" altLang="ko-KR" sz="2400" b="0" dirty="0"/>
              </a:p>
              <a:p>
                <a:r>
                  <a:rPr lang="en-US" altLang="ko-KR" sz="2400" dirty="0"/>
                  <a:t>If ground motion do not depend on the location,</a:t>
                </a:r>
              </a:p>
              <a:p>
                <a:endParaRPr lang="en-US" altLang="ko-KR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,  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altLang="ko-KR" sz="2400" b="0" dirty="0"/>
              </a:p>
              <a:p>
                <a:endParaRPr lang="en-US" altLang="ko-KR" sz="2400" b="0" dirty="0"/>
              </a:p>
              <a:p>
                <a:r>
                  <a:rPr lang="en-US" altLang="ko-KR" sz="2400" b="0" dirty="0"/>
                  <a:t>Normalized mutual power spectrum, correlation: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  (−1&lt;</m:t>
                      </m:r>
                      <m:sSub>
                        <m:sSub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&lt;1)</m:t>
                      </m:r>
                    </m:oMath>
                  </m:oMathPara>
                </a14:m>
                <a:endParaRPr lang="en-US" altLang="ko-KR" sz="2400" dirty="0"/>
              </a:p>
              <a:p>
                <a:endParaRPr lang="en-US" altLang="ko-KR" sz="2400" dirty="0"/>
              </a:p>
              <a:p>
                <a:endParaRPr lang="en-US" altLang="ko-KR" sz="2400" dirty="0"/>
              </a:p>
            </p:txBody>
          </p:sp>
        </mc:Choice>
        <mc:Fallback xmlns="">
          <p:sp>
            <p:nvSpPr>
              <p:cNvPr id="5" name="제목 1">
                <a:extLst>
                  <a:ext uri="{FF2B5EF4-FFF2-40B4-BE49-F238E27FC236}">
                    <a16:creationId xmlns:a16="http://schemas.microsoft.com/office/drawing/2014/main" id="{471D62BC-1F4E-AE85-B162-FF5C72F90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93379"/>
                <a:ext cx="11677338" cy="5937205"/>
              </a:xfrm>
              <a:prstGeom prst="rect">
                <a:avLst/>
              </a:prstGeom>
              <a:blipFill>
                <a:blip r:embed="rId2"/>
                <a:stretch>
                  <a:fillRect l="-78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7522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E29873-D760-52E3-EB21-488B59CFD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FADB0-4C57-1F4D-212D-8928FC552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972800" cy="1325563"/>
          </a:xfrm>
        </p:spPr>
        <p:txBody>
          <a:bodyPr>
            <a:normAutofit fontScale="90000"/>
          </a:bodyPr>
          <a:lstStyle/>
          <a:p>
            <a:r>
              <a:rPr lang="en-US" altLang="ko-KR" sz="3600" dirty="0"/>
              <a:t>Ground motion description-Correlation measurements</a:t>
            </a:r>
            <a:br>
              <a:rPr lang="ko-KR" altLang="en-US" sz="3600" dirty="0"/>
            </a:br>
            <a:endParaRPr lang="ko-KR" altLang="en-US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DE35CA-AFC5-2EBD-B018-CC84E63D4B2D}"/>
              </a:ext>
            </a:extLst>
          </p:cNvPr>
          <p:cNvSpPr txBox="1"/>
          <p:nvPr/>
        </p:nvSpPr>
        <p:spPr>
          <a:xfrm>
            <a:off x="5611008" y="681036"/>
            <a:ext cx="6346118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dirty="0"/>
              <a:t>At high frequency:</a:t>
            </a:r>
          </a:p>
          <a:p>
            <a:r>
              <a:rPr lang="en-US" altLang="ko-KR" sz="2400" dirty="0"/>
              <a:t>no correlation</a:t>
            </a:r>
          </a:p>
          <a:p>
            <a:endParaRPr lang="en-US" altLang="ko-KR" sz="2400" dirty="0"/>
          </a:p>
          <a:p>
            <a:r>
              <a:rPr lang="en-US" altLang="ko-KR" sz="2400" dirty="0"/>
              <a:t>At low frequency(f&gt;0.1Hz):</a:t>
            </a:r>
          </a:p>
          <a:p>
            <a:r>
              <a:rPr lang="en-US" altLang="ko-KR" sz="2400" dirty="0"/>
              <a:t> good correlation</a:t>
            </a:r>
          </a:p>
          <a:p>
            <a:endParaRPr lang="en-US" altLang="ko-KR" sz="2400" dirty="0"/>
          </a:p>
          <a:p>
            <a:r>
              <a:rPr lang="en-US" altLang="ko-KR" sz="2400" dirty="0"/>
              <a:t>f&lt;0.1Hz: </a:t>
            </a:r>
          </a:p>
          <a:p>
            <a:r>
              <a:rPr lang="en-US" altLang="ko-KR" sz="2400" dirty="0"/>
              <a:t>decreasing correlation has been observed, resulting in non-wave like motion</a:t>
            </a:r>
          </a:p>
          <a:p>
            <a:endParaRPr lang="en-US" altLang="ko-KR" sz="2400" dirty="0"/>
          </a:p>
          <a:p>
            <a:r>
              <a:rPr lang="en-US" altLang="ko-KR" sz="2400" dirty="0"/>
              <a:t>Or</a:t>
            </a:r>
          </a:p>
          <a:p>
            <a:endParaRPr lang="en-US" altLang="ko-KR" sz="2400" dirty="0"/>
          </a:p>
          <a:p>
            <a:r>
              <a:rPr lang="en-US" altLang="ko-KR" sz="2400" dirty="0"/>
              <a:t>Because of small SNR</a:t>
            </a:r>
          </a:p>
          <a:p>
            <a:endParaRPr lang="en-US" altLang="ko-KR" sz="2400" dirty="0"/>
          </a:p>
          <a:p>
            <a:r>
              <a:rPr lang="en-US" altLang="ko-KR" sz="2400" dirty="0"/>
              <a:t>Need to use cross-checks by relative measurements</a:t>
            </a:r>
          </a:p>
        </p:txBody>
      </p:sp>
      <p:pic>
        <p:nvPicPr>
          <p:cNvPr id="11" name="그림 10" descr="텍스트, 도표, 폰트, 지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4132B96-3D87-57A6-9703-4145C6111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1036"/>
            <a:ext cx="5611008" cy="475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5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5C15E-7FB8-419B-7C06-7EA6E1D23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BAD4B7-4F75-14A2-70C0-8799AB69C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972800" cy="1325563"/>
          </a:xfrm>
        </p:spPr>
        <p:txBody>
          <a:bodyPr>
            <a:normAutofit/>
          </a:bodyPr>
          <a:lstStyle/>
          <a:p>
            <a:r>
              <a:rPr lang="en-US" altLang="ko-KR" sz="3600" dirty="0"/>
              <a:t>Ground motion description-Relative measurements</a:t>
            </a:r>
            <a:br>
              <a:rPr lang="ko-KR" altLang="en-US" sz="3600" dirty="0"/>
            </a:br>
            <a:endParaRPr lang="ko-KR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제목 1">
                <a:extLst>
                  <a:ext uri="{FF2B5EF4-FFF2-40B4-BE49-F238E27FC236}">
                    <a16:creationId xmlns:a16="http://schemas.microsoft.com/office/drawing/2014/main" id="{3831C05B-7D6D-78C0-9E9A-607C5A083AC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793379"/>
                <a:ext cx="11677338" cy="593720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1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ko-KR" sz="2400" dirty="0"/>
                  <a:t>Power spectrum of relative motion: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unc>
                            <m:func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2400" b="0" i="0" smtClean="0"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→∞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trlP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altLang="ko-KR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altLang="ko-KR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num>
                                        <m:den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altLang="ko-KR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b>
                                    <m:sup>
                                      <m:f>
                                        <m:fPr>
                                          <m:ctrlPr>
                                            <a:rPr lang="en-US" altLang="ko-KR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ko-KR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num>
                                        <m:den>
                                          <m:r>
                                            <a:rPr lang="en-US" altLang="ko-KR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  <m:e>
                                      <m: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  <m:t>[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ko-KR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ko-KR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ko-KR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ko-KR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  <m:t>]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ko-KR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altLang="ko-KR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r>
                                            <a:rPr lang="en-US" altLang="ko-KR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p>
                                      </m:sSup>
                                      <m: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  <m:t>𝑑𝑡</m:t>
                                      </m:r>
                                    </m:e>
                                  </m:nary>
                                </m:e>
                              </m:d>
                            </m:e>
                          </m:func>
                        </m:e>
                        <m: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ko-KR" sz="2400" dirty="0"/>
              </a:p>
              <a:p>
                <a:endParaRPr lang="en-US" altLang="ko-KR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  <m:f>
                            <m:f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=&lt;</m:t>
                          </m:r>
                          <m:sSup>
                            <m:sSup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d>
                                    <m:dPr>
                                      <m:ctrlP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d>
                                    <m:dPr>
                                      <m:ctrlP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</m:e>
                      </m:nary>
                    </m:oMath>
                  </m:oMathPara>
                </a14:m>
                <a:endParaRPr lang="en-US" altLang="ko-KR" sz="2400" dirty="0"/>
              </a:p>
              <a:p>
                <a:endParaRPr lang="en-US" altLang="ko-KR" sz="2400" dirty="0"/>
              </a:p>
              <a:p>
                <a:r>
                  <a:rPr lang="en-US" altLang="ko-KR" sz="2400" dirty="0"/>
                  <a:t> </a:t>
                </a:r>
              </a:p>
              <a:p>
                <a:r>
                  <a:rPr lang="en-US" altLang="ko-KR" sz="2400" dirty="0"/>
                  <a:t>For the stability of linear colliders is only interested in relative displacements between two elements.</a:t>
                </a:r>
                <a:endParaRPr lang="en-US" altLang="ko-KR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제목 1">
                <a:extLst>
                  <a:ext uri="{FF2B5EF4-FFF2-40B4-BE49-F238E27FC236}">
                    <a16:creationId xmlns:a16="http://schemas.microsoft.com/office/drawing/2014/main" id="{3831C05B-7D6D-78C0-9E9A-607C5A083A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93379"/>
                <a:ext cx="11677338" cy="5937205"/>
              </a:xfrm>
              <a:prstGeom prst="rect">
                <a:avLst/>
              </a:prstGeom>
              <a:blipFill>
                <a:blip r:embed="rId2"/>
                <a:stretch>
                  <a:fillRect l="-78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0026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F9CCA-A977-0253-7415-2C64566CB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6992E8-8047-A1E0-9641-837276A88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972800" cy="1325563"/>
          </a:xfrm>
        </p:spPr>
        <p:txBody>
          <a:bodyPr>
            <a:normAutofit/>
          </a:bodyPr>
          <a:lstStyle/>
          <a:p>
            <a:r>
              <a:rPr lang="en-US" altLang="ko-KR" sz="3600" dirty="0"/>
              <a:t>Ground motion description-Relative measurements</a:t>
            </a:r>
            <a:br>
              <a:rPr lang="ko-KR" altLang="en-US" sz="3600" dirty="0"/>
            </a:br>
            <a:endParaRPr lang="ko-KR" altLang="en-US" sz="3600" dirty="0"/>
          </a:p>
        </p:txBody>
      </p:sp>
      <p:pic>
        <p:nvPicPr>
          <p:cNvPr id="4" name="그림 3" descr="텍스트, 스크린샷, 도표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9C706E5-EA8B-FF18-6C2C-95A58D0DD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1036"/>
            <a:ext cx="5671751" cy="56950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660519-14B1-EEA8-1A39-64A43F063526}"/>
              </a:ext>
            </a:extLst>
          </p:cNvPr>
          <p:cNvSpPr txBox="1"/>
          <p:nvPr/>
        </p:nvSpPr>
        <p:spPr>
          <a:xfrm>
            <a:off x="5765448" y="3528561"/>
            <a:ext cx="642655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dirty="0"/>
              <a:t>At low frequency: </a:t>
            </a:r>
          </a:p>
          <a:p>
            <a:r>
              <a:rPr lang="en-US" altLang="ko-KR" sz="2400" dirty="0"/>
              <a:t>relative motion are much smaller than absolute motion</a:t>
            </a:r>
          </a:p>
          <a:p>
            <a:endParaRPr lang="en-US" altLang="ko-KR" sz="2400" dirty="0"/>
          </a:p>
          <a:p>
            <a:r>
              <a:rPr lang="en-US" altLang="ko-KR" sz="2400" dirty="0"/>
              <a:t>At high frequency:</a:t>
            </a:r>
          </a:p>
          <a:p>
            <a:r>
              <a:rPr lang="en-US" altLang="ko-KR" sz="2400" dirty="0"/>
              <a:t>Similar each other(there’s no correlation)</a:t>
            </a:r>
          </a:p>
          <a:p>
            <a:endParaRPr lang="en-US" altLang="ko-KR" sz="2400" dirty="0"/>
          </a:p>
        </p:txBody>
      </p:sp>
      <p:pic>
        <p:nvPicPr>
          <p:cNvPr id="8" name="그림 7" descr="텍스트, 도표, 폰트, 지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709D848-7D02-4EDD-5FCE-8261C16B1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96"/>
          <a:stretch>
            <a:fillRect/>
          </a:stretch>
        </p:blipFill>
        <p:spPr>
          <a:xfrm>
            <a:off x="8978724" y="860755"/>
            <a:ext cx="3177520" cy="211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29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E40D6-E409-317F-0089-8D497E722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80A23D-21F3-635A-7C33-34510D3B8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972800" cy="1325563"/>
          </a:xfrm>
        </p:spPr>
        <p:txBody>
          <a:bodyPr>
            <a:normAutofit fontScale="90000"/>
          </a:bodyPr>
          <a:lstStyle/>
          <a:p>
            <a:r>
              <a:rPr lang="en-US" altLang="ko-KR" sz="3600" dirty="0"/>
              <a:t>Ground motion description-Absolute motion, relative motion, correlation</a:t>
            </a:r>
            <a:br>
              <a:rPr lang="ko-KR" altLang="en-US" sz="3600" dirty="0"/>
            </a:br>
            <a:endParaRPr lang="ko-KR" alt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제목 1">
                <a:extLst>
                  <a:ext uri="{FF2B5EF4-FFF2-40B4-BE49-F238E27FC236}">
                    <a16:creationId xmlns:a16="http://schemas.microsoft.com/office/drawing/2014/main" id="{7AADE5CB-6ED8-9A9B-AF68-9FCAA360DE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141344"/>
                <a:ext cx="12486807" cy="335139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1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ko-KR" sz="2400" dirty="0"/>
                  <a:t>Power spectrum of relative motion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ko-KR" sz="24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ko-KR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altLang="ko-KR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unc>
                            <m:funcPr>
                              <m:ctrlPr>
                                <a:rPr lang="en-US" altLang="ko-KR" sz="24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ko-K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2400" b="0" i="0" smtClean="0"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→∞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en-US" altLang="ko-K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ko-K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trlPr>
                                        <a:rPr lang="en-US" altLang="ko-KR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altLang="ko-KR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altLang="ko-KR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num>
                                        <m:den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altLang="ko-KR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b>
                                    <m:sup>
                                      <m:f>
                                        <m:fPr>
                                          <m:ctrlPr>
                                            <a:rPr lang="en-US" altLang="ko-KR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ko-KR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num>
                                        <m:den>
                                          <m:r>
                                            <a:rPr lang="en-US" altLang="ko-KR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  <m:e>
                                      <m: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  <m:t>[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ko-KR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ko-KR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ko-KR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ko-KR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  <m:t>]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ko-KR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altLang="ko-KR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r>
                                            <a:rPr lang="en-US" altLang="ko-KR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p>
                                      </m:sSup>
                                      <m: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  <m:t>𝑑𝑡</m:t>
                                      </m:r>
                                    </m:e>
                                  </m:nary>
                                </m:e>
                              </m:d>
                            </m:e>
                          </m:func>
                        </m:e>
                        <m: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ko-KR" sz="2400" b="0" dirty="0"/>
              </a:p>
              <a:p>
                <a:endParaRPr lang="en-US" altLang="ko-KR" sz="2400" b="0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2400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a:rPr lang="en-US" altLang="ko-KR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2400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a:rPr lang="en-US" altLang="ko-KR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sz="2400" b="0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2400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a:rPr lang="en-US" altLang="ko-KR" sz="2400" b="0" i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altLang="ko-KR" sz="2400" b="0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2400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a:rPr lang="en-US" altLang="ko-KR" sz="2400" b="0" i="0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altLang="ko-KR" sz="2400" b="0" dirty="0"/>
              </a:p>
              <a:p>
                <a:endParaRPr lang="en-US" altLang="ko-KR" sz="2400" dirty="0"/>
              </a:p>
              <a:p>
                <a:endParaRPr lang="en-US" altLang="ko-KR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{1−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𝑅𝑒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)]}</m:t>
                      </m:r>
                    </m:oMath>
                  </m:oMathPara>
                </a14:m>
                <a:endParaRPr lang="en-US" altLang="ko-KR" sz="2400" b="0" dirty="0"/>
              </a:p>
            </p:txBody>
          </p:sp>
        </mc:Choice>
        <mc:Fallback>
          <p:sp>
            <p:nvSpPr>
              <p:cNvPr id="5" name="제목 1">
                <a:extLst>
                  <a:ext uri="{FF2B5EF4-FFF2-40B4-BE49-F238E27FC236}">
                    <a16:creationId xmlns:a16="http://schemas.microsoft.com/office/drawing/2014/main" id="{7AADE5CB-6ED8-9A9B-AF68-9FCAA360D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41344"/>
                <a:ext cx="12486807" cy="3351397"/>
              </a:xfrm>
              <a:prstGeom prst="rect">
                <a:avLst/>
              </a:prstGeom>
              <a:blipFill>
                <a:blip r:embed="rId2"/>
                <a:stretch>
                  <a:fillRect l="-732" b="-18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2405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1458</TotalTime>
  <Words>1833</Words>
  <Application>Microsoft Office PowerPoint</Application>
  <PresentationFormat>와이드스크린</PresentationFormat>
  <Paragraphs>288</Paragraphs>
  <Slides>34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34</vt:i4>
      </vt:variant>
    </vt:vector>
  </HeadingPairs>
  <TitlesOfParts>
    <vt:vector size="38" baseType="lpstr">
      <vt:lpstr>맑은 고딕</vt:lpstr>
      <vt:lpstr>Arial</vt:lpstr>
      <vt:lpstr>Cambria Math</vt:lpstr>
      <vt:lpstr>Office 테마</vt:lpstr>
      <vt:lpstr>Influence of ground motion on the time evolution of beams in linear colliders</vt:lpstr>
      <vt:lpstr>Introduction</vt:lpstr>
      <vt:lpstr>Ground motion description-Absolute measurements </vt:lpstr>
      <vt:lpstr>Ground motion description-Absolute measurements </vt:lpstr>
      <vt:lpstr>Ground motion description-Correlation measurements </vt:lpstr>
      <vt:lpstr>Ground motion description-Correlation measurements </vt:lpstr>
      <vt:lpstr>Ground motion description-Relative measurements </vt:lpstr>
      <vt:lpstr>Ground motion description-Relative measurements </vt:lpstr>
      <vt:lpstr>Ground motion description-Absolute motion, relative motion, correlation </vt:lpstr>
      <vt:lpstr>Ground motion description </vt:lpstr>
      <vt:lpstr>Measure relative motion? </vt:lpstr>
      <vt:lpstr>PowerPoint 프레젠테이션</vt:lpstr>
      <vt:lpstr>Ground motion description-Modeling Power Spectral Density(by ATL law)</vt:lpstr>
      <vt:lpstr>Ground motion description-Generalized motion </vt:lpstr>
      <vt:lpstr>Ground motion description-Generalized motion </vt:lpstr>
      <vt:lpstr>Ground motion description-Generalized motion </vt:lpstr>
      <vt:lpstr>Ground motion description-Corrected ATL law </vt:lpstr>
      <vt:lpstr>Ground motion description-Corrected ATL law </vt:lpstr>
      <vt:lpstr>Ground motion description-Corrected ATL law </vt:lpstr>
      <vt:lpstr>Ground motion description-Corrected ATL law </vt:lpstr>
      <vt:lpstr>Ground motion description-Corrected ATL law </vt:lpstr>
      <vt:lpstr>PowerPoint 프레젠테이션</vt:lpstr>
      <vt:lpstr>Beam offset at the interaction point(IP) </vt:lpstr>
      <vt:lpstr>Beam offset at the interaction point(IP) </vt:lpstr>
      <vt:lpstr>Beam spot size at the IP </vt:lpstr>
      <vt:lpstr>Application for Final Focus System(FFS) </vt:lpstr>
      <vt:lpstr>Beam stability in different conditions </vt:lpstr>
      <vt:lpstr>PowerPoint 프레젠테이션</vt:lpstr>
      <vt:lpstr>PowerPoint 프레젠테이션</vt:lpstr>
      <vt:lpstr>PowerPoint 프레젠테이션</vt:lpstr>
      <vt:lpstr>Conclusion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장원(물리학과)</dc:creator>
  <cp:lastModifiedBy>장원(물리학과)</cp:lastModifiedBy>
  <cp:revision>149</cp:revision>
  <dcterms:created xsi:type="dcterms:W3CDTF">2025-07-09T06:25:12Z</dcterms:created>
  <dcterms:modified xsi:type="dcterms:W3CDTF">2025-07-11T07:21:03Z</dcterms:modified>
</cp:coreProperties>
</file>