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916" r:id="rId5"/>
    <p:sldId id="1327" r:id="rId6"/>
    <p:sldId id="1360" r:id="rId7"/>
    <p:sldId id="1328" r:id="rId8"/>
    <p:sldId id="1361" r:id="rId9"/>
    <p:sldId id="1362" r:id="rId10"/>
    <p:sldId id="1330" r:id="rId11"/>
    <p:sldId id="1364" r:id="rId12"/>
    <p:sldId id="1363" r:id="rId13"/>
    <p:sldId id="1365" r:id="rId14"/>
    <p:sldId id="1366" r:id="rId15"/>
    <p:sldId id="1367" r:id="rId16"/>
    <p:sldId id="1368" r:id="rId17"/>
    <p:sldId id="1369" r:id="rId18"/>
    <p:sldId id="1370" r:id="rId19"/>
    <p:sldId id="1371" r:id="rId20"/>
    <p:sldId id="1372" r:id="rId21"/>
    <p:sldId id="1373" r:id="rId22"/>
    <p:sldId id="1374" r:id="rId23"/>
    <p:sldId id="1375" r:id="rId24"/>
    <p:sldId id="1376" r:id="rId25"/>
    <p:sldId id="1377" r:id="rId26"/>
    <p:sldId id="1378" r:id="rId27"/>
    <p:sldId id="1379" r:id="rId28"/>
    <p:sldId id="1380" r:id="rId29"/>
    <p:sldId id="1381" r:id="rId30"/>
    <p:sldId id="1382" r:id="rId31"/>
    <p:sldId id="1383" r:id="rId32"/>
    <p:sldId id="1385" r:id="rId33"/>
    <p:sldId id="1386" r:id="rId34"/>
    <p:sldId id="1387" r:id="rId35"/>
    <p:sldId id="1388" r:id="rId36"/>
    <p:sldId id="1389" r:id="rId37"/>
    <p:sldId id="996" r:id="rId38"/>
  </p:sldIdLst>
  <p:sldSz cx="12192000"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g" initials="j" lastIdx="1" clrIdx="0">
    <p:extLst>
      <p:ext uri="{19B8F6BF-5375-455C-9EA6-DF929625EA0E}">
        <p15:presenceInfo xmlns:p15="http://schemas.microsoft.com/office/powerpoint/2012/main" userId="j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D93"/>
    <a:srgbClr val="0000FF"/>
    <a:srgbClr val="0046D2"/>
    <a:srgbClr val="73FC6C"/>
    <a:srgbClr val="7EFEFE"/>
    <a:srgbClr val="FF00FF"/>
    <a:srgbClr val="19FF81"/>
    <a:srgbClr val="A0A40C"/>
    <a:srgbClr val="C7CB0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8" autoAdjust="0"/>
    <p:restoredTop sz="92899" autoAdjust="0"/>
  </p:normalViewPr>
  <p:slideViewPr>
    <p:cSldViewPr snapToGrid="0">
      <p:cViewPr varScale="1">
        <p:scale>
          <a:sx n="159" d="100"/>
          <a:sy n="159" d="100"/>
        </p:scale>
        <p:origin x="14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51228552-9E18-44ED-B7D1-E2854D0674B7}" type="datetimeFigureOut">
              <a:rPr lang="ko-KR" altLang="en-US" smtClean="0"/>
              <a:t>2025-06-27</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B9AF32CD-6826-43AE-835C-65D233CC96E8}" type="slidenum">
              <a:rPr lang="ko-KR" altLang="en-US" smtClean="0"/>
              <a:t>‹#›</a:t>
            </a:fld>
            <a:endParaRPr lang="ko-KR" altLang="en-US"/>
          </a:p>
        </p:txBody>
      </p:sp>
    </p:spTree>
    <p:extLst>
      <p:ext uri="{BB962C8B-B14F-4D97-AF65-F5344CB8AC3E}">
        <p14:creationId xmlns:p14="http://schemas.microsoft.com/office/powerpoint/2010/main" val="2314626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22275" y="1241425"/>
            <a:ext cx="5953125" cy="3349625"/>
          </a:xfrm>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1</a:t>
            </a:fld>
            <a:endParaRPr lang="ko-KR" altLang="en-US"/>
          </a:p>
        </p:txBody>
      </p:sp>
    </p:spTree>
    <p:extLst>
      <p:ext uri="{BB962C8B-B14F-4D97-AF65-F5344CB8AC3E}">
        <p14:creationId xmlns:p14="http://schemas.microsoft.com/office/powerpoint/2010/main" val="304576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422275" y="1241425"/>
            <a:ext cx="5953125" cy="334962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34</a:t>
            </a:fld>
            <a:endParaRPr lang="ko-KR" altLang="en-US"/>
          </a:p>
        </p:txBody>
      </p:sp>
    </p:spTree>
    <p:extLst>
      <p:ext uri="{BB962C8B-B14F-4D97-AF65-F5344CB8AC3E}">
        <p14:creationId xmlns:p14="http://schemas.microsoft.com/office/powerpoint/2010/main" val="129570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7C2CCA40-7E68-42EF-A5B4-DD9DE2881122}" type="datetime1">
              <a:rPr lang="ko-KR" altLang="en-US" smtClean="0"/>
              <a:t>2025-06-27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92250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C0DC0F5-F13C-45AB-940E-F4834A6B20D5}" type="datetime1">
              <a:rPr lang="ko-KR" altLang="en-US" smtClean="0"/>
              <a:t>2025-06-27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4045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2"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2"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262ADE9-2401-472D-B814-8E806DA3679C}" type="datetime1">
              <a:rPr lang="ko-KR" altLang="en-US" smtClean="0"/>
              <a:t>2025-06-27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7984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1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6E95C192-F798-40B0-8A31-E93ACA5A16B2}" type="datetime1">
              <a:rPr lang="ko-KR" altLang="en-US" smtClean="0"/>
              <a:t>2025-06-27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28037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1" y="1709742"/>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4CC6F28E-A7DD-4CF3-A442-A9654C97596B}" type="datetime1">
              <a:rPr lang="ko-KR" altLang="en-US" smtClean="0"/>
              <a:t>2025-06-27</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6877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BB488A26-312C-4C23-8869-D52F9C3F4DEE}" type="datetime1">
              <a:rPr lang="ko-KR" altLang="en-US" smtClean="0"/>
              <a:t>2025-06-27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71534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9"/>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9"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2"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66709558-4BA9-4C64-B97B-034A07B5FE02}" type="datetime1">
              <a:rPr lang="ko-KR" altLang="en-US" smtClean="0"/>
              <a:t>2025-06-27</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91166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11122B86-7B08-4BB2-8BF1-B2903321ED34}" type="datetime1">
              <a:rPr lang="ko-KR" altLang="en-US" smtClean="0"/>
              <a:t>2025-06-27</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03837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4783CB7-B656-4533-B529-922460B2B842}" type="datetime1">
              <a:rPr lang="ko-KR" altLang="en-US" smtClean="0"/>
              <a:t>2025-06-27</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17254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94E6AE59-5861-470F-8F99-001B2C13F091}" type="datetime1">
              <a:rPr lang="ko-KR" altLang="en-US" smtClean="0"/>
              <a:t>2025-06-27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59239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B63D849-8A13-40B7-9D01-6C44718BA2C9}" type="datetime1">
              <a:rPr lang="ko-KR" altLang="en-US" smtClean="0"/>
              <a:t>2025-06-27</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09459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1D634-737B-4E6A-AF15-1C3ABCA476DC}" type="datetime1">
              <a:rPr lang="ko-KR" altLang="en-US" smtClean="0"/>
              <a:t>2025-06-27</a:t>
            </a:fld>
            <a:endParaRPr lang="ko-KR" altLang="en-US"/>
          </a:p>
        </p:txBody>
      </p:sp>
      <p:sp>
        <p:nvSpPr>
          <p:cNvPr id="5" name="바닥글 개체 틀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84027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377"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png"/><Relationship Id="rId10" Type="http://schemas.openxmlformats.org/officeDocument/2006/relationships/image" Target="../media/image37.emf"/><Relationship Id="rId9" Type="http://schemas.openxmlformats.org/officeDocument/2006/relationships/image" Target="../media/image41.png"/><Relationship Id="rId1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50.png"/><Relationship Id="rId11" Type="http://schemas.openxmlformats.org/officeDocument/2006/relationships/image" Target="../media/image50.png"/><Relationship Id="rId5" Type="http://schemas.openxmlformats.org/officeDocument/2006/relationships/image" Target="../media/image43.png"/><Relationship Id="rId10" Type="http://schemas.openxmlformats.org/officeDocument/2006/relationships/image" Target="../media/image49.png"/><Relationship Id="rId9" Type="http://schemas.openxmlformats.org/officeDocument/2006/relationships/image" Target="../media/image48.png"/><Relationship Id="rId1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00.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144" y="6691776"/>
            <a:ext cx="12191717" cy="166231"/>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4" y="2250916"/>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9" y="2258607"/>
            <a:ext cx="280527" cy="302104"/>
          </a:xfrm>
          <a:prstGeom prst="rect">
            <a:avLst/>
          </a:prstGeom>
        </p:spPr>
      </p:pic>
      <p:grpSp>
        <p:nvGrpSpPr>
          <p:cNvPr id="7" name="그룹 6"/>
          <p:cNvGrpSpPr/>
          <p:nvPr/>
        </p:nvGrpSpPr>
        <p:grpSpPr>
          <a:xfrm>
            <a:off x="8223651" y="3"/>
            <a:ext cx="3968215" cy="6691771"/>
            <a:chOff x="10277475" y="1"/>
            <a:chExt cx="4959350" cy="8363163"/>
          </a:xfrm>
        </p:grpSpPr>
        <p:grpSp>
          <p:nvGrpSpPr>
            <p:cNvPr id="6" name="그룹 5"/>
            <p:cNvGrpSpPr/>
            <p:nvPr/>
          </p:nvGrpSpPr>
          <p:grpSpPr>
            <a:xfrm>
              <a:off x="10277475" y="1"/>
              <a:ext cx="4959350" cy="8363163"/>
              <a:chOff x="10277475" y="1"/>
              <a:chExt cx="4959350" cy="8363163"/>
            </a:xfrm>
          </p:grpSpPr>
          <p:sp>
            <p:nvSpPr>
              <p:cNvPr id="54" name="Rectangle 35"/>
              <p:cNvSpPr>
                <a:spLocks noChangeArrowheads="1"/>
              </p:cNvSpPr>
              <p:nvPr/>
            </p:nvSpPr>
            <p:spPr bwMode="auto">
              <a:xfrm>
                <a:off x="10277475" y="1"/>
                <a:ext cx="4959350" cy="8363163"/>
              </a:xfrm>
              <a:prstGeom prst="rect">
                <a:avLst/>
              </a:prstGeom>
              <a:solidFill>
                <a:schemeClr val="accent1">
                  <a:lumMod val="20000"/>
                  <a:lumOff val="80000"/>
                  <a:alpha val="60000"/>
                </a:schemeClr>
              </a:solidFill>
              <a:ln w="9525">
                <a:noFill/>
                <a:miter lim="800000"/>
                <a:headEnd/>
                <a:tailEnd/>
              </a:ln>
            </p:spPr>
            <p:txBody>
              <a:bodyPr/>
              <a:lstStyle/>
              <a:p>
                <a:endParaRPr lang="ko-KR" altLang="en-US" sz="1440"/>
              </a:p>
            </p:txBody>
          </p:sp>
          <p:pic>
            <p:nvPicPr>
              <p:cNvPr id="26" name="그림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4801" y="4359486"/>
                <a:ext cx="4464698" cy="3188567"/>
              </a:xfrm>
              <a:prstGeom prst="rect">
                <a:avLst/>
              </a:prstGeom>
            </p:spPr>
          </p:pic>
        </p:grpSp>
        <p:pic>
          <p:nvPicPr>
            <p:cNvPr id="50" name="그림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231426" y="1205431"/>
            <a:ext cx="11148548" cy="1482624"/>
            <a:chOff x="620330" y="1459873"/>
            <a:chExt cx="10668118" cy="1421271"/>
          </a:xfrm>
        </p:grpSpPr>
        <p:sp>
          <p:nvSpPr>
            <p:cNvPr id="62" name="TextBox 61"/>
            <p:cNvSpPr txBox="1"/>
            <p:nvPr/>
          </p:nvSpPr>
          <p:spPr>
            <a:xfrm>
              <a:off x="620330" y="1459873"/>
              <a:ext cx="8163920" cy="678593"/>
            </a:xfrm>
            <a:prstGeom prst="rect">
              <a:avLst/>
            </a:prstGeom>
            <a:noFill/>
          </p:spPr>
          <p:txBody>
            <a:bodyPr wrap="square" rtlCol="0">
              <a:spAutoFit/>
            </a:bodyPr>
            <a:lstStyle/>
            <a:p>
              <a:r>
                <a:rPr lang="en-US" altLang="ko-KR" sz="2000" b="1" dirty="0">
                  <a:solidFill>
                    <a:srgbClr val="002060"/>
                  </a:solidFill>
                  <a:cs typeface="Verdana" panose="020B0604030504040204" pitchFamily="34" charset="0"/>
                </a:rPr>
                <a:t>Efficient algorithms for dynamic aperture and momentum acceptance calculation in synchrotron light source</a:t>
              </a:r>
            </a:p>
          </p:txBody>
        </p:sp>
        <p:sp>
          <p:nvSpPr>
            <p:cNvPr id="63" name="TextBox 62"/>
            <p:cNvSpPr txBox="1"/>
            <p:nvPr/>
          </p:nvSpPr>
          <p:spPr>
            <a:xfrm>
              <a:off x="620330" y="2556600"/>
              <a:ext cx="10668118" cy="324544"/>
            </a:xfrm>
            <a:prstGeom prst="rect">
              <a:avLst/>
            </a:prstGeom>
            <a:noFill/>
          </p:spPr>
          <p:txBody>
            <a:bodyPr wrap="square" rtlCol="0">
              <a:spAutoFit/>
            </a:bodyPr>
            <a:lstStyle/>
            <a:p>
              <a:r>
                <a:rPr lang="en-US" altLang="ko-KR" sz="1600" b="1" dirty="0">
                  <a:cs typeface="Verdana" panose="020B0604030504040204" pitchFamily="34" charset="0"/>
                </a:rPr>
                <a:t>Junha Kim</a:t>
              </a:r>
            </a:p>
          </p:txBody>
        </p:sp>
      </p:grpSp>
      <p:grpSp>
        <p:nvGrpSpPr>
          <p:cNvPr id="3" name="그룹 2"/>
          <p:cNvGrpSpPr/>
          <p:nvPr/>
        </p:nvGrpSpPr>
        <p:grpSpPr>
          <a:xfrm>
            <a:off x="501813" y="1"/>
            <a:ext cx="6265891" cy="417681"/>
            <a:chOff x="626973" y="0"/>
            <a:chExt cx="7830913" cy="522004"/>
          </a:xfrm>
        </p:grpSpPr>
        <p:sp>
          <p:nvSpPr>
            <p:cNvPr id="2" name="Rectangle 6"/>
            <p:cNvSpPr>
              <a:spLocks noChangeArrowheads="1"/>
            </p:cNvSpPr>
            <p:nvPr/>
          </p:nvSpPr>
          <p:spPr bwMode="auto">
            <a:xfrm>
              <a:off x="626973" y="0"/>
              <a:ext cx="1079500" cy="479180"/>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28" name="TextBox 27"/>
            <p:cNvSpPr txBox="1"/>
            <p:nvPr/>
          </p:nvSpPr>
          <p:spPr>
            <a:xfrm>
              <a:off x="1706473" y="37346"/>
              <a:ext cx="6751413" cy="484658"/>
            </a:xfrm>
            <a:prstGeom prst="rect">
              <a:avLst/>
            </a:prstGeom>
            <a:noFill/>
          </p:spPr>
          <p:txBody>
            <a:bodyPr wrap="square" rtlCol="0">
              <a:spAutoFit/>
            </a:bodyPr>
            <a:lstStyle/>
            <a:p>
              <a:endParaRPr lang="ko-KR" altLang="en-US" sz="1920" b="1" dirty="0">
                <a:solidFill>
                  <a:schemeClr val="bg2">
                    <a:lumMod val="50000"/>
                  </a:schemeClr>
                </a:solidFill>
                <a:cs typeface="Ebrima" panose="02000000000000000000" pitchFamily="2" charset="0"/>
              </a:endParaRPr>
            </a:p>
          </p:txBody>
        </p:sp>
      </p:grpSp>
      <p:sp>
        <p:nvSpPr>
          <p:cNvPr id="4" name="TextBox 3"/>
          <p:cNvSpPr txBox="1"/>
          <p:nvPr/>
        </p:nvSpPr>
        <p:spPr>
          <a:xfrm>
            <a:off x="231423" y="5845666"/>
            <a:ext cx="4044459" cy="338554"/>
          </a:xfrm>
          <a:prstGeom prst="rect">
            <a:avLst/>
          </a:prstGeom>
          <a:noFill/>
        </p:spPr>
        <p:txBody>
          <a:bodyPr wrap="square" rtlCol="0">
            <a:spAutoFit/>
          </a:bodyPr>
          <a:lstStyle/>
          <a:p>
            <a:r>
              <a:rPr lang="en-US" altLang="ko-KR" sz="1600" b="1" dirty="0">
                <a:solidFill>
                  <a:schemeClr val="tx2"/>
                </a:solidFill>
              </a:rPr>
              <a:t>June 27th, 2025</a:t>
            </a:r>
            <a:endParaRPr lang="ko-KR" altLang="en-US" sz="1600" b="1" dirty="0">
              <a:solidFill>
                <a:schemeClr val="bg1">
                  <a:lumMod val="75000"/>
                </a:schemeClr>
              </a:solidFill>
            </a:endParaRPr>
          </a:p>
        </p:txBody>
      </p:sp>
      <p:sp>
        <p:nvSpPr>
          <p:cNvPr id="17" name="TextBox 16"/>
          <p:cNvSpPr txBox="1"/>
          <p:nvPr/>
        </p:nvSpPr>
        <p:spPr>
          <a:xfrm>
            <a:off x="1410829"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JKPS</a:t>
            </a:r>
            <a:endParaRPr lang="ko-KR" altLang="en-US" sz="1920" b="1" dirty="0">
              <a:solidFill>
                <a:schemeClr val="bg2">
                  <a:lumMod val="50000"/>
                </a:schemeClr>
              </a:solidFill>
              <a:cs typeface="Ebrima" panose="02000000000000000000" pitchFamily="2" charset="0"/>
            </a:endParaRPr>
          </a:p>
        </p:txBody>
      </p:sp>
      <p:pic>
        <p:nvPicPr>
          <p:cNvPr id="10" name="그림 9">
            <a:extLst>
              <a:ext uri="{FF2B5EF4-FFF2-40B4-BE49-F238E27FC236}">
                <a16:creationId xmlns:a16="http://schemas.microsoft.com/office/drawing/2014/main" id="{C7CFEDEF-F04E-418A-9352-F514E6CA2565}"/>
              </a:ext>
            </a:extLst>
          </p:cNvPr>
          <p:cNvPicPr>
            <a:picLocks noChangeAspect="1"/>
          </p:cNvPicPr>
          <p:nvPr/>
        </p:nvPicPr>
        <p:blipFill>
          <a:blip r:embed="rId7"/>
          <a:stretch>
            <a:fillRect/>
          </a:stretch>
        </p:blipFill>
        <p:spPr>
          <a:xfrm>
            <a:off x="326375" y="3258673"/>
            <a:ext cx="7480525" cy="1860508"/>
          </a:xfrm>
          <a:prstGeom prst="rect">
            <a:avLst/>
          </a:prstGeom>
          <a:ln w="19050">
            <a:solidFill>
              <a:schemeClr val="tx1"/>
            </a:solidFill>
          </a:ln>
        </p:spPr>
      </p:pic>
      <p:pic>
        <p:nvPicPr>
          <p:cNvPr id="12" name="그림 11">
            <a:extLst>
              <a:ext uri="{FF2B5EF4-FFF2-40B4-BE49-F238E27FC236}">
                <a16:creationId xmlns:a16="http://schemas.microsoft.com/office/drawing/2014/main" id="{D2813B32-0D9C-4A62-9AB6-170F1A19B6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03802" y="166226"/>
            <a:ext cx="3139780" cy="2354835"/>
          </a:xfrm>
          <a:prstGeom prst="rect">
            <a:avLst/>
          </a:prstGeom>
        </p:spPr>
      </p:pic>
      <p:sp>
        <p:nvSpPr>
          <p:cNvPr id="13" name="TextBox 12">
            <a:extLst>
              <a:ext uri="{FF2B5EF4-FFF2-40B4-BE49-F238E27FC236}">
                <a16:creationId xmlns:a16="http://schemas.microsoft.com/office/drawing/2014/main" id="{6D14B0BE-CE71-4B17-9679-65FEB43B2BBD}"/>
              </a:ext>
            </a:extLst>
          </p:cNvPr>
          <p:cNvSpPr txBox="1"/>
          <p:nvPr/>
        </p:nvSpPr>
        <p:spPr>
          <a:xfrm>
            <a:off x="8421548" y="2625060"/>
            <a:ext cx="3539026" cy="307777"/>
          </a:xfrm>
          <a:prstGeom prst="rect">
            <a:avLst/>
          </a:prstGeom>
          <a:noFill/>
        </p:spPr>
        <p:txBody>
          <a:bodyPr wrap="square" rtlCol="0">
            <a:spAutoFit/>
          </a:bodyPr>
          <a:lstStyle/>
          <a:p>
            <a:pPr algn="ctr"/>
            <a:r>
              <a:rPr lang="ko-KR" altLang="en-US" sz="1400" dirty="0"/>
              <a:t>교수님</a:t>
            </a:r>
            <a:r>
              <a:rPr lang="en-US" altLang="ko-KR" sz="1400" dirty="0"/>
              <a:t>, Jonas Kallestrup, </a:t>
            </a:r>
            <a:r>
              <a:rPr lang="ko-KR" altLang="en-US" sz="1400" dirty="0"/>
              <a:t>본인 </a:t>
            </a:r>
            <a:r>
              <a:rPr lang="en-US" altLang="ko-KR" sz="1400" dirty="0"/>
              <a:t>@ IPAC’25</a:t>
            </a:r>
            <a:endParaRPr lang="ko-KR" altLang="en-US" sz="1400" dirty="0"/>
          </a:p>
        </p:txBody>
      </p:sp>
    </p:spTree>
    <p:extLst>
      <p:ext uri="{BB962C8B-B14F-4D97-AF65-F5344CB8AC3E}">
        <p14:creationId xmlns:p14="http://schemas.microsoft.com/office/powerpoint/2010/main" val="292386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587186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Dynamic aperture – Standard approaches</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C8A33D4A-8D5B-458B-B521-291A7DAFB922}"/>
              </a:ext>
            </a:extLst>
          </p:cNvPr>
          <p:cNvSpPr txBox="1"/>
          <p:nvPr/>
        </p:nvSpPr>
        <p:spPr>
          <a:xfrm>
            <a:off x="501817" y="1300297"/>
            <a:ext cx="10974327" cy="1754326"/>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Another approach to compute DA is grid probing (GP), where the x-y plane is discretized into pixels. </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To perform an analysis of DA, one may perform tracking taking the center of each pixel as the initial coordinate, and then label is as ‘captured’ or ‘lost’.</a:t>
            </a: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ko-KR" altLang="en-US" dirty="0">
              <a:latin typeface="Arial" panose="020B0604020202020204" pitchFamily="34" charset="0"/>
              <a:cs typeface="Arial" panose="020B0604020202020204" pitchFamily="34" charset="0"/>
            </a:endParaRPr>
          </a:p>
        </p:txBody>
      </p:sp>
      <p:pic>
        <p:nvPicPr>
          <p:cNvPr id="8" name="그림 7">
            <a:extLst>
              <a:ext uri="{FF2B5EF4-FFF2-40B4-BE49-F238E27FC236}">
                <a16:creationId xmlns:a16="http://schemas.microsoft.com/office/drawing/2014/main" id="{4AC8E72A-6104-4530-82AE-A28DDD38395B}"/>
              </a:ext>
            </a:extLst>
          </p:cNvPr>
          <p:cNvPicPr>
            <a:picLocks noChangeAspect="1"/>
          </p:cNvPicPr>
          <p:nvPr/>
        </p:nvPicPr>
        <p:blipFill>
          <a:blip r:embed="rId5"/>
          <a:stretch>
            <a:fillRect/>
          </a:stretch>
        </p:blipFill>
        <p:spPr>
          <a:xfrm>
            <a:off x="2905562" y="2961949"/>
            <a:ext cx="5410200" cy="2743200"/>
          </a:xfrm>
          <a:prstGeom prst="rect">
            <a:avLst/>
          </a:prstGeom>
        </p:spPr>
      </p:pic>
      <p:sp>
        <p:nvSpPr>
          <p:cNvPr id="13" name="직사각형 12">
            <a:extLst>
              <a:ext uri="{FF2B5EF4-FFF2-40B4-BE49-F238E27FC236}">
                <a16:creationId xmlns:a16="http://schemas.microsoft.com/office/drawing/2014/main" id="{D37075FF-7616-4432-9899-20387902D439}"/>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4" name="TextBox 13">
            <a:extLst>
              <a:ext uri="{FF2B5EF4-FFF2-40B4-BE49-F238E27FC236}">
                <a16:creationId xmlns:a16="http://schemas.microsoft.com/office/drawing/2014/main" id="{BF1AB504-649E-45E3-ABF0-A9AC594BD3E0}"/>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10/34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360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587186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Dynamic aperture – Flood fill</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C8A33D4A-8D5B-458B-B521-291A7DAFB922}"/>
              </a:ext>
            </a:extLst>
          </p:cNvPr>
          <p:cNvSpPr txBox="1"/>
          <p:nvPr/>
        </p:nvSpPr>
        <p:spPr>
          <a:xfrm>
            <a:off x="501817" y="1300297"/>
            <a:ext cx="10974327" cy="2585323"/>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Grid probing is computationally expensive due to many captured pixels in the DA interior.</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These pixels require the maximum number of turns to be evaluated, while lost pixels typically often terminate within very few turns.</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This asymmetry was the inspiration for applying the flood-fill tool, commonly used in raster graphics programs (</a:t>
            </a:r>
            <a:r>
              <a:rPr lang="ko-KR" altLang="en-US" dirty="0" err="1">
                <a:latin typeface="Arial" panose="020B0604020202020204" pitchFamily="34" charset="0"/>
                <a:cs typeface="Arial" panose="020B0604020202020204" pitchFamily="34" charset="0"/>
              </a:rPr>
              <a:t>그림판</a:t>
            </a:r>
            <a:r>
              <a:rPr lang="en-US" altLang="ko-KR" dirty="0">
                <a:latin typeface="Arial" panose="020B0604020202020204" pitchFamily="34" charset="0"/>
                <a:cs typeface="Arial" panose="020B0604020202020204" pitchFamily="34" charset="0"/>
              </a:rPr>
              <a:t>), in the context of DA computation.</a:t>
            </a: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ko-KR" altLang="en-US" dirty="0">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3F66AD92-B95F-4A23-925C-57818DC2CC16}"/>
              </a:ext>
            </a:extLst>
          </p:cNvPr>
          <p:cNvPicPr>
            <a:picLocks noChangeAspect="1"/>
          </p:cNvPicPr>
          <p:nvPr/>
        </p:nvPicPr>
        <p:blipFill>
          <a:blip r:embed="rId5"/>
          <a:stretch>
            <a:fillRect/>
          </a:stretch>
        </p:blipFill>
        <p:spPr>
          <a:xfrm>
            <a:off x="5753318" y="3478389"/>
            <a:ext cx="4956312" cy="3033462"/>
          </a:xfrm>
          <a:prstGeom prst="rect">
            <a:avLst/>
          </a:prstGeom>
        </p:spPr>
      </p:pic>
      <p:pic>
        <p:nvPicPr>
          <p:cNvPr id="1026" name="Picture 2" descr="생성된 이미지">
            <a:extLst>
              <a:ext uri="{FF2B5EF4-FFF2-40B4-BE49-F238E27FC236}">
                <a16:creationId xmlns:a16="http://schemas.microsoft.com/office/drawing/2014/main" id="{D0DA2510-A1D6-463D-B775-D1638398D3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731" y="3478389"/>
            <a:ext cx="3880833" cy="25872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36E3F6-3D82-469B-942A-2CA94C96DE6A}"/>
              </a:ext>
            </a:extLst>
          </p:cNvPr>
          <p:cNvSpPr txBox="1"/>
          <p:nvPr/>
        </p:nvSpPr>
        <p:spPr>
          <a:xfrm>
            <a:off x="1435809" y="6047816"/>
            <a:ext cx="2658979" cy="369332"/>
          </a:xfrm>
          <a:prstGeom prst="rect">
            <a:avLst/>
          </a:prstGeom>
          <a:noFill/>
        </p:spPr>
        <p:txBody>
          <a:bodyPr wrap="square" rtlCol="0">
            <a:spAutoFit/>
          </a:bodyPr>
          <a:lstStyle/>
          <a:p>
            <a:r>
              <a:rPr lang="en-US" altLang="ko-KR"/>
              <a:t>Image from Chat-GPT</a:t>
            </a:r>
            <a:endParaRPr lang="ko-KR" altLang="en-US" dirty="0"/>
          </a:p>
        </p:txBody>
      </p:sp>
      <p:sp>
        <p:nvSpPr>
          <p:cNvPr id="16" name="직사각형 15">
            <a:extLst>
              <a:ext uri="{FF2B5EF4-FFF2-40B4-BE49-F238E27FC236}">
                <a16:creationId xmlns:a16="http://schemas.microsoft.com/office/drawing/2014/main" id="{C0EBA88E-F27B-455C-8636-302B032DC318}"/>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7" name="TextBox 16">
            <a:extLst>
              <a:ext uri="{FF2B5EF4-FFF2-40B4-BE49-F238E27FC236}">
                <a16:creationId xmlns:a16="http://schemas.microsoft.com/office/drawing/2014/main" id="{D98E368C-27DE-4E38-9ECC-C679D03E02A5}"/>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11/34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17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587186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Dynamic aperture – Flood fill</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C8A33D4A-8D5B-458B-B521-291A7DAFB922}"/>
              </a:ext>
            </a:extLst>
          </p:cNvPr>
          <p:cNvSpPr txBox="1"/>
          <p:nvPr/>
        </p:nvSpPr>
        <p:spPr>
          <a:xfrm>
            <a:off x="501817" y="1300297"/>
            <a:ext cx="10974327" cy="2585323"/>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Grid probing is computationally expensive due to many captured pixels in the DA interior.</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These pixels require the maximum number of turns to be evaluated, while lost pixels typically often terminate within very few turns.</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This asymmetry was the inspiration for applying the flood-fill tool, commonly used in raster graphics programs (</a:t>
            </a:r>
            <a:r>
              <a:rPr lang="ko-KR" altLang="en-US" dirty="0" err="1">
                <a:latin typeface="Arial" panose="020B0604020202020204" pitchFamily="34" charset="0"/>
                <a:cs typeface="Arial" panose="020B0604020202020204" pitchFamily="34" charset="0"/>
              </a:rPr>
              <a:t>그림판</a:t>
            </a:r>
            <a:r>
              <a:rPr lang="en-US" altLang="ko-KR" dirty="0">
                <a:latin typeface="Arial" panose="020B0604020202020204" pitchFamily="34" charset="0"/>
                <a:cs typeface="Arial" panose="020B0604020202020204" pitchFamily="34" charset="0"/>
              </a:rPr>
              <a:t>), in the context of DA computation.</a:t>
            </a: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ko-KR" altLang="en-US" dirty="0">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3F66AD92-B95F-4A23-925C-57818DC2CC16}"/>
              </a:ext>
            </a:extLst>
          </p:cNvPr>
          <p:cNvPicPr>
            <a:picLocks noChangeAspect="1"/>
          </p:cNvPicPr>
          <p:nvPr/>
        </p:nvPicPr>
        <p:blipFill>
          <a:blip r:embed="rId5"/>
          <a:stretch>
            <a:fillRect/>
          </a:stretch>
        </p:blipFill>
        <p:spPr>
          <a:xfrm>
            <a:off x="5753318" y="3478389"/>
            <a:ext cx="4956312" cy="3033462"/>
          </a:xfrm>
          <a:prstGeom prst="rect">
            <a:avLst/>
          </a:prstGeom>
        </p:spPr>
      </p:pic>
      <p:pic>
        <p:nvPicPr>
          <p:cNvPr id="3" name="그림 2">
            <a:extLst>
              <a:ext uri="{FF2B5EF4-FFF2-40B4-BE49-F238E27FC236}">
                <a16:creationId xmlns:a16="http://schemas.microsoft.com/office/drawing/2014/main" id="{773512BD-A945-4A82-A3BC-1DEBF3559879}"/>
              </a:ext>
            </a:extLst>
          </p:cNvPr>
          <p:cNvPicPr>
            <a:picLocks noChangeAspect="1"/>
          </p:cNvPicPr>
          <p:nvPr/>
        </p:nvPicPr>
        <p:blipFill>
          <a:blip r:embed="rId6"/>
          <a:stretch>
            <a:fillRect/>
          </a:stretch>
        </p:blipFill>
        <p:spPr>
          <a:xfrm>
            <a:off x="885574" y="4033738"/>
            <a:ext cx="4200525" cy="1857375"/>
          </a:xfrm>
          <a:prstGeom prst="rect">
            <a:avLst/>
          </a:prstGeom>
        </p:spPr>
      </p:pic>
      <p:sp>
        <p:nvSpPr>
          <p:cNvPr id="14" name="직사각형 13">
            <a:extLst>
              <a:ext uri="{FF2B5EF4-FFF2-40B4-BE49-F238E27FC236}">
                <a16:creationId xmlns:a16="http://schemas.microsoft.com/office/drawing/2014/main" id="{274B678F-F8F7-49A0-B5D4-6DB4F9A7D0E6}"/>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6" name="TextBox 15">
            <a:extLst>
              <a:ext uri="{FF2B5EF4-FFF2-40B4-BE49-F238E27FC236}">
                <a16:creationId xmlns:a16="http://schemas.microsoft.com/office/drawing/2014/main" id="{BDF390A0-86C8-45A1-9358-42566797A1D7}"/>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12/34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626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587186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Dynamic aperture – Flood fill</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C8A33D4A-8D5B-458B-B521-291A7DAFB922}"/>
              </a:ext>
            </a:extLst>
          </p:cNvPr>
          <p:cNvSpPr txBox="1"/>
          <p:nvPr/>
        </p:nvSpPr>
        <p:spPr>
          <a:xfrm>
            <a:off x="501817" y="1300297"/>
            <a:ext cx="10974327" cy="1477328"/>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For DA computation,  the aforementioned criterion is replaced with the outcome of a tracking </a:t>
            </a:r>
            <a:r>
              <a:rPr lang="en-US" altLang="ko-KR" dirty="0" err="1">
                <a:latin typeface="Arial" panose="020B0604020202020204" pitchFamily="34" charset="0"/>
                <a:cs typeface="Arial" panose="020B0604020202020204" pitchFamily="34" charset="0"/>
              </a:rPr>
              <a:t>compution</a:t>
            </a:r>
            <a:r>
              <a:rPr lang="en-US" altLang="ko-KR" dirty="0">
                <a:latin typeface="Arial" panose="020B0604020202020204" pitchFamily="34" charset="0"/>
                <a:cs typeface="Arial" panose="020B0604020202020204" pitchFamily="34" charset="0"/>
              </a:rPr>
              <a:t> 'particle is lost’ that is performed when the algorithm queries the pixel state.</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The algorithm will only query the region with lost particles and the border of the captured region before breaking the search, but not the captured region, which would be computationally expensive</a:t>
            </a:r>
            <a:endParaRPr lang="ko-KR" altLang="en-US" dirty="0">
              <a:latin typeface="Arial" panose="020B0604020202020204" pitchFamily="34" charset="0"/>
              <a:cs typeface="Arial" panose="020B0604020202020204" pitchFamily="34" charset="0"/>
            </a:endParaRPr>
          </a:p>
        </p:txBody>
      </p:sp>
      <p:pic>
        <p:nvPicPr>
          <p:cNvPr id="6" name="그림 5">
            <a:extLst>
              <a:ext uri="{FF2B5EF4-FFF2-40B4-BE49-F238E27FC236}">
                <a16:creationId xmlns:a16="http://schemas.microsoft.com/office/drawing/2014/main" id="{0EE78F01-7692-488F-A501-C0F96AD6EDB7}"/>
              </a:ext>
            </a:extLst>
          </p:cNvPr>
          <p:cNvPicPr>
            <a:picLocks noChangeAspect="1"/>
          </p:cNvPicPr>
          <p:nvPr/>
        </p:nvPicPr>
        <p:blipFill>
          <a:blip r:embed="rId5"/>
          <a:stretch>
            <a:fillRect/>
          </a:stretch>
        </p:blipFill>
        <p:spPr>
          <a:xfrm>
            <a:off x="712633" y="3589130"/>
            <a:ext cx="4267200" cy="2028825"/>
          </a:xfrm>
          <a:prstGeom prst="rect">
            <a:avLst/>
          </a:prstGeom>
        </p:spPr>
      </p:pic>
      <p:pic>
        <p:nvPicPr>
          <p:cNvPr id="8" name="그림 7">
            <a:extLst>
              <a:ext uri="{FF2B5EF4-FFF2-40B4-BE49-F238E27FC236}">
                <a16:creationId xmlns:a16="http://schemas.microsoft.com/office/drawing/2014/main" id="{85F702FB-89E5-41ED-B568-EEF9980191F9}"/>
              </a:ext>
            </a:extLst>
          </p:cNvPr>
          <p:cNvPicPr>
            <a:picLocks noChangeAspect="1"/>
          </p:cNvPicPr>
          <p:nvPr/>
        </p:nvPicPr>
        <p:blipFill>
          <a:blip r:embed="rId6"/>
          <a:stretch>
            <a:fillRect/>
          </a:stretch>
        </p:blipFill>
        <p:spPr>
          <a:xfrm>
            <a:off x="6174456" y="3272009"/>
            <a:ext cx="4264861" cy="3403327"/>
          </a:xfrm>
          <a:prstGeom prst="rect">
            <a:avLst/>
          </a:prstGeom>
        </p:spPr>
      </p:pic>
      <p:sp>
        <p:nvSpPr>
          <p:cNvPr id="14" name="직사각형 13">
            <a:extLst>
              <a:ext uri="{FF2B5EF4-FFF2-40B4-BE49-F238E27FC236}">
                <a16:creationId xmlns:a16="http://schemas.microsoft.com/office/drawing/2014/main" id="{2C244EEB-7949-4C61-ACA7-CB8654CC149C}"/>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6" name="TextBox 15">
            <a:extLst>
              <a:ext uri="{FF2B5EF4-FFF2-40B4-BE49-F238E27FC236}">
                <a16:creationId xmlns:a16="http://schemas.microsoft.com/office/drawing/2014/main" id="{EF30AFA9-E121-4475-9354-1CEA9FA6BFDD}"/>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13/34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43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863" y="2221675"/>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2388552" y="3031527"/>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587186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Dynamic aperture – Reverse scan</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C8A33D4A-8D5B-458B-B521-291A7DAFB922}"/>
              </a:ext>
            </a:extLst>
          </p:cNvPr>
          <p:cNvSpPr txBox="1"/>
          <p:nvPr/>
        </p:nvSpPr>
        <p:spPr>
          <a:xfrm>
            <a:off x="501817" y="1300297"/>
            <a:ext cx="10974327" cy="923330"/>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The binary search can be replaced by a reverse scan (RS) that is based on a concept similar to flood fill algorithm applied to the DA computation.</a:t>
            </a:r>
          </a:p>
          <a:p>
            <a:pPr marL="285744" indent="-285744">
              <a:buFont typeface="Wingdings" panose="05000000000000000000" pitchFamily="2" charset="2"/>
              <a:buChar char="Ø"/>
            </a:pPr>
            <a:endParaRPr lang="ko-KR" altLang="en-US" dirty="0">
              <a:latin typeface="Arial" panose="020B0604020202020204" pitchFamily="34" charset="0"/>
              <a:cs typeface="Arial" panose="020B0604020202020204" pitchFamily="34" charset="0"/>
            </a:endParaRPr>
          </a:p>
        </p:txBody>
      </p:sp>
      <p:pic>
        <p:nvPicPr>
          <p:cNvPr id="4" name="그림 3">
            <a:extLst>
              <a:ext uri="{FF2B5EF4-FFF2-40B4-BE49-F238E27FC236}">
                <a16:creationId xmlns:a16="http://schemas.microsoft.com/office/drawing/2014/main" id="{146794D4-2374-44C2-85CB-A43E9F9DA432}"/>
              </a:ext>
            </a:extLst>
          </p:cNvPr>
          <p:cNvPicPr>
            <a:picLocks noChangeAspect="1"/>
          </p:cNvPicPr>
          <p:nvPr/>
        </p:nvPicPr>
        <p:blipFill>
          <a:blip r:embed="rId5"/>
          <a:stretch>
            <a:fillRect/>
          </a:stretch>
        </p:blipFill>
        <p:spPr>
          <a:xfrm>
            <a:off x="2765299" y="2555923"/>
            <a:ext cx="4116563" cy="2658613"/>
          </a:xfrm>
          <a:prstGeom prst="rect">
            <a:avLst/>
          </a:prstGeom>
        </p:spPr>
      </p:pic>
      <p:sp>
        <p:nvSpPr>
          <p:cNvPr id="6" name="직사각형 5">
            <a:extLst>
              <a:ext uri="{FF2B5EF4-FFF2-40B4-BE49-F238E27FC236}">
                <a16:creationId xmlns:a16="http://schemas.microsoft.com/office/drawing/2014/main" id="{49E3B944-A835-48F9-8EEF-47EBB39EEB8B}"/>
              </a:ext>
            </a:extLst>
          </p:cNvPr>
          <p:cNvSpPr/>
          <p:nvPr/>
        </p:nvSpPr>
        <p:spPr>
          <a:xfrm>
            <a:off x="2003559" y="5423877"/>
            <a:ext cx="5918572" cy="307777"/>
          </a:xfrm>
          <a:prstGeom prst="rect">
            <a:avLst/>
          </a:prstGeom>
        </p:spPr>
        <p:txBody>
          <a:bodyPr wrap="square">
            <a:spAutoFit/>
          </a:bodyPr>
          <a:lstStyle/>
          <a:p>
            <a:r>
              <a:rPr lang="ko-KR" altLang="en-US" sz="1400" b="1" dirty="0" err="1"/>
              <a:t>at.get_acceptance</a:t>
            </a:r>
            <a:r>
              <a:rPr lang="ko-KR" altLang="en-US" sz="1400" b="1" dirty="0"/>
              <a:t>(</a:t>
            </a:r>
            <a:r>
              <a:rPr lang="ko-KR" altLang="en-US" sz="1400" b="1" dirty="0" err="1"/>
              <a:t>ring</a:t>
            </a:r>
            <a:r>
              <a:rPr lang="ko-KR" altLang="en-US" sz="1400" b="1" dirty="0"/>
              <a:t>, ('</a:t>
            </a:r>
            <a:r>
              <a:rPr lang="ko-KR" altLang="en-US" sz="1400" b="1" dirty="0" err="1"/>
              <a:t>x</a:t>
            </a:r>
            <a:r>
              <a:rPr lang="ko-KR" altLang="en-US" sz="1400" b="1" dirty="0"/>
              <a:t>','</a:t>
            </a:r>
            <a:r>
              <a:rPr lang="ko-KR" altLang="en-US" sz="1400" b="1" dirty="0" err="1"/>
              <a:t>y</a:t>
            </a:r>
            <a:r>
              <a:rPr lang="ko-KR" altLang="en-US" sz="1400" b="1" dirty="0"/>
              <a:t>'), (11,11), (15e-3,10e-3), </a:t>
            </a:r>
            <a:r>
              <a:rPr lang="ko-KR" altLang="en-US" sz="1400" b="1" dirty="0" err="1"/>
              <a:t>nturns</a:t>
            </a:r>
            <a:r>
              <a:rPr lang="ko-KR" altLang="en-US" sz="1400" b="1" dirty="0"/>
              <a:t>=2000)</a:t>
            </a:r>
          </a:p>
        </p:txBody>
      </p:sp>
      <p:cxnSp>
        <p:nvCxnSpPr>
          <p:cNvPr id="9" name="직선 화살표 연결선 8">
            <a:extLst>
              <a:ext uri="{FF2B5EF4-FFF2-40B4-BE49-F238E27FC236}">
                <a16:creationId xmlns:a16="http://schemas.microsoft.com/office/drawing/2014/main" id="{D61DC1AB-AD02-469E-9CC0-438C22329E9C}"/>
              </a:ext>
            </a:extLst>
          </p:cNvPr>
          <p:cNvCxnSpPr>
            <a:cxnSpLocks/>
          </p:cNvCxnSpPr>
          <p:nvPr/>
        </p:nvCxnSpPr>
        <p:spPr>
          <a:xfrm flipV="1">
            <a:off x="5618747" y="3253126"/>
            <a:ext cx="477253" cy="72102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직선 화살표 연결선 17">
            <a:extLst>
              <a:ext uri="{FF2B5EF4-FFF2-40B4-BE49-F238E27FC236}">
                <a16:creationId xmlns:a16="http://schemas.microsoft.com/office/drawing/2014/main" id="{7B47D3FF-7152-4391-AAF0-2E5B76FA987E}"/>
              </a:ext>
            </a:extLst>
          </p:cNvPr>
          <p:cNvCxnSpPr>
            <a:cxnSpLocks/>
          </p:cNvCxnSpPr>
          <p:nvPr/>
        </p:nvCxnSpPr>
        <p:spPr>
          <a:xfrm flipH="1" flipV="1">
            <a:off x="3717758" y="3498652"/>
            <a:ext cx="559468" cy="5109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직선 화살표 연결선 19">
            <a:extLst>
              <a:ext uri="{FF2B5EF4-FFF2-40B4-BE49-F238E27FC236}">
                <a16:creationId xmlns:a16="http://schemas.microsoft.com/office/drawing/2014/main" id="{B8BCC829-2162-4080-8AE6-A1418CA1A487}"/>
              </a:ext>
            </a:extLst>
          </p:cNvPr>
          <p:cNvCxnSpPr>
            <a:cxnSpLocks/>
          </p:cNvCxnSpPr>
          <p:nvPr/>
        </p:nvCxnSpPr>
        <p:spPr>
          <a:xfrm flipV="1">
            <a:off x="5065295" y="2923674"/>
            <a:ext cx="48126" cy="82382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21DD7A3B-4008-4AFA-B24F-CF579B2BA2C4}"/>
              </a:ext>
            </a:extLst>
          </p:cNvPr>
          <p:cNvCxnSpPr>
            <a:cxnSpLocks/>
          </p:cNvCxnSpPr>
          <p:nvPr/>
        </p:nvCxnSpPr>
        <p:spPr>
          <a:xfrm flipH="1">
            <a:off x="5490103" y="3116932"/>
            <a:ext cx="411388" cy="76829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80DB8EA2-F254-44D1-AC82-D7BFD68A8C5F}"/>
              </a:ext>
            </a:extLst>
          </p:cNvPr>
          <p:cNvCxnSpPr>
            <a:cxnSpLocks/>
          </p:cNvCxnSpPr>
          <p:nvPr/>
        </p:nvCxnSpPr>
        <p:spPr>
          <a:xfrm flipH="1">
            <a:off x="4955752" y="2861960"/>
            <a:ext cx="1" cy="77457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직선 화살표 연결선 29">
            <a:extLst>
              <a:ext uri="{FF2B5EF4-FFF2-40B4-BE49-F238E27FC236}">
                <a16:creationId xmlns:a16="http://schemas.microsoft.com/office/drawing/2014/main" id="{683C631B-DECB-469F-A320-8625D26ED8CE}"/>
              </a:ext>
            </a:extLst>
          </p:cNvPr>
          <p:cNvCxnSpPr>
            <a:cxnSpLocks/>
          </p:cNvCxnSpPr>
          <p:nvPr/>
        </p:nvCxnSpPr>
        <p:spPr>
          <a:xfrm>
            <a:off x="3608216" y="3711059"/>
            <a:ext cx="561674" cy="45558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id="{4E90A7F9-BA46-48DF-98E4-6BB4A99ADB9F}"/>
              </a:ext>
            </a:extLst>
          </p:cNvPr>
          <p:cNvCxnSpPr>
            <a:cxnSpLocks/>
          </p:cNvCxnSpPr>
          <p:nvPr/>
        </p:nvCxnSpPr>
        <p:spPr>
          <a:xfrm flipV="1">
            <a:off x="7101978" y="2804111"/>
            <a:ext cx="736596" cy="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4363FE3-12E9-40F5-9ECF-27F0115BDF42}"/>
              </a:ext>
            </a:extLst>
          </p:cNvPr>
          <p:cNvSpPr txBox="1"/>
          <p:nvPr/>
        </p:nvSpPr>
        <p:spPr>
          <a:xfrm>
            <a:off x="7922130" y="2619445"/>
            <a:ext cx="3056685" cy="369332"/>
          </a:xfrm>
          <a:prstGeom prst="rect">
            <a:avLst/>
          </a:prstGeom>
          <a:noFill/>
        </p:spPr>
        <p:txBody>
          <a:bodyPr wrap="square" rtlCol="0">
            <a:spAutoFit/>
          </a:bodyPr>
          <a:lstStyle/>
          <a:p>
            <a:r>
              <a:rPr lang="en-US" altLang="ko-KR" dirty="0"/>
              <a:t>: Binary Search</a:t>
            </a:r>
            <a:endParaRPr lang="ko-KR" altLang="en-US" dirty="0"/>
          </a:p>
        </p:txBody>
      </p:sp>
      <p:cxnSp>
        <p:nvCxnSpPr>
          <p:cNvPr id="37" name="직선 화살표 연결선 36">
            <a:extLst>
              <a:ext uri="{FF2B5EF4-FFF2-40B4-BE49-F238E27FC236}">
                <a16:creationId xmlns:a16="http://schemas.microsoft.com/office/drawing/2014/main" id="{830A9E39-B03F-4CE6-9345-5C564E8D5802}"/>
              </a:ext>
            </a:extLst>
          </p:cNvPr>
          <p:cNvCxnSpPr>
            <a:cxnSpLocks/>
          </p:cNvCxnSpPr>
          <p:nvPr/>
        </p:nvCxnSpPr>
        <p:spPr>
          <a:xfrm flipV="1">
            <a:off x="7101978" y="3267966"/>
            <a:ext cx="736596"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61BDC65-1B10-4EB5-A4A4-E2E50C6D203C}"/>
              </a:ext>
            </a:extLst>
          </p:cNvPr>
          <p:cNvSpPr txBox="1"/>
          <p:nvPr/>
        </p:nvSpPr>
        <p:spPr>
          <a:xfrm>
            <a:off x="7922130" y="3083300"/>
            <a:ext cx="1881317" cy="369332"/>
          </a:xfrm>
          <a:prstGeom prst="rect">
            <a:avLst/>
          </a:prstGeom>
          <a:noFill/>
        </p:spPr>
        <p:txBody>
          <a:bodyPr wrap="square" rtlCol="0">
            <a:spAutoFit/>
          </a:bodyPr>
          <a:lstStyle/>
          <a:p>
            <a:r>
              <a:rPr lang="en-US" altLang="ko-KR" dirty="0"/>
              <a:t>: </a:t>
            </a:r>
            <a:r>
              <a:rPr lang="en-US" altLang="ko-KR"/>
              <a:t>Reverse Search</a:t>
            </a:r>
            <a:endParaRPr lang="ko-KR" altLang="en-US" dirty="0"/>
          </a:p>
        </p:txBody>
      </p:sp>
      <p:sp>
        <p:nvSpPr>
          <p:cNvPr id="26" name="직사각형 25">
            <a:extLst>
              <a:ext uri="{FF2B5EF4-FFF2-40B4-BE49-F238E27FC236}">
                <a16:creationId xmlns:a16="http://schemas.microsoft.com/office/drawing/2014/main" id="{8C8FDE06-7AE1-4AB6-BDB5-5B14D6958B1F}"/>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28" name="TextBox 27">
            <a:extLst>
              <a:ext uri="{FF2B5EF4-FFF2-40B4-BE49-F238E27FC236}">
                <a16:creationId xmlns:a16="http://schemas.microsoft.com/office/drawing/2014/main" id="{1238780B-C6AF-4715-921E-C4A7ED6402A3}"/>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14/34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79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863" y="2221675"/>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2388552" y="3031527"/>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0" y="538905"/>
            <a:ext cx="665993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Dynamic aperture – Performance comparison</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C8A33D4A-8D5B-458B-B521-291A7DAFB922}"/>
              </a:ext>
            </a:extLst>
          </p:cNvPr>
          <p:cNvSpPr txBox="1"/>
          <p:nvPr/>
        </p:nvSpPr>
        <p:spPr>
          <a:xfrm>
            <a:off x="396280" y="1298345"/>
            <a:ext cx="10974327" cy="2862322"/>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The existing and proposed algorithms are benchmarked to compare their performance.</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Flood fill algorithm is compared with grid probing, while reverse scan algorithm is compared with binary search.</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All algorithms were implemented in OPA.</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Figure 2 shows, OPA screenshots for the four methods of DA calculations for two cases of a relatively smooth DA for </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 = 0% and a more complex DA for </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 = 6% in SLS 2.0 lattice</a:t>
            </a:r>
          </a:p>
          <a:p>
            <a:pPr marL="285744" indent="-285744">
              <a:buFont typeface="Wingdings" panose="05000000000000000000" pitchFamily="2" charset="2"/>
              <a:buChar char="Ø"/>
            </a:pPr>
            <a:endParaRPr lang="ko-KR" altLang="en-US" dirty="0">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553C6F1C-8EAD-49FE-8FC0-AD2DC52C745C}"/>
              </a:ext>
            </a:extLst>
          </p:cNvPr>
          <p:cNvPicPr>
            <a:picLocks noChangeAspect="1"/>
          </p:cNvPicPr>
          <p:nvPr/>
        </p:nvPicPr>
        <p:blipFill>
          <a:blip r:embed="rId5"/>
          <a:stretch>
            <a:fillRect/>
          </a:stretch>
        </p:blipFill>
        <p:spPr>
          <a:xfrm>
            <a:off x="627755" y="4004752"/>
            <a:ext cx="4144973" cy="2469346"/>
          </a:xfrm>
          <a:prstGeom prst="rect">
            <a:avLst/>
          </a:prstGeom>
        </p:spPr>
      </p:pic>
      <p:pic>
        <p:nvPicPr>
          <p:cNvPr id="8" name="그림 7">
            <a:extLst>
              <a:ext uri="{FF2B5EF4-FFF2-40B4-BE49-F238E27FC236}">
                <a16:creationId xmlns:a16="http://schemas.microsoft.com/office/drawing/2014/main" id="{A5230CC3-49EE-4AA9-AFEB-9A0572BD9C72}"/>
              </a:ext>
            </a:extLst>
          </p:cNvPr>
          <p:cNvPicPr>
            <a:picLocks noChangeAspect="1"/>
          </p:cNvPicPr>
          <p:nvPr/>
        </p:nvPicPr>
        <p:blipFill>
          <a:blip r:embed="rId6"/>
          <a:stretch>
            <a:fillRect/>
          </a:stretch>
        </p:blipFill>
        <p:spPr>
          <a:xfrm>
            <a:off x="5638800" y="3928310"/>
            <a:ext cx="4413410" cy="2626209"/>
          </a:xfrm>
          <a:prstGeom prst="rect">
            <a:avLst/>
          </a:prstGeom>
        </p:spPr>
      </p:pic>
      <p:sp>
        <p:nvSpPr>
          <p:cNvPr id="14" name="직사각형 13">
            <a:extLst>
              <a:ext uri="{FF2B5EF4-FFF2-40B4-BE49-F238E27FC236}">
                <a16:creationId xmlns:a16="http://schemas.microsoft.com/office/drawing/2014/main" id="{AFFEEF72-8B1D-429C-B039-1D67AD55C4EF}"/>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6" name="TextBox 15">
            <a:extLst>
              <a:ext uri="{FF2B5EF4-FFF2-40B4-BE49-F238E27FC236}">
                <a16:creationId xmlns:a16="http://schemas.microsoft.com/office/drawing/2014/main" id="{48EE77E4-5C47-4B88-9831-348AA5E2190D}"/>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15/34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200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863" y="2221675"/>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2388552" y="3031527"/>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0" y="538905"/>
            <a:ext cx="665993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Dynamic aperture – Performance comparison</a:t>
            </a:r>
            <a:endParaRPr lang="ko-KR" altLang="en-US" sz="2240" b="1" dirty="0">
              <a:solidFill>
                <a:schemeClr val="tx2"/>
              </a:solidFill>
              <a:cs typeface="Verdana" panose="020B0604030504040204" pitchFamily="34" charset="0"/>
            </a:endParaRPr>
          </a:p>
        </p:txBody>
      </p:sp>
      <p:pic>
        <p:nvPicPr>
          <p:cNvPr id="3" name="그림 2">
            <a:extLst>
              <a:ext uri="{FF2B5EF4-FFF2-40B4-BE49-F238E27FC236}">
                <a16:creationId xmlns:a16="http://schemas.microsoft.com/office/drawing/2014/main" id="{553C6F1C-8EAD-49FE-8FC0-AD2DC52C745C}"/>
              </a:ext>
            </a:extLst>
          </p:cNvPr>
          <p:cNvPicPr>
            <a:picLocks noChangeAspect="1"/>
          </p:cNvPicPr>
          <p:nvPr/>
        </p:nvPicPr>
        <p:blipFill>
          <a:blip r:embed="rId5"/>
          <a:stretch>
            <a:fillRect/>
          </a:stretch>
        </p:blipFill>
        <p:spPr>
          <a:xfrm>
            <a:off x="396280" y="1103647"/>
            <a:ext cx="4144973" cy="2469346"/>
          </a:xfrm>
          <a:prstGeom prst="rect">
            <a:avLst/>
          </a:prstGeom>
        </p:spPr>
      </p:pic>
      <p:pic>
        <p:nvPicPr>
          <p:cNvPr id="8" name="그림 7">
            <a:extLst>
              <a:ext uri="{FF2B5EF4-FFF2-40B4-BE49-F238E27FC236}">
                <a16:creationId xmlns:a16="http://schemas.microsoft.com/office/drawing/2014/main" id="{A5230CC3-49EE-4AA9-AFEB-9A0572BD9C72}"/>
              </a:ext>
            </a:extLst>
          </p:cNvPr>
          <p:cNvPicPr>
            <a:picLocks noChangeAspect="1"/>
          </p:cNvPicPr>
          <p:nvPr/>
        </p:nvPicPr>
        <p:blipFill>
          <a:blip r:embed="rId6"/>
          <a:stretch>
            <a:fillRect/>
          </a:stretch>
        </p:blipFill>
        <p:spPr>
          <a:xfrm>
            <a:off x="262061" y="3657220"/>
            <a:ext cx="4413410" cy="2626209"/>
          </a:xfrm>
          <a:prstGeom prst="rect">
            <a:avLst/>
          </a:prstGeom>
        </p:spPr>
      </p:pic>
      <p:pic>
        <p:nvPicPr>
          <p:cNvPr id="4" name="그림 3">
            <a:extLst>
              <a:ext uri="{FF2B5EF4-FFF2-40B4-BE49-F238E27FC236}">
                <a16:creationId xmlns:a16="http://schemas.microsoft.com/office/drawing/2014/main" id="{5A6E2E5D-918E-4111-877C-62561D8380E6}"/>
              </a:ext>
            </a:extLst>
          </p:cNvPr>
          <p:cNvPicPr>
            <a:picLocks noChangeAspect="1"/>
          </p:cNvPicPr>
          <p:nvPr/>
        </p:nvPicPr>
        <p:blipFill>
          <a:blip r:embed="rId7"/>
          <a:stretch>
            <a:fillRect/>
          </a:stretch>
        </p:blipFill>
        <p:spPr>
          <a:xfrm>
            <a:off x="5319805" y="1921849"/>
            <a:ext cx="5531332" cy="3302288"/>
          </a:xfrm>
          <a:prstGeom prst="rect">
            <a:avLst/>
          </a:prstGeom>
        </p:spPr>
      </p:pic>
      <p:sp>
        <p:nvSpPr>
          <p:cNvPr id="6" name="TextBox 5">
            <a:extLst>
              <a:ext uri="{FF2B5EF4-FFF2-40B4-BE49-F238E27FC236}">
                <a16:creationId xmlns:a16="http://schemas.microsoft.com/office/drawing/2014/main" id="{A06E2ADA-F6A3-4DDD-89B7-E6CA6B34A787}"/>
              </a:ext>
            </a:extLst>
          </p:cNvPr>
          <p:cNvSpPr txBox="1"/>
          <p:nvPr/>
        </p:nvSpPr>
        <p:spPr>
          <a:xfrm>
            <a:off x="9318417" y="4000501"/>
            <a:ext cx="812173" cy="261610"/>
          </a:xfrm>
          <a:prstGeom prst="rect">
            <a:avLst/>
          </a:prstGeom>
          <a:noFill/>
        </p:spPr>
        <p:txBody>
          <a:bodyPr wrap="square" rtlCol="0">
            <a:spAutoFit/>
          </a:bodyPr>
          <a:lstStyle/>
          <a:p>
            <a:r>
              <a:rPr lang="en-US" altLang="ko-KR" sz="1100" dirty="0">
                <a:solidFill>
                  <a:srgbClr val="FF0000"/>
                </a:solidFill>
              </a:rPr>
              <a:t>16</a:t>
            </a:r>
            <a:r>
              <a:rPr lang="ko-KR" altLang="en-US" sz="1100" dirty="0">
                <a:solidFill>
                  <a:srgbClr val="FF0000"/>
                </a:solidFill>
              </a:rPr>
              <a:t>배 차이</a:t>
            </a:r>
          </a:p>
        </p:txBody>
      </p:sp>
      <p:sp>
        <p:nvSpPr>
          <p:cNvPr id="16" name="TextBox 15">
            <a:extLst>
              <a:ext uri="{FF2B5EF4-FFF2-40B4-BE49-F238E27FC236}">
                <a16:creationId xmlns:a16="http://schemas.microsoft.com/office/drawing/2014/main" id="{2B7CB849-090B-4CBB-B019-1AF5C350D6D1}"/>
              </a:ext>
            </a:extLst>
          </p:cNvPr>
          <p:cNvSpPr txBox="1"/>
          <p:nvPr/>
        </p:nvSpPr>
        <p:spPr>
          <a:xfrm>
            <a:off x="10732128" y="4000501"/>
            <a:ext cx="812173" cy="261610"/>
          </a:xfrm>
          <a:prstGeom prst="rect">
            <a:avLst/>
          </a:prstGeom>
          <a:noFill/>
        </p:spPr>
        <p:txBody>
          <a:bodyPr wrap="square" rtlCol="0">
            <a:spAutoFit/>
          </a:bodyPr>
          <a:lstStyle/>
          <a:p>
            <a:r>
              <a:rPr lang="en-US" altLang="ko-KR" sz="1100" dirty="0">
                <a:solidFill>
                  <a:srgbClr val="FF0000"/>
                </a:solidFill>
              </a:rPr>
              <a:t>6</a:t>
            </a:r>
            <a:r>
              <a:rPr lang="ko-KR" altLang="en-US" sz="1100" dirty="0">
                <a:solidFill>
                  <a:srgbClr val="FF0000"/>
                </a:solidFill>
              </a:rPr>
              <a:t>배 차이</a:t>
            </a:r>
          </a:p>
        </p:txBody>
      </p:sp>
      <p:sp>
        <p:nvSpPr>
          <p:cNvPr id="17" name="TextBox 16">
            <a:extLst>
              <a:ext uri="{FF2B5EF4-FFF2-40B4-BE49-F238E27FC236}">
                <a16:creationId xmlns:a16="http://schemas.microsoft.com/office/drawing/2014/main" id="{4811D100-EE13-4378-965C-47561D81D372}"/>
              </a:ext>
            </a:extLst>
          </p:cNvPr>
          <p:cNvSpPr txBox="1"/>
          <p:nvPr/>
        </p:nvSpPr>
        <p:spPr>
          <a:xfrm>
            <a:off x="9318417" y="4481514"/>
            <a:ext cx="878346" cy="261610"/>
          </a:xfrm>
          <a:prstGeom prst="rect">
            <a:avLst/>
          </a:prstGeom>
          <a:noFill/>
        </p:spPr>
        <p:txBody>
          <a:bodyPr wrap="square" rtlCol="0">
            <a:spAutoFit/>
          </a:bodyPr>
          <a:lstStyle/>
          <a:p>
            <a:r>
              <a:rPr lang="en-US" altLang="ko-KR" sz="1100" dirty="0">
                <a:solidFill>
                  <a:srgbClr val="FF0000"/>
                </a:solidFill>
              </a:rPr>
              <a:t>3.3</a:t>
            </a:r>
            <a:r>
              <a:rPr lang="ko-KR" altLang="en-US" sz="1100" dirty="0">
                <a:solidFill>
                  <a:srgbClr val="FF0000"/>
                </a:solidFill>
              </a:rPr>
              <a:t>배 차이</a:t>
            </a:r>
          </a:p>
        </p:txBody>
      </p:sp>
      <p:sp>
        <p:nvSpPr>
          <p:cNvPr id="18" name="TextBox 17">
            <a:extLst>
              <a:ext uri="{FF2B5EF4-FFF2-40B4-BE49-F238E27FC236}">
                <a16:creationId xmlns:a16="http://schemas.microsoft.com/office/drawing/2014/main" id="{AA230030-D361-432D-9D86-194CD78D5F7E}"/>
              </a:ext>
            </a:extLst>
          </p:cNvPr>
          <p:cNvSpPr txBox="1"/>
          <p:nvPr/>
        </p:nvSpPr>
        <p:spPr>
          <a:xfrm>
            <a:off x="10732128" y="4481514"/>
            <a:ext cx="897561" cy="261610"/>
          </a:xfrm>
          <a:prstGeom prst="rect">
            <a:avLst/>
          </a:prstGeom>
          <a:noFill/>
        </p:spPr>
        <p:txBody>
          <a:bodyPr wrap="square" rtlCol="0">
            <a:spAutoFit/>
          </a:bodyPr>
          <a:lstStyle/>
          <a:p>
            <a:r>
              <a:rPr lang="en-US" altLang="ko-KR" sz="1100" dirty="0">
                <a:solidFill>
                  <a:srgbClr val="FF0000"/>
                </a:solidFill>
              </a:rPr>
              <a:t>2.5</a:t>
            </a:r>
            <a:r>
              <a:rPr lang="ko-KR" altLang="en-US" sz="1100" dirty="0">
                <a:solidFill>
                  <a:srgbClr val="FF0000"/>
                </a:solidFill>
              </a:rPr>
              <a:t>배 차이</a:t>
            </a:r>
          </a:p>
        </p:txBody>
      </p:sp>
      <p:cxnSp>
        <p:nvCxnSpPr>
          <p:cNvPr id="10" name="직선 연결선 9">
            <a:extLst>
              <a:ext uri="{FF2B5EF4-FFF2-40B4-BE49-F238E27FC236}">
                <a16:creationId xmlns:a16="http://schemas.microsoft.com/office/drawing/2014/main" id="{3564B076-3147-4673-BE08-44A96011D444}"/>
              </a:ext>
            </a:extLst>
          </p:cNvPr>
          <p:cNvCxnSpPr>
            <a:cxnSpLocks/>
          </p:cNvCxnSpPr>
          <p:nvPr/>
        </p:nvCxnSpPr>
        <p:spPr>
          <a:xfrm>
            <a:off x="5504447" y="4415589"/>
            <a:ext cx="603985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직사각형 18">
            <a:extLst>
              <a:ext uri="{FF2B5EF4-FFF2-40B4-BE49-F238E27FC236}">
                <a16:creationId xmlns:a16="http://schemas.microsoft.com/office/drawing/2014/main" id="{1AF9F717-F2E1-498E-ABA3-0447ECA8B89A}"/>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20" name="TextBox 19">
            <a:extLst>
              <a:ext uri="{FF2B5EF4-FFF2-40B4-BE49-F238E27FC236}">
                <a16:creationId xmlns:a16="http://schemas.microsoft.com/office/drawing/2014/main" id="{EF6C433D-91DA-4C46-9FB4-F25AB5B50F84}"/>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16/34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001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863" y="2221675"/>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2388552" y="3031527"/>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0" y="538905"/>
            <a:ext cx="665993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Touschek</a:t>
            </a:r>
            <a:r>
              <a:rPr lang="ko-KR" altLang="en-US" sz="2240" b="1" dirty="0">
                <a:solidFill>
                  <a:schemeClr val="tx2"/>
                </a:solidFill>
                <a:cs typeface="Verdana" panose="020B0604030504040204" pitchFamily="34" charset="0"/>
              </a:rPr>
              <a:t> </a:t>
            </a:r>
            <a:r>
              <a:rPr lang="en-US" altLang="ko-KR" sz="2240" b="1" dirty="0">
                <a:solidFill>
                  <a:schemeClr val="tx2"/>
                </a:solidFill>
                <a:cs typeface="Verdana" panose="020B0604030504040204" pitchFamily="34" charset="0"/>
              </a:rPr>
              <a:t>lifetime – Standard approach</a:t>
            </a:r>
            <a:endParaRPr lang="ko-KR" altLang="en-US" sz="2240" b="1" dirty="0">
              <a:solidFill>
                <a:schemeClr val="tx2"/>
              </a:solidFill>
              <a:cs typeface="Verdana" panose="020B0604030504040204" pitchFamily="34" charset="0"/>
            </a:endParaRPr>
          </a:p>
        </p:txBody>
      </p:sp>
      <p:sp>
        <p:nvSpPr>
          <p:cNvPr id="19" name="TextBox 18">
            <a:extLst>
              <a:ext uri="{FF2B5EF4-FFF2-40B4-BE49-F238E27FC236}">
                <a16:creationId xmlns:a16="http://schemas.microsoft.com/office/drawing/2014/main" id="{74F01DB7-024B-42DA-8A6F-A1A2A9F20A4E}"/>
              </a:ext>
            </a:extLst>
          </p:cNvPr>
          <p:cNvSpPr txBox="1"/>
          <p:nvPr/>
        </p:nvSpPr>
        <p:spPr>
          <a:xfrm>
            <a:off x="501817" y="1300297"/>
            <a:ext cx="10974327"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The straightforward approach to compute local MA by tracking is the following</a:t>
            </a:r>
            <a:endParaRPr lang="ko-KR"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6A20B3F-DE9C-4E41-B3EF-0B68F51133AE}"/>
                  </a:ext>
                </a:extLst>
              </p:cNvPr>
              <p:cNvSpPr txBox="1"/>
              <p:nvPr/>
            </p:nvSpPr>
            <p:spPr>
              <a:xfrm>
                <a:off x="1852863" y="1900989"/>
                <a:ext cx="8590548" cy="1200329"/>
              </a:xfrm>
              <a:prstGeom prst="rect">
                <a:avLst/>
              </a:prstGeom>
              <a:noFill/>
            </p:spPr>
            <p:txBody>
              <a:bodyPr wrap="square" rtlCol="0">
                <a:spAutoFit/>
              </a:bodyPr>
              <a:lstStyle/>
              <a:p>
                <a:r>
                  <a:rPr lang="en-US" altLang="ko-KR" i="1" dirty="0">
                    <a:latin typeface="Times New Roman" panose="02020603050405020304" pitchFamily="18" charset="0"/>
                    <a:cs typeface="Times New Roman" panose="02020603050405020304" pitchFamily="18" charset="0"/>
                  </a:rPr>
                  <a:t>Will a pair of particles starting at location s with coordinates (x, x’, y, y’, </a:t>
                </a:r>
                <a:r>
                  <a:rPr lang="en-US" altLang="ko-KR" i="1" dirty="0" err="1">
                    <a:latin typeface="Times New Roman" panose="02020603050405020304" pitchFamily="18" charset="0"/>
                    <a:cs typeface="Times New Roman" panose="02020603050405020304" pitchFamily="18" charset="0"/>
                  </a:rPr>
                  <a:t>dp</a:t>
                </a:r>
                <a:r>
                  <a:rPr lang="en-US" altLang="ko-KR" i="1" dirty="0">
                    <a:latin typeface="Times New Roman" panose="02020603050405020304" pitchFamily="18" charset="0"/>
                    <a:cs typeface="Times New Roman" panose="02020603050405020304" pitchFamily="18" charset="0"/>
                  </a:rPr>
                  <a:t>/p) = (0,0,0,0,</a:t>
                </a:r>
                <a14:m>
                  <m:oMath xmlns:m="http://schemas.openxmlformats.org/officeDocument/2006/math">
                    <m:r>
                      <a:rPr lang="en-US" altLang="ko-KR" b="0" i="1" smtClean="0">
                        <a:latin typeface="Cambria Math" panose="02040503050406030204" pitchFamily="18" charset="0"/>
                      </a:rPr>
                      <m:t>±</m:t>
                    </m:r>
                    <m:r>
                      <a:rPr lang="en-US" altLang="ko-KR" b="0" i="1" smtClean="0">
                        <a:latin typeface="Cambria Math" panose="02040503050406030204" pitchFamily="18" charset="0"/>
                      </a:rPr>
                      <m:t>𝑑𝑝</m:t>
                    </m:r>
                    <m:r>
                      <a:rPr lang="en-US" altLang="ko-KR" b="0" i="1" smtClean="0">
                        <a:latin typeface="Cambria Math" panose="02040503050406030204" pitchFamily="18" charset="0"/>
                      </a:rPr>
                      <m:t>/</m:t>
                    </m:r>
                    <m:r>
                      <a:rPr lang="en-US" altLang="ko-KR" b="0" i="1" smtClean="0">
                        <a:latin typeface="Cambria Math" panose="02040503050406030204" pitchFamily="18" charset="0"/>
                      </a:rPr>
                      <m:t>𝑝</m:t>
                    </m:r>
                  </m:oMath>
                </a14:m>
                <a:r>
                  <a:rPr lang="en-US" altLang="ko-KR" i="1" dirty="0">
                    <a:latin typeface="Times New Roman" panose="02020603050405020304" pitchFamily="18" charset="0"/>
                    <a:cs typeface="Times New Roman" panose="02020603050405020304" pitchFamily="18" charset="0"/>
                  </a:rPr>
                  <a:t>) survive (for a sufficient number of turns N) or not?</a:t>
                </a:r>
              </a:p>
              <a:p>
                <a:endParaRPr lang="en-US" altLang="ko-KR" i="1" dirty="0">
                  <a:latin typeface="Times New Roman" panose="02020603050405020304" pitchFamily="18" charset="0"/>
                  <a:cs typeface="Times New Roman" panose="02020603050405020304" pitchFamily="18" charset="0"/>
                </a:endParaRPr>
              </a:p>
              <a:p>
                <a:endParaRPr lang="ko-KR" altLang="en-US" i="1"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C6A20B3F-DE9C-4E41-B3EF-0B68F51133AE}"/>
                  </a:ext>
                </a:extLst>
              </p:cNvPr>
              <p:cNvSpPr txBox="1">
                <a:spLocks noRot="1" noChangeAspect="1" noMove="1" noResize="1" noEditPoints="1" noAdjustHandles="1" noChangeArrowheads="1" noChangeShapeType="1" noTextEdit="1"/>
              </p:cNvSpPr>
              <p:nvPr/>
            </p:nvSpPr>
            <p:spPr>
              <a:xfrm>
                <a:off x="1852863" y="1900989"/>
                <a:ext cx="8590548" cy="1200329"/>
              </a:xfrm>
              <a:prstGeom prst="rect">
                <a:avLst/>
              </a:prstGeom>
              <a:blipFill>
                <a:blip r:embed="rId5"/>
                <a:stretch>
                  <a:fillRect l="-639" t="-3046"/>
                </a:stretch>
              </a:blipFill>
            </p:spPr>
            <p:txBody>
              <a:bodyPr/>
              <a:lstStyle/>
              <a:p>
                <a:r>
                  <a:rPr lang="ko-KR" altLang="en-US">
                    <a:noFill/>
                  </a:rPr>
                  <a:t> </a:t>
                </a:r>
              </a:p>
            </p:txBody>
          </p:sp>
        </mc:Fallback>
      </mc:AlternateContent>
      <p:sp>
        <p:nvSpPr>
          <p:cNvPr id="9" name="TextBox 8">
            <a:extLst>
              <a:ext uri="{FF2B5EF4-FFF2-40B4-BE49-F238E27FC236}">
                <a16:creationId xmlns:a16="http://schemas.microsoft.com/office/drawing/2014/main" id="{4DC085AA-0DD5-4749-BB69-441B8DEBF0BB}"/>
              </a:ext>
            </a:extLst>
          </p:cNvPr>
          <p:cNvSpPr txBox="1"/>
          <p:nvPr/>
        </p:nvSpPr>
        <p:spPr>
          <a:xfrm>
            <a:off x="501813" y="2773279"/>
            <a:ext cx="11075068" cy="2862322"/>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t>Here an ideal lattice is assumed where the on-momentum closed-orbit and the coordinate system coincide, and the initial transverse coordinates, </a:t>
            </a:r>
            <a:r>
              <a:rPr lang="en-US" altLang="ko-KR" i="1" dirty="0">
                <a:latin typeface="Times New Roman" panose="02020603050405020304" pitchFamily="18" charset="0"/>
                <a:cs typeface="Times New Roman" panose="02020603050405020304" pitchFamily="18" charset="0"/>
              </a:rPr>
              <a:t>x, x’, y, y’  </a:t>
            </a:r>
            <a:r>
              <a:rPr lang="en-US" altLang="ko-KR" dirty="0">
                <a:latin typeface="+mj-ea"/>
                <a:ea typeface="+mj-ea"/>
                <a:cs typeface="Times New Roman" panose="02020603050405020304" pitchFamily="18" charset="0"/>
              </a:rPr>
              <a:t>are all zero.</a:t>
            </a:r>
          </a:p>
          <a:p>
            <a:pPr marL="285750" indent="-285750">
              <a:buFont typeface="Wingdings" panose="05000000000000000000" pitchFamily="2" charset="2"/>
              <a:buChar char="Ø"/>
            </a:pPr>
            <a:endParaRPr lang="en-US" altLang="ko-KR" dirty="0">
              <a:latin typeface="+mj-ea"/>
              <a:ea typeface="+mj-ea"/>
              <a:cs typeface="Times New Roman" panose="02020603050405020304" pitchFamily="18" charset="0"/>
            </a:endParaRPr>
          </a:p>
          <a:p>
            <a:pPr marL="285750" indent="-285750">
              <a:buFont typeface="Wingdings" panose="05000000000000000000" pitchFamily="2" charset="2"/>
              <a:buChar char="Ø"/>
            </a:pPr>
            <a:r>
              <a:rPr lang="en-US" altLang="ko-KR" dirty="0">
                <a:latin typeface="+mj-ea"/>
                <a:ea typeface="+mj-ea"/>
                <a:cs typeface="Times New Roman" panose="02020603050405020304" pitchFamily="18" charset="0"/>
              </a:rPr>
              <a:t>The number of turns N should be on the order of the synchrotron oscillation period or the damping time, which is usually about 1000 turns or more.</a:t>
            </a:r>
          </a:p>
          <a:p>
            <a:pPr marL="285750" indent="-285750">
              <a:buFont typeface="Wingdings" panose="05000000000000000000" pitchFamily="2" charset="2"/>
              <a:buChar char="Ø"/>
            </a:pPr>
            <a:endParaRPr lang="en-US" altLang="ko-KR" dirty="0">
              <a:latin typeface="+mj-ea"/>
              <a:ea typeface="+mj-ea"/>
              <a:cs typeface="Times New Roman" panose="02020603050405020304" pitchFamily="18" charset="0"/>
            </a:endParaRPr>
          </a:p>
          <a:p>
            <a:pPr marL="285750" indent="-285750">
              <a:buFont typeface="Wingdings" panose="05000000000000000000" pitchFamily="2" charset="2"/>
              <a:buChar char="Ø"/>
            </a:pPr>
            <a:r>
              <a:rPr lang="en-US" altLang="ko-KR" dirty="0">
                <a:latin typeface="+mj-ea"/>
                <a:ea typeface="+mj-ea"/>
                <a:cs typeface="Times New Roman" panose="02020603050405020304" pitchFamily="18" charset="0"/>
              </a:rPr>
              <a:t>Thus Touschek lifetime calculations are computationally expensive in a large part due to the required retrieval of local momentum acceptances.</a:t>
            </a:r>
          </a:p>
          <a:p>
            <a:pPr marL="285750" indent="-285750">
              <a:buFont typeface="Wingdings" panose="05000000000000000000" pitchFamily="2" charset="2"/>
              <a:buChar char="Ø"/>
            </a:pPr>
            <a:endParaRPr lang="en-US" altLang="ko-KR" dirty="0">
              <a:latin typeface="+mj-ea"/>
              <a:ea typeface="+mj-ea"/>
              <a:cs typeface="Times New Roman" panose="02020603050405020304" pitchFamily="18" charset="0"/>
            </a:endParaRPr>
          </a:p>
          <a:p>
            <a:pPr marL="285750" indent="-285750">
              <a:buFont typeface="Wingdings" panose="05000000000000000000" pitchFamily="2" charset="2"/>
              <a:buChar char="Ø"/>
            </a:pPr>
            <a:r>
              <a:rPr lang="en-US" altLang="ko-KR" dirty="0">
                <a:latin typeface="+mj-ea"/>
                <a:ea typeface="+mj-ea"/>
                <a:cs typeface="Times New Roman" panose="02020603050405020304" pitchFamily="18" charset="0"/>
              </a:rPr>
              <a:t>In SLS 2.0 lattice, computation of the MA takes up about 90% of the total computation time.</a:t>
            </a:r>
          </a:p>
        </p:txBody>
      </p:sp>
      <p:sp>
        <p:nvSpPr>
          <p:cNvPr id="14" name="직사각형 13">
            <a:extLst>
              <a:ext uri="{FF2B5EF4-FFF2-40B4-BE49-F238E27FC236}">
                <a16:creationId xmlns:a16="http://schemas.microsoft.com/office/drawing/2014/main" id="{C614747A-2978-45F2-9054-054750C83E24}"/>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6" name="TextBox 15">
            <a:extLst>
              <a:ext uri="{FF2B5EF4-FFF2-40B4-BE49-F238E27FC236}">
                <a16:creationId xmlns:a16="http://schemas.microsoft.com/office/drawing/2014/main" id="{18DEE021-8E7A-4E0A-B748-22F153E0B599}"/>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17/34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79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863" y="2221675"/>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2379" y="639861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2388552" y="3031527"/>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0" y="538905"/>
            <a:ext cx="665993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Touschek</a:t>
            </a:r>
            <a:r>
              <a:rPr lang="ko-KR" altLang="en-US" sz="2240" b="1" dirty="0">
                <a:solidFill>
                  <a:schemeClr val="tx2"/>
                </a:solidFill>
                <a:cs typeface="Verdana" panose="020B0604030504040204" pitchFamily="34" charset="0"/>
              </a:rPr>
              <a:t> </a:t>
            </a:r>
            <a:r>
              <a:rPr lang="en-US" altLang="ko-KR" sz="2240" b="1" dirty="0">
                <a:solidFill>
                  <a:schemeClr val="tx2"/>
                </a:solidFill>
                <a:cs typeface="Verdana" panose="020B0604030504040204" pitchFamily="34" charset="0"/>
              </a:rPr>
              <a:t>lifetime – Fast Touschek Tracking</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4F01DB7-024B-42DA-8A6F-A1A2A9F20A4E}"/>
                  </a:ext>
                </a:extLst>
              </p:cNvPr>
              <p:cNvSpPr txBox="1"/>
              <p:nvPr/>
            </p:nvSpPr>
            <p:spPr>
              <a:xfrm>
                <a:off x="453283" y="1077028"/>
                <a:ext cx="10974327" cy="3617337"/>
              </a:xfrm>
              <a:prstGeom prst="rect">
                <a:avLst/>
              </a:prstGeom>
              <a:noFill/>
            </p:spPr>
            <p:txBody>
              <a:bodyPr wrap="square" rtlCol="0">
                <a:spAutoFit/>
              </a:bodyPr>
              <a:lstStyle/>
              <a:p>
                <a:pPr marL="285750" indent="-285750">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The computationally expensive part in standard approach is the tracking subroutine, which is also repeated many times</a:t>
                </a:r>
              </a:p>
              <a:p>
                <a:pPr marL="285750" indent="-285750">
                  <a:buFont typeface="Wingdings" panose="05000000000000000000" pitchFamily="2" charset="2"/>
                  <a:buChar char="Ø"/>
                </a:pPr>
                <a:endParaRPr lang="en-US" altLang="ko-KR"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We imagine a particle that originated on the closed orbit but obtained a momentum offset at a given position s.</a:t>
                </a:r>
              </a:p>
              <a:p>
                <a:pPr marL="285750" indent="-285750">
                  <a:buFont typeface="Wingdings" panose="05000000000000000000" pitchFamily="2" charset="2"/>
                  <a:buChar char="Ø"/>
                </a:pPr>
                <a:endParaRPr lang="en-US" altLang="ko-KR"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The particle is not to be tracked until it is lost, but only up to the first passage of a reference position </a:t>
                </a:r>
                <a14:m>
                  <m:oMath xmlns:m="http://schemas.openxmlformats.org/officeDocument/2006/math">
                    <m:sSub>
                      <m:sSubPr>
                        <m:ctrlPr>
                          <a:rPr lang="en-US" altLang="ko-KR" sz="1400" b="0" i="1" smtClean="0">
                            <a:latin typeface="Cambria Math" panose="02040503050406030204" pitchFamily="18" charset="0"/>
                            <a:cs typeface="Arial" panose="020B0604020202020204" pitchFamily="34" charset="0"/>
                          </a:rPr>
                        </m:ctrlPr>
                      </m:sSubPr>
                      <m:e>
                        <m:r>
                          <a:rPr lang="en-US" altLang="ko-KR" sz="1400" b="0" i="1" smtClean="0">
                            <a:latin typeface="Cambria Math" panose="02040503050406030204" pitchFamily="18" charset="0"/>
                            <a:cs typeface="Arial" panose="020B0604020202020204" pitchFamily="34" charset="0"/>
                          </a:rPr>
                          <m:t>𝑠</m:t>
                        </m:r>
                      </m:e>
                      <m:sub>
                        <m:r>
                          <a:rPr lang="en-US" altLang="ko-KR" sz="1400" b="0" i="1" smtClean="0">
                            <a:latin typeface="Cambria Math" panose="02040503050406030204" pitchFamily="18" charset="0"/>
                            <a:cs typeface="Arial" panose="020B0604020202020204" pitchFamily="34" charset="0"/>
                          </a:rPr>
                          <m:t>𝑟𝑒𝑓</m:t>
                        </m:r>
                      </m:sub>
                    </m:sSub>
                  </m:oMath>
                </a14:m>
                <a:r>
                  <a:rPr lang="en-US" altLang="ko-KR" sz="1400" dirty="0">
                    <a:latin typeface="Arial" panose="020B0604020202020204" pitchFamily="34" charset="0"/>
                    <a:cs typeface="Arial" panose="020B0604020202020204" pitchFamily="34" charset="0"/>
                  </a:rPr>
                  <a:t> in the lattice, where it enters with (6D) coordinate </a:t>
                </a:r>
                <a14:m>
                  <m:oMath xmlns:m="http://schemas.openxmlformats.org/officeDocument/2006/math">
                    <m:acc>
                      <m:accPr>
                        <m:chr m:val="⃗"/>
                        <m:ctrlPr>
                          <a:rPr lang="en-US" altLang="ko-KR" sz="1400" i="1" smtClean="0">
                            <a:latin typeface="Cambria Math" panose="02040503050406030204" pitchFamily="18" charset="0"/>
                            <a:cs typeface="Arial" panose="020B0604020202020204" pitchFamily="34" charset="0"/>
                          </a:rPr>
                        </m:ctrlPr>
                      </m:accPr>
                      <m:e>
                        <m:r>
                          <a:rPr lang="en-US" altLang="ko-KR" sz="1400" b="0" i="1" smtClean="0">
                            <a:latin typeface="Cambria Math" panose="02040503050406030204" pitchFamily="18" charset="0"/>
                            <a:cs typeface="Arial" panose="020B0604020202020204" pitchFamily="34" charset="0"/>
                          </a:rPr>
                          <m:t>𝑋</m:t>
                        </m:r>
                      </m:e>
                    </m:acc>
                  </m:oMath>
                </a14:m>
                <a:r>
                  <a:rPr lang="en-US" altLang="ko-KR" sz="14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endParaRPr lang="en-US" altLang="ko-KR"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From this reference position, we could resume the tracking using </a:t>
                </a:r>
                <a14:m>
                  <m:oMath xmlns:m="http://schemas.openxmlformats.org/officeDocument/2006/math">
                    <m:acc>
                      <m:accPr>
                        <m:chr m:val="⃗"/>
                        <m:ctrlPr>
                          <a:rPr lang="en-US" altLang="ko-KR" sz="1400" i="1" smtClean="0">
                            <a:latin typeface="Cambria Math" panose="02040503050406030204" pitchFamily="18" charset="0"/>
                            <a:cs typeface="Arial" panose="020B0604020202020204" pitchFamily="34" charset="0"/>
                          </a:rPr>
                        </m:ctrlPr>
                      </m:accPr>
                      <m:e>
                        <m:r>
                          <a:rPr lang="en-US" altLang="ko-KR" sz="1400" b="0" i="1" smtClean="0">
                            <a:latin typeface="Cambria Math" panose="02040503050406030204" pitchFamily="18" charset="0"/>
                            <a:cs typeface="Arial" panose="020B0604020202020204" pitchFamily="34" charset="0"/>
                          </a:rPr>
                          <m:t>𝑋</m:t>
                        </m:r>
                      </m:e>
                    </m:acc>
                  </m:oMath>
                </a14:m>
                <a:r>
                  <a:rPr lang="en-US" altLang="ko-KR" sz="1400" dirty="0">
                    <a:latin typeface="Arial" panose="020B0604020202020204" pitchFamily="34" charset="0"/>
                    <a:cs typeface="Arial" panose="020B0604020202020204" pitchFamily="34" charset="0"/>
                  </a:rPr>
                  <a:t> as starting coordinates to discover if the particle will survive; this would be standard Touschek tracking.</a:t>
                </a:r>
              </a:p>
              <a:p>
                <a:pPr marL="285750" indent="-285750">
                  <a:buFont typeface="Wingdings" panose="05000000000000000000" pitchFamily="2" charset="2"/>
                  <a:buChar char="Ø"/>
                </a:pPr>
                <a:endParaRPr lang="en-US" altLang="ko-KR"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This is exactly equivalent to asking if </a:t>
                </a:r>
                <a14:m>
                  <m:oMath xmlns:m="http://schemas.openxmlformats.org/officeDocument/2006/math">
                    <m:acc>
                      <m:accPr>
                        <m:chr m:val="⃗"/>
                        <m:ctrlPr>
                          <a:rPr lang="en-US" altLang="ko-KR" sz="1400" i="1">
                            <a:latin typeface="Cambria Math" panose="02040503050406030204" pitchFamily="18" charset="0"/>
                            <a:cs typeface="Arial" panose="020B0604020202020204" pitchFamily="34" charset="0"/>
                          </a:rPr>
                        </m:ctrlPr>
                      </m:accPr>
                      <m:e>
                        <m:r>
                          <a:rPr lang="en-US" altLang="ko-KR" sz="1400" i="1">
                            <a:latin typeface="Cambria Math" panose="02040503050406030204" pitchFamily="18" charset="0"/>
                            <a:cs typeface="Arial" panose="020B0604020202020204" pitchFamily="34" charset="0"/>
                          </a:rPr>
                          <m:t>𝑋</m:t>
                        </m:r>
                      </m:e>
                    </m:acc>
                  </m:oMath>
                </a14:m>
                <a:r>
                  <a:rPr lang="en-US" altLang="ko-KR" sz="1400" dirty="0">
                    <a:latin typeface="Arial" panose="020B0604020202020204" pitchFamily="34" charset="0"/>
                    <a:cs typeface="Arial" panose="020B0604020202020204" pitchFamily="34" charset="0"/>
                  </a:rPr>
                  <a:t> is located inside the (6D) dynamic aperture at location </a:t>
                </a:r>
                <a14:m>
                  <m:oMath xmlns:m="http://schemas.openxmlformats.org/officeDocument/2006/math">
                    <m:sSub>
                      <m:sSubPr>
                        <m:ctrlPr>
                          <a:rPr lang="en-US" altLang="ko-KR" sz="1400" b="0" i="1" smtClean="0">
                            <a:latin typeface="Cambria Math" panose="02040503050406030204" pitchFamily="18" charset="0"/>
                            <a:cs typeface="Arial" panose="020B0604020202020204" pitchFamily="34" charset="0"/>
                          </a:rPr>
                        </m:ctrlPr>
                      </m:sSubPr>
                      <m:e>
                        <m:r>
                          <a:rPr lang="en-US" altLang="ko-KR" sz="1400" b="0" i="1" smtClean="0">
                            <a:latin typeface="Cambria Math" panose="02040503050406030204" pitchFamily="18" charset="0"/>
                            <a:cs typeface="Arial" panose="020B0604020202020204" pitchFamily="34" charset="0"/>
                          </a:rPr>
                          <m:t>𝑠</m:t>
                        </m:r>
                      </m:e>
                      <m:sub>
                        <m:r>
                          <a:rPr lang="en-US" altLang="ko-KR" sz="1400" b="0" i="1" smtClean="0">
                            <a:latin typeface="Cambria Math" panose="02040503050406030204" pitchFamily="18" charset="0"/>
                            <a:cs typeface="Arial" panose="020B0604020202020204" pitchFamily="34" charset="0"/>
                          </a:rPr>
                          <m:t>𝑟𝑒𝑓</m:t>
                        </m:r>
                      </m:sub>
                    </m:sSub>
                    <m:r>
                      <a:rPr lang="en-US" altLang="ko-KR" sz="1400" b="0" i="0" smtClean="0">
                        <a:latin typeface="Cambria Math" panose="02040503050406030204" pitchFamily="18" charset="0"/>
                        <a:cs typeface="Arial" panose="020B0604020202020204" pitchFamily="34" charset="0"/>
                      </a:rPr>
                      <m:t>− </m:t>
                    </m:r>
                  </m:oMath>
                </a14:m>
                <a:r>
                  <a:rPr lang="en-US" altLang="ko-KR" sz="1400" dirty="0">
                    <a:latin typeface="Arial" panose="020B0604020202020204" pitchFamily="34" charset="0"/>
                    <a:cs typeface="Arial" panose="020B0604020202020204" pitchFamily="34" charset="0"/>
                  </a:rPr>
                  <a:t>indeed, a direct check results in the same computation for both cases</a:t>
                </a:r>
              </a:p>
              <a:p>
                <a:pPr marL="285750" indent="-285750">
                  <a:buFont typeface="Wingdings" panose="05000000000000000000" pitchFamily="2" charset="2"/>
                  <a:buChar char="Ø"/>
                </a:pPr>
                <a:endParaRPr lang="en-US" altLang="ko-KR"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It takes at most one turn of tracking for each particle to arrive at the reference position, the computational effort has been transferred into computation of the 6D aperture at </a:t>
                </a:r>
                <a14:m>
                  <m:oMath xmlns:m="http://schemas.openxmlformats.org/officeDocument/2006/math">
                    <m:sSub>
                      <m:sSubPr>
                        <m:ctrlPr>
                          <a:rPr lang="en-US" altLang="ko-KR" sz="1400" b="0" i="1" smtClean="0">
                            <a:latin typeface="Cambria Math" panose="02040503050406030204" pitchFamily="18" charset="0"/>
                            <a:cs typeface="Arial" panose="020B0604020202020204" pitchFamily="34" charset="0"/>
                          </a:rPr>
                        </m:ctrlPr>
                      </m:sSubPr>
                      <m:e>
                        <m:r>
                          <a:rPr lang="en-US" altLang="ko-KR" sz="1400" b="0" i="1" smtClean="0">
                            <a:latin typeface="Cambria Math" panose="02040503050406030204" pitchFamily="18" charset="0"/>
                            <a:cs typeface="Arial" panose="020B0604020202020204" pitchFamily="34" charset="0"/>
                          </a:rPr>
                          <m:t>𝑠</m:t>
                        </m:r>
                      </m:e>
                      <m:sub>
                        <m:r>
                          <a:rPr lang="en-US" altLang="ko-KR" sz="1400" b="0" i="1" smtClean="0">
                            <a:latin typeface="Cambria Math" panose="02040503050406030204" pitchFamily="18" charset="0"/>
                            <a:cs typeface="Arial" panose="020B0604020202020204" pitchFamily="34" charset="0"/>
                          </a:rPr>
                          <m:t>𝑟𝑒𝑓</m:t>
                        </m:r>
                      </m:sub>
                    </m:sSub>
                  </m:oMath>
                </a14:m>
                <a:r>
                  <a:rPr lang="en-US" altLang="ko-KR" sz="1400" dirty="0">
                    <a:latin typeface="Arial" panose="020B0604020202020204" pitchFamily="34" charset="0"/>
                    <a:cs typeface="Arial" panose="020B0604020202020204" pitchFamily="34" charset="0"/>
                  </a:rPr>
                  <a:t> </a:t>
                </a:r>
                <a:endParaRPr lang="ko-KR" alt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ko-KR" altLang="en-US" sz="1400"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74F01DB7-024B-42DA-8A6F-A1A2A9F20A4E}"/>
                  </a:ext>
                </a:extLst>
              </p:cNvPr>
              <p:cNvSpPr txBox="1">
                <a:spLocks noRot="1" noChangeAspect="1" noMove="1" noResize="1" noEditPoints="1" noAdjustHandles="1" noChangeArrowheads="1" noChangeShapeType="1" noTextEdit="1"/>
              </p:cNvSpPr>
              <p:nvPr/>
            </p:nvSpPr>
            <p:spPr>
              <a:xfrm>
                <a:off x="453283" y="1077028"/>
                <a:ext cx="10974327" cy="3617337"/>
              </a:xfrm>
              <a:prstGeom prst="rect">
                <a:avLst/>
              </a:prstGeom>
              <a:blipFill>
                <a:blip r:embed="rId5"/>
                <a:stretch>
                  <a:fillRect l="-115"/>
                </a:stretch>
              </a:blipFill>
            </p:spPr>
            <p:txBody>
              <a:bodyPr/>
              <a:lstStyle/>
              <a:p>
                <a:r>
                  <a:rPr lang="ko-KR" altLang="en-US">
                    <a:noFill/>
                  </a:rPr>
                  <a:t> </a:t>
                </a:r>
              </a:p>
            </p:txBody>
          </p:sp>
        </mc:Fallback>
      </mc:AlternateContent>
      <p:cxnSp>
        <p:nvCxnSpPr>
          <p:cNvPr id="4" name="직선 화살표 연결선 3">
            <a:extLst>
              <a:ext uri="{FF2B5EF4-FFF2-40B4-BE49-F238E27FC236}">
                <a16:creationId xmlns:a16="http://schemas.microsoft.com/office/drawing/2014/main" id="{5AAAC3D7-055B-F832-DE7D-9867B4DF021A}"/>
              </a:ext>
            </a:extLst>
          </p:cNvPr>
          <p:cNvCxnSpPr>
            <a:cxnSpLocks/>
          </p:cNvCxnSpPr>
          <p:nvPr/>
        </p:nvCxnSpPr>
        <p:spPr>
          <a:xfrm>
            <a:off x="1491894" y="5668225"/>
            <a:ext cx="9975273"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타원 7">
            <a:extLst>
              <a:ext uri="{FF2B5EF4-FFF2-40B4-BE49-F238E27FC236}">
                <a16:creationId xmlns:a16="http://schemas.microsoft.com/office/drawing/2014/main" id="{AF941C09-4629-2B2A-DA90-8A27E6B9CC47}"/>
              </a:ext>
            </a:extLst>
          </p:cNvPr>
          <p:cNvSpPr/>
          <p:nvPr/>
        </p:nvSpPr>
        <p:spPr>
          <a:xfrm flipV="1">
            <a:off x="8148409" y="5557879"/>
            <a:ext cx="220692" cy="2206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TextBox 9">
            <a:extLst>
              <a:ext uri="{FF2B5EF4-FFF2-40B4-BE49-F238E27FC236}">
                <a16:creationId xmlns:a16="http://schemas.microsoft.com/office/drawing/2014/main" id="{CA5B868B-ACCC-E426-8093-1D737BC77BFB}"/>
              </a:ext>
            </a:extLst>
          </p:cNvPr>
          <p:cNvSpPr txBox="1"/>
          <p:nvPr/>
        </p:nvSpPr>
        <p:spPr>
          <a:xfrm>
            <a:off x="7065817" y="5932891"/>
            <a:ext cx="3531475" cy="369332"/>
          </a:xfrm>
          <a:prstGeom prst="rect">
            <a:avLst/>
          </a:prstGeom>
          <a:noFill/>
        </p:spPr>
        <p:txBody>
          <a:bodyPr wrap="square" rtlCol="0">
            <a:spAutoFit/>
          </a:bodyPr>
          <a:lstStyle/>
          <a:p>
            <a:r>
              <a:rPr kumimoji="1" lang="en-US" altLang="ko-KR" dirty="0"/>
              <a:t>Touschek scattering occur at s</a:t>
            </a:r>
            <a:endParaRPr kumimoji="1" lang="ko-KR" altLang="en-US" dirty="0"/>
          </a:p>
        </p:txBody>
      </p:sp>
      <p:cxnSp>
        <p:nvCxnSpPr>
          <p:cNvPr id="13" name="직선 화살표 연결선 12">
            <a:extLst>
              <a:ext uri="{FF2B5EF4-FFF2-40B4-BE49-F238E27FC236}">
                <a16:creationId xmlns:a16="http://schemas.microsoft.com/office/drawing/2014/main" id="{443ACC6D-8B26-BCDF-A242-E444060E71DF}"/>
              </a:ext>
            </a:extLst>
          </p:cNvPr>
          <p:cNvCxnSpPr/>
          <p:nvPr/>
        </p:nvCxnSpPr>
        <p:spPr>
          <a:xfrm flipV="1">
            <a:off x="8321805" y="5278816"/>
            <a:ext cx="231226" cy="231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자유형 15">
            <a:extLst>
              <a:ext uri="{FF2B5EF4-FFF2-40B4-BE49-F238E27FC236}">
                <a16:creationId xmlns:a16="http://schemas.microsoft.com/office/drawing/2014/main" id="{40EAC3BF-EA84-D541-97CD-AD4EAF3BA986}"/>
              </a:ext>
            </a:extLst>
          </p:cNvPr>
          <p:cNvSpPr/>
          <p:nvPr/>
        </p:nvSpPr>
        <p:spPr>
          <a:xfrm>
            <a:off x="8968189" y="4870490"/>
            <a:ext cx="2459421" cy="546538"/>
          </a:xfrm>
          <a:custGeom>
            <a:avLst/>
            <a:gdLst>
              <a:gd name="connsiteX0" fmla="*/ 0 w 2459421"/>
              <a:gd name="connsiteY0" fmla="*/ 231227 h 546538"/>
              <a:gd name="connsiteX1" fmla="*/ 105104 w 2459421"/>
              <a:gd name="connsiteY1" fmla="*/ 157655 h 546538"/>
              <a:gd name="connsiteX2" fmla="*/ 168166 w 2459421"/>
              <a:gd name="connsiteY2" fmla="*/ 136634 h 546538"/>
              <a:gd name="connsiteX3" fmla="*/ 199697 w 2459421"/>
              <a:gd name="connsiteY3" fmla="*/ 115614 h 546538"/>
              <a:gd name="connsiteX4" fmla="*/ 262759 w 2459421"/>
              <a:gd name="connsiteY4" fmla="*/ 94593 h 546538"/>
              <a:gd name="connsiteX5" fmla="*/ 294290 w 2459421"/>
              <a:gd name="connsiteY5" fmla="*/ 84083 h 546538"/>
              <a:gd name="connsiteX6" fmla="*/ 504497 w 2459421"/>
              <a:gd name="connsiteY6" fmla="*/ 94593 h 546538"/>
              <a:gd name="connsiteX7" fmla="*/ 578069 w 2459421"/>
              <a:gd name="connsiteY7" fmla="*/ 115614 h 546538"/>
              <a:gd name="connsiteX8" fmla="*/ 672662 w 2459421"/>
              <a:gd name="connsiteY8" fmla="*/ 136634 h 546538"/>
              <a:gd name="connsiteX9" fmla="*/ 735724 w 2459421"/>
              <a:gd name="connsiteY9" fmla="*/ 157655 h 546538"/>
              <a:gd name="connsiteX10" fmla="*/ 788276 w 2459421"/>
              <a:gd name="connsiteY10" fmla="*/ 220717 h 546538"/>
              <a:gd name="connsiteX11" fmla="*/ 819807 w 2459421"/>
              <a:gd name="connsiteY11" fmla="*/ 283779 h 546538"/>
              <a:gd name="connsiteX12" fmla="*/ 903890 w 2459421"/>
              <a:gd name="connsiteY12" fmla="*/ 409903 h 546538"/>
              <a:gd name="connsiteX13" fmla="*/ 935421 w 2459421"/>
              <a:gd name="connsiteY13" fmla="*/ 441434 h 546538"/>
              <a:gd name="connsiteX14" fmla="*/ 998483 w 2459421"/>
              <a:gd name="connsiteY14" fmla="*/ 493986 h 546538"/>
              <a:gd name="connsiteX15" fmla="*/ 1040524 w 2459421"/>
              <a:gd name="connsiteY15" fmla="*/ 504496 h 546538"/>
              <a:gd name="connsiteX16" fmla="*/ 1103586 w 2459421"/>
              <a:gd name="connsiteY16" fmla="*/ 525517 h 546538"/>
              <a:gd name="connsiteX17" fmla="*/ 1282262 w 2459421"/>
              <a:gd name="connsiteY17" fmla="*/ 546538 h 546538"/>
              <a:gd name="connsiteX18" fmla="*/ 1502979 w 2459421"/>
              <a:gd name="connsiteY18" fmla="*/ 525517 h 546538"/>
              <a:gd name="connsiteX19" fmla="*/ 1566041 w 2459421"/>
              <a:gd name="connsiteY19" fmla="*/ 504496 h 546538"/>
              <a:gd name="connsiteX20" fmla="*/ 1639614 w 2459421"/>
              <a:gd name="connsiteY20" fmla="*/ 483476 h 546538"/>
              <a:gd name="connsiteX21" fmla="*/ 1692166 w 2459421"/>
              <a:gd name="connsiteY21" fmla="*/ 462455 h 546538"/>
              <a:gd name="connsiteX22" fmla="*/ 1786759 w 2459421"/>
              <a:gd name="connsiteY22" fmla="*/ 409903 h 546538"/>
              <a:gd name="connsiteX23" fmla="*/ 1818290 w 2459421"/>
              <a:gd name="connsiteY23" fmla="*/ 378372 h 546538"/>
              <a:gd name="connsiteX24" fmla="*/ 1849821 w 2459421"/>
              <a:gd name="connsiteY24" fmla="*/ 357352 h 546538"/>
              <a:gd name="connsiteX25" fmla="*/ 1870841 w 2459421"/>
              <a:gd name="connsiteY25" fmla="*/ 325821 h 546538"/>
              <a:gd name="connsiteX26" fmla="*/ 1902373 w 2459421"/>
              <a:gd name="connsiteY26" fmla="*/ 294289 h 546538"/>
              <a:gd name="connsiteX27" fmla="*/ 1944414 w 2459421"/>
              <a:gd name="connsiteY27" fmla="*/ 231227 h 546538"/>
              <a:gd name="connsiteX28" fmla="*/ 1986455 w 2459421"/>
              <a:gd name="connsiteY28" fmla="*/ 168165 h 546538"/>
              <a:gd name="connsiteX29" fmla="*/ 2007476 w 2459421"/>
              <a:gd name="connsiteY29" fmla="*/ 136634 h 546538"/>
              <a:gd name="connsiteX30" fmla="*/ 2102069 w 2459421"/>
              <a:gd name="connsiteY30" fmla="*/ 63062 h 546538"/>
              <a:gd name="connsiteX31" fmla="*/ 2133600 w 2459421"/>
              <a:gd name="connsiteY31" fmla="*/ 42041 h 546538"/>
              <a:gd name="connsiteX32" fmla="*/ 2238704 w 2459421"/>
              <a:gd name="connsiteY32" fmla="*/ 10510 h 546538"/>
              <a:gd name="connsiteX33" fmla="*/ 2322786 w 2459421"/>
              <a:gd name="connsiteY33" fmla="*/ 0 h 546538"/>
              <a:gd name="connsiteX34" fmla="*/ 2354317 w 2459421"/>
              <a:gd name="connsiteY34" fmla="*/ 10510 h 546538"/>
              <a:gd name="connsiteX35" fmla="*/ 2396359 w 2459421"/>
              <a:gd name="connsiteY35" fmla="*/ 21021 h 546538"/>
              <a:gd name="connsiteX36" fmla="*/ 2427890 w 2459421"/>
              <a:gd name="connsiteY36" fmla="*/ 42041 h 546538"/>
              <a:gd name="connsiteX37" fmla="*/ 2459421 w 2459421"/>
              <a:gd name="connsiteY37" fmla="*/ 52552 h 54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59421" h="546538">
                <a:moveTo>
                  <a:pt x="0" y="231227"/>
                </a:moveTo>
                <a:cubicBezTo>
                  <a:pt x="35035" y="206703"/>
                  <a:pt x="64534" y="171179"/>
                  <a:pt x="105104" y="157655"/>
                </a:cubicBezTo>
                <a:cubicBezTo>
                  <a:pt x="126125" y="150648"/>
                  <a:pt x="149729" y="148925"/>
                  <a:pt x="168166" y="136634"/>
                </a:cubicBezTo>
                <a:cubicBezTo>
                  <a:pt x="178676" y="129627"/>
                  <a:pt x="188154" y="120744"/>
                  <a:pt x="199697" y="115614"/>
                </a:cubicBezTo>
                <a:cubicBezTo>
                  <a:pt x="219945" y="106615"/>
                  <a:pt x="241738" y="101600"/>
                  <a:pt x="262759" y="94593"/>
                </a:cubicBezTo>
                <a:lnTo>
                  <a:pt x="294290" y="84083"/>
                </a:lnTo>
                <a:cubicBezTo>
                  <a:pt x="364359" y="87586"/>
                  <a:pt x="434583" y="88767"/>
                  <a:pt x="504497" y="94593"/>
                </a:cubicBezTo>
                <a:cubicBezTo>
                  <a:pt x="533994" y="97051"/>
                  <a:pt x="550699" y="108771"/>
                  <a:pt x="578069" y="115614"/>
                </a:cubicBezTo>
                <a:cubicBezTo>
                  <a:pt x="638080" y="130617"/>
                  <a:pt x="618712" y="120449"/>
                  <a:pt x="672662" y="136634"/>
                </a:cubicBezTo>
                <a:cubicBezTo>
                  <a:pt x="693885" y="143001"/>
                  <a:pt x="735724" y="157655"/>
                  <a:pt x="735724" y="157655"/>
                </a:cubicBezTo>
                <a:cubicBezTo>
                  <a:pt x="758968" y="180899"/>
                  <a:pt x="773644" y="191452"/>
                  <a:pt x="788276" y="220717"/>
                </a:cubicBezTo>
                <a:cubicBezTo>
                  <a:pt x="831791" y="307746"/>
                  <a:pt x="759563" y="193415"/>
                  <a:pt x="819807" y="283779"/>
                </a:cubicBezTo>
                <a:cubicBezTo>
                  <a:pt x="850229" y="375043"/>
                  <a:pt x="825160" y="331173"/>
                  <a:pt x="903890" y="409903"/>
                </a:cubicBezTo>
                <a:lnTo>
                  <a:pt x="935421" y="441434"/>
                </a:lnTo>
                <a:cubicBezTo>
                  <a:pt x="954360" y="460373"/>
                  <a:pt x="972876" y="483012"/>
                  <a:pt x="998483" y="493986"/>
                </a:cubicBezTo>
                <a:cubicBezTo>
                  <a:pt x="1011760" y="499676"/>
                  <a:pt x="1026688" y="500345"/>
                  <a:pt x="1040524" y="504496"/>
                </a:cubicBezTo>
                <a:cubicBezTo>
                  <a:pt x="1061747" y="510863"/>
                  <a:pt x="1081651" y="522384"/>
                  <a:pt x="1103586" y="525517"/>
                </a:cubicBezTo>
                <a:cubicBezTo>
                  <a:pt x="1212014" y="541006"/>
                  <a:pt x="1152509" y="533562"/>
                  <a:pt x="1282262" y="546538"/>
                </a:cubicBezTo>
                <a:cubicBezTo>
                  <a:pt x="1320224" y="543826"/>
                  <a:pt x="1448182" y="538163"/>
                  <a:pt x="1502979" y="525517"/>
                </a:cubicBezTo>
                <a:cubicBezTo>
                  <a:pt x="1524569" y="520535"/>
                  <a:pt x="1544545" y="509870"/>
                  <a:pt x="1566041" y="504496"/>
                </a:cubicBezTo>
                <a:cubicBezTo>
                  <a:pt x="1599168" y="496215"/>
                  <a:pt x="1609459" y="494784"/>
                  <a:pt x="1639614" y="483476"/>
                </a:cubicBezTo>
                <a:cubicBezTo>
                  <a:pt x="1657280" y="476851"/>
                  <a:pt x="1675603" y="471489"/>
                  <a:pt x="1692166" y="462455"/>
                </a:cubicBezTo>
                <a:cubicBezTo>
                  <a:pt x="1805752" y="400499"/>
                  <a:pt x="1713147" y="434442"/>
                  <a:pt x="1786759" y="409903"/>
                </a:cubicBezTo>
                <a:cubicBezTo>
                  <a:pt x="1797269" y="399393"/>
                  <a:pt x="1806871" y="387888"/>
                  <a:pt x="1818290" y="378372"/>
                </a:cubicBezTo>
                <a:cubicBezTo>
                  <a:pt x="1827994" y="370285"/>
                  <a:pt x="1840889" y="366284"/>
                  <a:pt x="1849821" y="357352"/>
                </a:cubicBezTo>
                <a:cubicBezTo>
                  <a:pt x="1858753" y="348420"/>
                  <a:pt x="1862754" y="335525"/>
                  <a:pt x="1870841" y="325821"/>
                </a:cubicBezTo>
                <a:cubicBezTo>
                  <a:pt x="1880357" y="314402"/>
                  <a:pt x="1893247" y="306022"/>
                  <a:pt x="1902373" y="294289"/>
                </a:cubicBezTo>
                <a:cubicBezTo>
                  <a:pt x="1917883" y="274347"/>
                  <a:pt x="1930400" y="252248"/>
                  <a:pt x="1944414" y="231227"/>
                </a:cubicBezTo>
                <a:lnTo>
                  <a:pt x="1986455" y="168165"/>
                </a:lnTo>
                <a:cubicBezTo>
                  <a:pt x="1993462" y="157655"/>
                  <a:pt x="1998544" y="145566"/>
                  <a:pt x="2007476" y="136634"/>
                </a:cubicBezTo>
                <a:cubicBezTo>
                  <a:pt x="2056872" y="87238"/>
                  <a:pt x="2026638" y="113349"/>
                  <a:pt x="2102069" y="63062"/>
                </a:cubicBezTo>
                <a:cubicBezTo>
                  <a:pt x="2112579" y="56055"/>
                  <a:pt x="2121616" y="46035"/>
                  <a:pt x="2133600" y="42041"/>
                </a:cubicBezTo>
                <a:cubicBezTo>
                  <a:pt x="2161626" y="32699"/>
                  <a:pt x="2206941" y="15804"/>
                  <a:pt x="2238704" y="10510"/>
                </a:cubicBezTo>
                <a:cubicBezTo>
                  <a:pt x="2266565" y="5866"/>
                  <a:pt x="2294759" y="3503"/>
                  <a:pt x="2322786" y="0"/>
                </a:cubicBezTo>
                <a:cubicBezTo>
                  <a:pt x="2333296" y="3503"/>
                  <a:pt x="2343664" y="7466"/>
                  <a:pt x="2354317" y="10510"/>
                </a:cubicBezTo>
                <a:cubicBezTo>
                  <a:pt x="2368207" y="14478"/>
                  <a:pt x="2383082" y="15331"/>
                  <a:pt x="2396359" y="21021"/>
                </a:cubicBezTo>
                <a:cubicBezTo>
                  <a:pt x="2407969" y="25997"/>
                  <a:pt x="2416592" y="36392"/>
                  <a:pt x="2427890" y="42041"/>
                </a:cubicBezTo>
                <a:cubicBezTo>
                  <a:pt x="2437799" y="46996"/>
                  <a:pt x="2459421" y="52552"/>
                  <a:pt x="2459421" y="5255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7" name="자유형 16">
            <a:extLst>
              <a:ext uri="{FF2B5EF4-FFF2-40B4-BE49-F238E27FC236}">
                <a16:creationId xmlns:a16="http://schemas.microsoft.com/office/drawing/2014/main" id="{54939074-6ADC-A553-B96D-947227701023}"/>
              </a:ext>
            </a:extLst>
          </p:cNvPr>
          <p:cNvSpPr/>
          <p:nvPr/>
        </p:nvSpPr>
        <p:spPr>
          <a:xfrm>
            <a:off x="1600437" y="4881000"/>
            <a:ext cx="2270235" cy="483476"/>
          </a:xfrm>
          <a:custGeom>
            <a:avLst/>
            <a:gdLst>
              <a:gd name="connsiteX0" fmla="*/ 0 w 2270235"/>
              <a:gd name="connsiteY0" fmla="*/ 0 h 483476"/>
              <a:gd name="connsiteX1" fmla="*/ 168166 w 2270235"/>
              <a:gd name="connsiteY1" fmla="*/ 31531 h 483476"/>
              <a:gd name="connsiteX2" fmla="*/ 210207 w 2270235"/>
              <a:gd name="connsiteY2" fmla="*/ 52552 h 483476"/>
              <a:gd name="connsiteX3" fmla="*/ 304800 w 2270235"/>
              <a:gd name="connsiteY3" fmla="*/ 84083 h 483476"/>
              <a:gd name="connsiteX4" fmla="*/ 336331 w 2270235"/>
              <a:gd name="connsiteY4" fmla="*/ 94593 h 483476"/>
              <a:gd name="connsiteX5" fmla="*/ 399393 w 2270235"/>
              <a:gd name="connsiteY5" fmla="*/ 136635 h 483476"/>
              <a:gd name="connsiteX6" fmla="*/ 451945 w 2270235"/>
              <a:gd name="connsiteY6" fmla="*/ 189186 h 483476"/>
              <a:gd name="connsiteX7" fmla="*/ 504497 w 2270235"/>
              <a:gd name="connsiteY7" fmla="*/ 231228 h 483476"/>
              <a:gd name="connsiteX8" fmla="*/ 567559 w 2270235"/>
              <a:gd name="connsiteY8" fmla="*/ 273269 h 483476"/>
              <a:gd name="connsiteX9" fmla="*/ 630621 w 2270235"/>
              <a:gd name="connsiteY9" fmla="*/ 315311 h 483476"/>
              <a:gd name="connsiteX10" fmla="*/ 662152 w 2270235"/>
              <a:gd name="connsiteY10" fmla="*/ 336331 h 483476"/>
              <a:gd name="connsiteX11" fmla="*/ 693683 w 2270235"/>
              <a:gd name="connsiteY11" fmla="*/ 346842 h 483476"/>
              <a:gd name="connsiteX12" fmla="*/ 725214 w 2270235"/>
              <a:gd name="connsiteY12" fmla="*/ 367862 h 483476"/>
              <a:gd name="connsiteX13" fmla="*/ 788276 w 2270235"/>
              <a:gd name="connsiteY13" fmla="*/ 388883 h 483476"/>
              <a:gd name="connsiteX14" fmla="*/ 903890 w 2270235"/>
              <a:gd name="connsiteY14" fmla="*/ 378373 h 483476"/>
              <a:gd name="connsiteX15" fmla="*/ 966952 w 2270235"/>
              <a:gd name="connsiteY15" fmla="*/ 357352 h 483476"/>
              <a:gd name="connsiteX16" fmla="*/ 998483 w 2270235"/>
              <a:gd name="connsiteY16" fmla="*/ 336331 h 483476"/>
              <a:gd name="connsiteX17" fmla="*/ 1093076 w 2270235"/>
              <a:gd name="connsiteY17" fmla="*/ 283779 h 483476"/>
              <a:gd name="connsiteX18" fmla="*/ 1156138 w 2270235"/>
              <a:gd name="connsiteY18" fmla="*/ 241738 h 483476"/>
              <a:gd name="connsiteX19" fmla="*/ 1208690 w 2270235"/>
              <a:gd name="connsiteY19" fmla="*/ 178676 h 483476"/>
              <a:gd name="connsiteX20" fmla="*/ 1250731 w 2270235"/>
              <a:gd name="connsiteY20" fmla="*/ 115614 h 483476"/>
              <a:gd name="connsiteX21" fmla="*/ 1282262 w 2270235"/>
              <a:gd name="connsiteY21" fmla="*/ 84083 h 483476"/>
              <a:gd name="connsiteX22" fmla="*/ 1303283 w 2270235"/>
              <a:gd name="connsiteY22" fmla="*/ 52552 h 483476"/>
              <a:gd name="connsiteX23" fmla="*/ 1334814 w 2270235"/>
              <a:gd name="connsiteY23" fmla="*/ 42042 h 483476"/>
              <a:gd name="connsiteX24" fmla="*/ 1366345 w 2270235"/>
              <a:gd name="connsiteY24" fmla="*/ 21021 h 483476"/>
              <a:gd name="connsiteX25" fmla="*/ 1450428 w 2270235"/>
              <a:gd name="connsiteY25" fmla="*/ 0 h 483476"/>
              <a:gd name="connsiteX26" fmla="*/ 1576552 w 2270235"/>
              <a:gd name="connsiteY26" fmla="*/ 21021 h 483476"/>
              <a:gd name="connsiteX27" fmla="*/ 1608083 w 2270235"/>
              <a:gd name="connsiteY27" fmla="*/ 42042 h 483476"/>
              <a:gd name="connsiteX28" fmla="*/ 1650125 w 2270235"/>
              <a:gd name="connsiteY28" fmla="*/ 63062 h 483476"/>
              <a:gd name="connsiteX29" fmla="*/ 1713187 w 2270235"/>
              <a:gd name="connsiteY29" fmla="*/ 94593 h 483476"/>
              <a:gd name="connsiteX30" fmla="*/ 1839311 w 2270235"/>
              <a:gd name="connsiteY30" fmla="*/ 178676 h 483476"/>
              <a:gd name="connsiteX31" fmla="*/ 1870842 w 2270235"/>
              <a:gd name="connsiteY31" fmla="*/ 199697 h 483476"/>
              <a:gd name="connsiteX32" fmla="*/ 1902373 w 2270235"/>
              <a:gd name="connsiteY32" fmla="*/ 220717 h 483476"/>
              <a:gd name="connsiteX33" fmla="*/ 1975945 w 2270235"/>
              <a:gd name="connsiteY33" fmla="*/ 315311 h 483476"/>
              <a:gd name="connsiteX34" fmla="*/ 2028497 w 2270235"/>
              <a:gd name="connsiteY34" fmla="*/ 367862 h 483476"/>
              <a:gd name="connsiteX35" fmla="*/ 2049518 w 2270235"/>
              <a:gd name="connsiteY35" fmla="*/ 399393 h 483476"/>
              <a:gd name="connsiteX36" fmla="*/ 2144111 w 2270235"/>
              <a:gd name="connsiteY36" fmla="*/ 462455 h 483476"/>
              <a:gd name="connsiteX37" fmla="*/ 2175642 w 2270235"/>
              <a:gd name="connsiteY37" fmla="*/ 483476 h 483476"/>
              <a:gd name="connsiteX38" fmla="*/ 2270235 w 2270235"/>
              <a:gd name="connsiteY38" fmla="*/ 483476 h 48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70235" h="483476">
                <a:moveTo>
                  <a:pt x="0" y="0"/>
                </a:moveTo>
                <a:cubicBezTo>
                  <a:pt x="56055" y="10510"/>
                  <a:pt x="112837" y="17699"/>
                  <a:pt x="168166" y="31531"/>
                </a:cubicBezTo>
                <a:cubicBezTo>
                  <a:pt x="183366" y="35331"/>
                  <a:pt x="195660" y="46733"/>
                  <a:pt x="210207" y="52552"/>
                </a:cubicBezTo>
                <a:cubicBezTo>
                  <a:pt x="210224" y="52559"/>
                  <a:pt x="289025" y="78825"/>
                  <a:pt x="304800" y="84083"/>
                </a:cubicBezTo>
                <a:lnTo>
                  <a:pt x="336331" y="94593"/>
                </a:lnTo>
                <a:cubicBezTo>
                  <a:pt x="357352" y="108607"/>
                  <a:pt x="385379" y="115614"/>
                  <a:pt x="399393" y="136635"/>
                </a:cubicBezTo>
                <a:cubicBezTo>
                  <a:pt x="427421" y="178676"/>
                  <a:pt x="409904" y="161159"/>
                  <a:pt x="451945" y="189186"/>
                </a:cubicBezTo>
                <a:cubicBezTo>
                  <a:pt x="498957" y="259704"/>
                  <a:pt x="443576" y="190614"/>
                  <a:pt x="504497" y="231228"/>
                </a:cubicBezTo>
                <a:cubicBezTo>
                  <a:pt x="583223" y="283713"/>
                  <a:pt x="492589" y="248280"/>
                  <a:pt x="567559" y="273269"/>
                </a:cubicBezTo>
                <a:lnTo>
                  <a:pt x="630621" y="315311"/>
                </a:lnTo>
                <a:cubicBezTo>
                  <a:pt x="641131" y="322318"/>
                  <a:pt x="650169" y="332336"/>
                  <a:pt x="662152" y="336331"/>
                </a:cubicBezTo>
                <a:cubicBezTo>
                  <a:pt x="672662" y="339835"/>
                  <a:pt x="683774" y="341887"/>
                  <a:pt x="693683" y="346842"/>
                </a:cubicBezTo>
                <a:cubicBezTo>
                  <a:pt x="704981" y="352491"/>
                  <a:pt x="713671" y="362732"/>
                  <a:pt x="725214" y="367862"/>
                </a:cubicBezTo>
                <a:cubicBezTo>
                  <a:pt x="745462" y="376861"/>
                  <a:pt x="788276" y="388883"/>
                  <a:pt x="788276" y="388883"/>
                </a:cubicBezTo>
                <a:cubicBezTo>
                  <a:pt x="826814" y="385380"/>
                  <a:pt x="865782" y="385098"/>
                  <a:pt x="903890" y="378373"/>
                </a:cubicBezTo>
                <a:cubicBezTo>
                  <a:pt x="925711" y="374522"/>
                  <a:pt x="966952" y="357352"/>
                  <a:pt x="966952" y="357352"/>
                </a:cubicBezTo>
                <a:cubicBezTo>
                  <a:pt x="977462" y="350345"/>
                  <a:pt x="987185" y="341980"/>
                  <a:pt x="998483" y="336331"/>
                </a:cubicBezTo>
                <a:cubicBezTo>
                  <a:pt x="1051352" y="309897"/>
                  <a:pt x="1026793" y="350062"/>
                  <a:pt x="1093076" y="283779"/>
                </a:cubicBezTo>
                <a:cubicBezTo>
                  <a:pt x="1132441" y="244414"/>
                  <a:pt x="1110506" y="256948"/>
                  <a:pt x="1156138" y="241738"/>
                </a:cubicBezTo>
                <a:cubicBezTo>
                  <a:pt x="1231261" y="129055"/>
                  <a:pt x="1114268" y="300077"/>
                  <a:pt x="1208690" y="178676"/>
                </a:cubicBezTo>
                <a:cubicBezTo>
                  <a:pt x="1224200" y="158734"/>
                  <a:pt x="1232867" y="133478"/>
                  <a:pt x="1250731" y="115614"/>
                </a:cubicBezTo>
                <a:cubicBezTo>
                  <a:pt x="1261241" y="105104"/>
                  <a:pt x="1272746" y="95502"/>
                  <a:pt x="1282262" y="84083"/>
                </a:cubicBezTo>
                <a:cubicBezTo>
                  <a:pt x="1290349" y="74379"/>
                  <a:pt x="1293419" y="60443"/>
                  <a:pt x="1303283" y="52552"/>
                </a:cubicBezTo>
                <a:cubicBezTo>
                  <a:pt x="1311934" y="45631"/>
                  <a:pt x="1324304" y="45545"/>
                  <a:pt x="1334814" y="42042"/>
                </a:cubicBezTo>
                <a:cubicBezTo>
                  <a:pt x="1345324" y="35035"/>
                  <a:pt x="1355047" y="26670"/>
                  <a:pt x="1366345" y="21021"/>
                </a:cubicBezTo>
                <a:cubicBezTo>
                  <a:pt x="1387888" y="10249"/>
                  <a:pt x="1430445" y="3997"/>
                  <a:pt x="1450428" y="0"/>
                </a:cubicBezTo>
                <a:cubicBezTo>
                  <a:pt x="1480393" y="3330"/>
                  <a:pt x="1541338" y="3414"/>
                  <a:pt x="1576552" y="21021"/>
                </a:cubicBezTo>
                <a:cubicBezTo>
                  <a:pt x="1587850" y="26670"/>
                  <a:pt x="1597115" y="35775"/>
                  <a:pt x="1608083" y="42042"/>
                </a:cubicBezTo>
                <a:cubicBezTo>
                  <a:pt x="1621687" y="49815"/>
                  <a:pt x="1636521" y="55289"/>
                  <a:pt x="1650125" y="63062"/>
                </a:cubicBezTo>
                <a:cubicBezTo>
                  <a:pt x="1707177" y="95663"/>
                  <a:pt x="1655374" y="75323"/>
                  <a:pt x="1713187" y="94593"/>
                </a:cubicBezTo>
                <a:lnTo>
                  <a:pt x="1839311" y="178676"/>
                </a:lnTo>
                <a:lnTo>
                  <a:pt x="1870842" y="199697"/>
                </a:lnTo>
                <a:lnTo>
                  <a:pt x="1902373" y="220717"/>
                </a:lnTo>
                <a:cubicBezTo>
                  <a:pt x="2008622" y="380092"/>
                  <a:pt x="1893624" y="216525"/>
                  <a:pt x="1975945" y="315311"/>
                </a:cubicBezTo>
                <a:cubicBezTo>
                  <a:pt x="2019736" y="367860"/>
                  <a:pt x="1970693" y="329327"/>
                  <a:pt x="2028497" y="367862"/>
                </a:cubicBezTo>
                <a:cubicBezTo>
                  <a:pt x="2035504" y="378372"/>
                  <a:pt x="2040012" y="391075"/>
                  <a:pt x="2049518" y="399393"/>
                </a:cubicBezTo>
                <a:cubicBezTo>
                  <a:pt x="2049532" y="399405"/>
                  <a:pt x="2128338" y="451940"/>
                  <a:pt x="2144111" y="462455"/>
                </a:cubicBezTo>
                <a:cubicBezTo>
                  <a:pt x="2154621" y="469462"/>
                  <a:pt x="2163010" y="483476"/>
                  <a:pt x="2175642" y="483476"/>
                </a:cubicBezTo>
                <a:lnTo>
                  <a:pt x="2270235" y="483476"/>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20" name="직선 연결선[R] 19">
            <a:extLst>
              <a:ext uri="{FF2B5EF4-FFF2-40B4-BE49-F238E27FC236}">
                <a16:creationId xmlns:a16="http://schemas.microsoft.com/office/drawing/2014/main" id="{1B0CCF5A-5943-C934-6D02-95CD0E3E1722}"/>
              </a:ext>
            </a:extLst>
          </p:cNvPr>
          <p:cNvCxnSpPr/>
          <p:nvPr/>
        </p:nvCxnSpPr>
        <p:spPr>
          <a:xfrm>
            <a:off x="3902203" y="5510042"/>
            <a:ext cx="0" cy="316367"/>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8FC4BB-D715-A361-A3A1-BAEAB3BEB16B}"/>
                  </a:ext>
                </a:extLst>
              </p:cNvPr>
              <p:cNvSpPr txBox="1"/>
              <p:nvPr/>
            </p:nvSpPr>
            <p:spPr>
              <a:xfrm>
                <a:off x="3617927" y="6333491"/>
                <a:ext cx="505489" cy="391582"/>
              </a:xfrm>
              <a:prstGeom prst="rect">
                <a:avLst/>
              </a:prstGeom>
              <a:noFill/>
            </p:spPr>
            <p:txBody>
              <a:bodyPr wrap="square" rtlCol="0">
                <a:spAutoFit/>
              </a:bodyPr>
              <a:lstStyle/>
              <a:p>
                <a14:m>
                  <m:oMath xmlns:m="http://schemas.openxmlformats.org/officeDocument/2006/math">
                    <m:sSub>
                      <m:sSubPr>
                        <m:ctrlPr>
                          <a:rPr lang="en-US" altLang="ko-KR" b="0" i="1" smtClean="0">
                            <a:latin typeface="Cambria Math" panose="02040503050406030204" pitchFamily="18" charset="0"/>
                            <a:cs typeface="Arial" panose="020B0604020202020204" pitchFamily="34" charset="0"/>
                          </a:rPr>
                        </m:ctrlPr>
                      </m:sSubPr>
                      <m:e>
                        <m:r>
                          <a:rPr lang="en-US" altLang="ko-KR" b="0" i="1" smtClean="0">
                            <a:latin typeface="Cambria Math" panose="02040503050406030204" pitchFamily="18" charset="0"/>
                            <a:cs typeface="Arial" panose="020B0604020202020204" pitchFamily="34" charset="0"/>
                          </a:rPr>
                          <m:t>𝑠</m:t>
                        </m:r>
                      </m:e>
                      <m:sub>
                        <m:r>
                          <a:rPr lang="en-US" altLang="ko-KR" b="0" i="1" smtClean="0">
                            <a:latin typeface="Cambria Math" panose="02040503050406030204" pitchFamily="18" charset="0"/>
                            <a:cs typeface="Arial" panose="020B0604020202020204" pitchFamily="34" charset="0"/>
                          </a:rPr>
                          <m:t>𝑟𝑒𝑓</m:t>
                        </m:r>
                      </m:sub>
                    </m:sSub>
                  </m:oMath>
                </a14:m>
                <a:r>
                  <a:rPr lang="en-US" altLang="ko-KR" dirty="0">
                    <a:latin typeface="Arial" panose="020B0604020202020204" pitchFamily="34" charset="0"/>
                    <a:cs typeface="Arial" panose="020B0604020202020204" pitchFamily="34" charset="0"/>
                  </a:rPr>
                  <a:t> </a:t>
                </a:r>
                <a:endParaRPr kumimoji="1" lang="ko-KR" altLang="en-US" dirty="0"/>
              </a:p>
            </p:txBody>
          </p:sp>
        </mc:Choice>
        <mc:Fallback xmlns="">
          <p:sp>
            <p:nvSpPr>
              <p:cNvPr id="21" name="TextBox 20">
                <a:extLst>
                  <a:ext uri="{FF2B5EF4-FFF2-40B4-BE49-F238E27FC236}">
                    <a16:creationId xmlns:a16="http://schemas.microsoft.com/office/drawing/2014/main" id="{078FC4BB-D715-A361-A3A1-BAEAB3BEB16B}"/>
                  </a:ext>
                </a:extLst>
              </p:cNvPr>
              <p:cNvSpPr txBox="1">
                <a:spLocks noRot="1" noChangeAspect="1" noMove="1" noResize="1" noEditPoints="1" noAdjustHandles="1" noChangeArrowheads="1" noChangeShapeType="1" noTextEdit="1"/>
              </p:cNvSpPr>
              <p:nvPr/>
            </p:nvSpPr>
            <p:spPr>
              <a:xfrm>
                <a:off x="3617927" y="6333491"/>
                <a:ext cx="505489" cy="391582"/>
              </a:xfrm>
              <a:prstGeom prst="rect">
                <a:avLst/>
              </a:prstGeom>
              <a:blipFill>
                <a:blip r:embed="rId6"/>
                <a:stretch>
                  <a:fillRect r="-9756" b="-9375"/>
                </a:stretch>
              </a:blipFill>
            </p:spPr>
            <p:txBody>
              <a:bodyPr/>
              <a:lstStyle/>
              <a:p>
                <a:r>
                  <a:rPr lang="ko-KR" altLang="en-US">
                    <a:noFill/>
                  </a:rPr>
                  <a:t> </a:t>
                </a:r>
              </a:p>
            </p:txBody>
          </p:sp>
        </mc:Fallback>
      </mc:AlternateContent>
      <p:sp>
        <p:nvSpPr>
          <p:cNvPr id="23" name="타원 22">
            <a:extLst>
              <a:ext uri="{FF2B5EF4-FFF2-40B4-BE49-F238E27FC236}">
                <a16:creationId xmlns:a16="http://schemas.microsoft.com/office/drawing/2014/main" id="{6D9DCCF6-510A-C29C-1398-689B9F1BC388}"/>
              </a:ext>
            </a:extLst>
          </p:cNvPr>
          <p:cNvSpPr/>
          <p:nvPr/>
        </p:nvSpPr>
        <p:spPr>
          <a:xfrm>
            <a:off x="3744679" y="4739022"/>
            <a:ext cx="328017" cy="1542040"/>
          </a:xfrm>
          <a:prstGeom prst="ellipse">
            <a:avLst/>
          </a:prstGeom>
          <a:solidFill>
            <a:srgbClr val="00B050">
              <a:alpha val="6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7" name="타원 26">
            <a:extLst>
              <a:ext uri="{FF2B5EF4-FFF2-40B4-BE49-F238E27FC236}">
                <a16:creationId xmlns:a16="http://schemas.microsoft.com/office/drawing/2014/main" id="{9EE3333A-8698-11F4-F1DA-76F38E57C242}"/>
              </a:ext>
            </a:extLst>
          </p:cNvPr>
          <p:cNvSpPr/>
          <p:nvPr/>
        </p:nvSpPr>
        <p:spPr>
          <a:xfrm rot="4212380" flipV="1">
            <a:off x="3810624" y="5237606"/>
            <a:ext cx="220692" cy="2206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9" name="타원 28">
            <a:extLst>
              <a:ext uri="{FF2B5EF4-FFF2-40B4-BE49-F238E27FC236}">
                <a16:creationId xmlns:a16="http://schemas.microsoft.com/office/drawing/2014/main" id="{B827083D-E0C8-7CF4-4514-85BE6DF81853}"/>
              </a:ext>
            </a:extLst>
          </p:cNvPr>
          <p:cNvSpPr/>
          <p:nvPr/>
        </p:nvSpPr>
        <p:spPr>
          <a:xfrm flipV="1">
            <a:off x="8610862" y="5096412"/>
            <a:ext cx="220692" cy="2206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7CA8CF2-85F2-770F-722B-B3E893F0FB04}"/>
                  </a:ext>
                </a:extLst>
              </p:cNvPr>
              <p:cNvSpPr txBox="1"/>
              <p:nvPr/>
            </p:nvSpPr>
            <p:spPr>
              <a:xfrm>
                <a:off x="4033085" y="4656993"/>
                <a:ext cx="50548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solidFill>
                            <a:srgbClr val="7CCD93"/>
                          </a:solidFill>
                          <a:latin typeface="Cambria Math" panose="02040503050406030204" pitchFamily="18" charset="0"/>
                          <a:cs typeface="Arial" panose="020B0604020202020204" pitchFamily="34" charset="0"/>
                        </a:rPr>
                        <m:t>𝐷𝐴</m:t>
                      </m:r>
                    </m:oMath>
                  </m:oMathPara>
                </a14:m>
                <a:endParaRPr kumimoji="1" lang="ko-KR" altLang="en-US" dirty="0">
                  <a:solidFill>
                    <a:srgbClr val="7CCD93"/>
                  </a:solidFill>
                </a:endParaRPr>
              </a:p>
            </p:txBody>
          </p:sp>
        </mc:Choice>
        <mc:Fallback xmlns="">
          <p:sp>
            <p:nvSpPr>
              <p:cNvPr id="30" name="TextBox 29">
                <a:extLst>
                  <a:ext uri="{FF2B5EF4-FFF2-40B4-BE49-F238E27FC236}">
                    <a16:creationId xmlns:a16="http://schemas.microsoft.com/office/drawing/2014/main" id="{17CA8CF2-85F2-770F-722B-B3E893F0FB04}"/>
                  </a:ext>
                </a:extLst>
              </p:cNvPr>
              <p:cNvSpPr txBox="1">
                <a:spLocks noRot="1" noChangeAspect="1" noMove="1" noResize="1" noEditPoints="1" noAdjustHandles="1" noChangeArrowheads="1" noChangeShapeType="1" noTextEdit="1"/>
              </p:cNvSpPr>
              <p:nvPr/>
            </p:nvSpPr>
            <p:spPr>
              <a:xfrm>
                <a:off x="4033085" y="4656993"/>
                <a:ext cx="505489" cy="369332"/>
              </a:xfrm>
              <a:prstGeom prst="rect">
                <a:avLst/>
              </a:prstGeom>
              <a:blipFill>
                <a:blip r:embed="rId7"/>
                <a:stretch>
                  <a:fillRect/>
                </a:stretch>
              </a:blipFill>
            </p:spPr>
            <p:txBody>
              <a:bodyPr/>
              <a:lstStyle/>
              <a:p>
                <a:r>
                  <a:rPr lang="ko-KR" altLang="en-US">
                    <a:noFill/>
                  </a:rPr>
                  <a:t> </a:t>
                </a:r>
              </a:p>
            </p:txBody>
          </p:sp>
        </mc:Fallback>
      </mc:AlternateContent>
      <p:sp>
        <p:nvSpPr>
          <p:cNvPr id="25" name="직사각형 24">
            <a:extLst>
              <a:ext uri="{FF2B5EF4-FFF2-40B4-BE49-F238E27FC236}">
                <a16:creationId xmlns:a16="http://schemas.microsoft.com/office/drawing/2014/main" id="{6CE855E3-CE54-4F0B-B06B-467D1D8AEABA}"/>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26" name="TextBox 25">
            <a:extLst>
              <a:ext uri="{FF2B5EF4-FFF2-40B4-BE49-F238E27FC236}">
                <a16:creationId xmlns:a16="http://schemas.microsoft.com/office/drawing/2014/main" id="{8A414760-50BD-4762-B518-6F00DF7379B9}"/>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18/34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280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E7D2B-83DB-86E9-31EC-FCBDBCD0E205}"/>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B8CA279A-83D2-FDCA-EA22-27BBC18511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863" y="2221675"/>
            <a:ext cx="308269" cy="317517"/>
          </a:xfrm>
          <a:prstGeom prst="rect">
            <a:avLst/>
          </a:prstGeom>
        </p:spPr>
      </p:pic>
      <p:pic>
        <p:nvPicPr>
          <p:cNvPr id="59" name="그림 58">
            <a:extLst>
              <a:ext uri="{FF2B5EF4-FFF2-40B4-BE49-F238E27FC236}">
                <a16:creationId xmlns:a16="http://schemas.microsoft.com/office/drawing/2014/main" id="{595DCE7A-EE80-7005-09B7-F681569E2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sp>
        <p:nvSpPr>
          <p:cNvPr id="22" name="Rectangle 6">
            <a:extLst>
              <a:ext uri="{FF2B5EF4-FFF2-40B4-BE49-F238E27FC236}">
                <a16:creationId xmlns:a16="http://schemas.microsoft.com/office/drawing/2014/main" id="{74083D7A-2FBA-A631-E3BA-67192767FDB5}"/>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5729B59F-29A6-31B1-C06B-E9B51BF46E52}"/>
              </a:ext>
            </a:extLst>
          </p:cNvPr>
          <p:cNvSpPr txBox="1"/>
          <p:nvPr/>
        </p:nvSpPr>
        <p:spPr>
          <a:xfrm>
            <a:off x="2388552" y="3031527"/>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B5D1EC56-CFC4-FD99-B0A9-875A63BB7682}"/>
              </a:ext>
            </a:extLst>
          </p:cNvPr>
          <p:cNvSpPr/>
          <p:nvPr/>
        </p:nvSpPr>
        <p:spPr>
          <a:xfrm>
            <a:off x="492840" y="538905"/>
            <a:ext cx="665993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Touschek</a:t>
            </a:r>
            <a:r>
              <a:rPr lang="ko-KR" altLang="en-US" sz="2240" b="1" dirty="0">
                <a:solidFill>
                  <a:schemeClr val="tx2"/>
                </a:solidFill>
                <a:cs typeface="Verdana" panose="020B0604030504040204" pitchFamily="34" charset="0"/>
              </a:rPr>
              <a:t> </a:t>
            </a:r>
            <a:r>
              <a:rPr lang="en-US" altLang="ko-KR" sz="2240" b="1" dirty="0">
                <a:solidFill>
                  <a:schemeClr val="tx2"/>
                </a:solidFill>
                <a:cs typeface="Verdana" panose="020B0604030504040204" pitchFamily="34" charset="0"/>
              </a:rPr>
              <a:t>lifetime – Fast Touschek Tracking</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71AAF98-4110-30A6-7151-9B3E5EA09EC9}"/>
                  </a:ext>
                </a:extLst>
              </p:cNvPr>
              <p:cNvSpPr txBox="1"/>
              <p:nvPr/>
            </p:nvSpPr>
            <p:spPr>
              <a:xfrm>
                <a:off x="453283" y="1077028"/>
                <a:ext cx="10974327" cy="5156412"/>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Fortunately, there are two reasonable approximations to reduce the number of dimensions in which the aperture needs to be computed.</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857250" lvl="1" indent="-400050">
                  <a:buFont typeface="+mj-lt"/>
                  <a:buAutoNum type="romanUcPeriod"/>
                </a:pPr>
                <a:r>
                  <a:rPr lang="en-US" altLang="ko-KR" dirty="0">
                    <a:latin typeface="Arial" panose="020B0604020202020204" pitchFamily="34" charset="0"/>
                    <a:cs typeface="Arial" panose="020B0604020202020204" pitchFamily="34" charset="0"/>
                  </a:rPr>
                  <a:t>We assume that the RF phase shift (or </a:t>
                </a:r>
                <a14:m>
                  <m:oMath xmlns:m="http://schemas.openxmlformats.org/officeDocument/2006/math">
                    <m:r>
                      <m:rPr>
                        <m:sty m:val="p"/>
                      </m:rPr>
                      <a:rPr lang="en-US" altLang="ko-KR" b="0" i="0" smtClean="0">
                        <a:latin typeface="Cambria Math" panose="02040503050406030204" pitchFamily="18" charset="0"/>
                        <a:cs typeface="Arial" panose="020B0604020202020204" pitchFamily="34" charset="0"/>
                      </a:rPr>
                      <m:t>c</m:t>
                    </m:r>
                    <m:r>
                      <a:rPr lang="en-US" altLang="ko-KR" b="0" i="1" smtClean="0">
                        <a:latin typeface="Cambria Math" panose="02040503050406030204" pitchFamily="18" charset="0"/>
                        <a:cs typeface="Arial" panose="020B0604020202020204" pitchFamily="34" charset="0"/>
                      </a:rPr>
                      <m:t>𝜏</m:t>
                    </m:r>
                  </m:oMath>
                </a14:m>
                <a:r>
                  <a:rPr lang="en-US" altLang="ko-KR" dirty="0">
                    <a:latin typeface="Arial" panose="020B0604020202020204" pitchFamily="34" charset="0"/>
                    <a:cs typeface="Arial" panose="020B0604020202020204" pitchFamily="34" charset="0"/>
                  </a:rPr>
                  <a:t>) of the particle during one turn is negligible relative to the extent of synchrotron motion. </a:t>
                </a:r>
                <a14:m>
                  <m:oMath xmlns:m="http://schemas.openxmlformats.org/officeDocument/2006/math">
                    <m:r>
                      <a:rPr lang="en-US" altLang="ko-KR" b="0" i="1" smtClean="0">
                        <a:latin typeface="Cambria Math" panose="02040503050406030204" pitchFamily="18" charset="0"/>
                        <a:cs typeface="Arial" panose="020B0604020202020204" pitchFamily="34" charset="0"/>
                      </a:rPr>
                      <m:t>→</m:t>
                    </m:r>
                  </m:oMath>
                </a14:m>
                <a:r>
                  <a:rPr lang="en-US" altLang="ko-KR" dirty="0">
                    <a:latin typeface="Arial" panose="020B0604020202020204" pitchFamily="34" charset="0"/>
                    <a:cs typeface="Arial" panose="020B0604020202020204" pitchFamily="34" charset="0"/>
                  </a:rPr>
                  <a:t> only five-dimensional aperture remains to be computed.</a:t>
                </a:r>
              </a:p>
              <a:p>
                <a:pPr marL="857250" lvl="1" indent="-400050">
                  <a:buFont typeface="+mj-lt"/>
                  <a:buAutoNum type="romanUcPeriod"/>
                </a:pPr>
                <a:endParaRPr lang="en-US" altLang="ko-KR" dirty="0">
                  <a:latin typeface="Arial" panose="020B0604020202020204" pitchFamily="34" charset="0"/>
                  <a:cs typeface="Arial" panose="020B0604020202020204" pitchFamily="34" charset="0"/>
                </a:endParaRPr>
              </a:p>
              <a:p>
                <a:pPr marL="857250" lvl="1" indent="-400050">
                  <a:buFont typeface="+mj-lt"/>
                  <a:buAutoNum type="romanUcPeriod"/>
                </a:pPr>
                <a:r>
                  <a:rPr lang="en-US" altLang="ko-KR" dirty="0">
                    <a:latin typeface="Arial" panose="020B0604020202020204" pitchFamily="34" charset="0"/>
                    <a:cs typeface="Arial" panose="020B0604020202020204" pitchFamily="34" charset="0"/>
                  </a:rPr>
                  <a:t>If the lattice is fully decoupled, then </a:t>
                </a:r>
                <a14:m>
                  <m:oMath xmlns:m="http://schemas.openxmlformats.org/officeDocument/2006/math">
                    <m:acc>
                      <m:accPr>
                        <m:chr m:val="⃗"/>
                        <m:ctrlPr>
                          <a:rPr lang="en-US" altLang="ko-KR" i="1" smtClean="0">
                            <a:latin typeface="Cambria Math" panose="02040503050406030204" pitchFamily="18" charset="0"/>
                            <a:cs typeface="Arial" panose="020B0604020202020204" pitchFamily="34" charset="0"/>
                          </a:rPr>
                        </m:ctrlPr>
                      </m:accPr>
                      <m:e>
                        <m:r>
                          <a:rPr lang="en-US" altLang="ko-KR" b="0" i="1" smtClean="0">
                            <a:latin typeface="Cambria Math" panose="02040503050406030204" pitchFamily="18" charset="0"/>
                            <a:cs typeface="Arial" panose="020B0604020202020204" pitchFamily="34" charset="0"/>
                          </a:rPr>
                          <m:t>𝑋</m:t>
                        </m:r>
                      </m:e>
                    </m:acc>
                  </m:oMath>
                </a14:m>
                <a:r>
                  <a:rPr lang="en-US" altLang="ko-KR" dirty="0">
                    <a:latin typeface="Arial" panose="020B0604020202020204" pitchFamily="34" charset="0"/>
                    <a:cs typeface="Arial" panose="020B0604020202020204" pitchFamily="34" charset="0"/>
                  </a:rPr>
                  <a:t> will have y, y’ =0. In the following,  we will focus on this case, as this reduces the aperture computation to the three-dimensional space x, x’, </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a:t>
                </a:r>
              </a:p>
              <a:p>
                <a:pPr lvl="1"/>
                <a:endParaRPr lang="en-US" altLang="ko-KR" dirty="0">
                  <a:latin typeface="Arial" panose="020B0604020202020204" pitchFamily="34" charset="0"/>
                  <a:cs typeface="Arial" panose="020B0604020202020204" pitchFamily="34" charset="0"/>
                </a:endParaRPr>
              </a:p>
              <a:p>
                <a:pPr lvl="1"/>
                <a:endParaRPr lang="en-US" altLang="ko-KR" dirty="0">
                  <a:latin typeface="Arial" panose="020B0604020202020204" pitchFamily="34" charset="0"/>
                  <a:cs typeface="Arial" panose="020B0604020202020204" pitchFamily="34" charset="0"/>
                </a:endParaRPr>
              </a:p>
              <a:p>
                <a:pPr marL="269875" lvl="1" indent="-219075">
                  <a:buFont typeface="Wingdings" pitchFamily="2" charset="2"/>
                  <a:buChar char="Ø"/>
                </a:pPr>
                <a:r>
                  <a:rPr lang="en-US" altLang="ko-KR" dirty="0">
                    <a:latin typeface="Arial" panose="020B0604020202020204" pitchFamily="34" charset="0"/>
                    <a:cs typeface="Arial" panose="020B0604020202020204" pitchFamily="34" charset="0"/>
                  </a:rPr>
                  <a:t>With these approximations we can now split the computation in two parts:</a:t>
                </a:r>
              </a:p>
              <a:p>
                <a:pPr marL="269875" lvl="1" indent="-219075">
                  <a:buFont typeface="Wingdings" pitchFamily="2" charset="2"/>
                  <a:buChar char="Ø"/>
                </a:pPr>
                <a:endParaRPr lang="en-US" altLang="ko-KR" dirty="0">
                  <a:latin typeface="Arial" panose="020B0604020202020204" pitchFamily="34" charset="0"/>
                  <a:cs typeface="Arial" panose="020B0604020202020204" pitchFamily="34" charset="0"/>
                </a:endParaRPr>
              </a:p>
              <a:p>
                <a:pPr marL="908050" lvl="2" indent="-400050">
                  <a:buFont typeface="+mj-lt"/>
                  <a:buAutoNum type="romanUcPeriod"/>
                </a:pPr>
                <a:r>
                  <a:rPr lang="en-US" altLang="ko-KR" dirty="0">
                    <a:latin typeface="Arial" panose="020B0604020202020204" pitchFamily="34" charset="0"/>
                    <a:cs typeface="Arial" panose="020B0604020202020204" pitchFamily="34" charset="0"/>
                  </a:rPr>
                  <a:t>FTT precomputation : Find a reasonable approximation of the DA at </a:t>
                </a:r>
                <a14:m>
                  <m:oMath xmlns:m="http://schemas.openxmlformats.org/officeDocument/2006/math">
                    <m:sSub>
                      <m:sSubPr>
                        <m:ctrlPr>
                          <a:rPr lang="en-US" altLang="ko-KR" b="0" i="1" smtClean="0">
                            <a:latin typeface="Cambria Math" panose="02040503050406030204" pitchFamily="18" charset="0"/>
                            <a:cs typeface="Arial" panose="020B0604020202020204" pitchFamily="34" charset="0"/>
                          </a:rPr>
                        </m:ctrlPr>
                      </m:sSubPr>
                      <m:e>
                        <m:r>
                          <a:rPr lang="en-US" altLang="ko-KR" b="0" i="1" smtClean="0">
                            <a:latin typeface="Cambria Math" panose="02040503050406030204" pitchFamily="18" charset="0"/>
                            <a:cs typeface="Arial" panose="020B0604020202020204" pitchFamily="34" charset="0"/>
                          </a:rPr>
                          <m:t>𝑠</m:t>
                        </m:r>
                      </m:e>
                      <m:sub>
                        <m:r>
                          <a:rPr lang="en-US" altLang="ko-KR" b="0" i="1" smtClean="0">
                            <a:latin typeface="Cambria Math" panose="02040503050406030204" pitchFamily="18" charset="0"/>
                            <a:cs typeface="Arial" panose="020B0604020202020204" pitchFamily="34" charset="0"/>
                          </a:rPr>
                          <m:t>𝑟𝑒𝑓</m:t>
                        </m:r>
                      </m:sub>
                    </m:sSub>
                  </m:oMath>
                </a14:m>
                <a:r>
                  <a:rPr lang="en-US" altLang="ko-KR" dirty="0">
                    <a:latin typeface="Arial" panose="020B0604020202020204" pitchFamily="34" charset="0"/>
                    <a:cs typeface="Arial" panose="020B0604020202020204" pitchFamily="34" charset="0"/>
                  </a:rPr>
                  <a:t> in the three-dimensional space x, x’, </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 In this following, this three-dimensional volume is referred to as the polyhedron.</a:t>
                </a:r>
              </a:p>
              <a:p>
                <a:pPr marL="908050" lvl="2" indent="-400050">
                  <a:buFont typeface="+mj-lt"/>
                  <a:buAutoNum type="romanUcPeriod"/>
                </a:pPr>
                <a:endParaRPr lang="en-US" altLang="ko-KR" dirty="0">
                  <a:latin typeface="Arial" panose="020B0604020202020204" pitchFamily="34" charset="0"/>
                  <a:cs typeface="Arial" panose="020B0604020202020204" pitchFamily="34" charset="0"/>
                </a:endParaRPr>
              </a:p>
              <a:p>
                <a:pPr marL="908050" lvl="2" indent="-400050">
                  <a:buFont typeface="+mj-lt"/>
                  <a:buAutoNum type="romanUcPeriod"/>
                </a:pPr>
                <a:r>
                  <a:rPr lang="en-US" altLang="ko-KR" dirty="0">
                    <a:latin typeface="Arial" panose="020B0604020202020204" pitchFamily="34" charset="0"/>
                    <a:cs typeface="Arial" panose="020B0604020202020204" pitchFamily="34" charset="0"/>
                  </a:rPr>
                  <a:t>FTT tracking subroutine : Using the polyhedron at location </a:t>
                </a:r>
                <a14:m>
                  <m:oMath xmlns:m="http://schemas.openxmlformats.org/officeDocument/2006/math">
                    <m:sSub>
                      <m:sSubPr>
                        <m:ctrlPr>
                          <a:rPr lang="en-US" altLang="ko-KR" b="0" i="1" smtClean="0">
                            <a:latin typeface="Cambria Math" panose="02040503050406030204" pitchFamily="18" charset="0"/>
                            <a:cs typeface="Arial" panose="020B0604020202020204" pitchFamily="34" charset="0"/>
                          </a:rPr>
                        </m:ctrlPr>
                      </m:sSubPr>
                      <m:e>
                        <m:r>
                          <a:rPr lang="en-US" altLang="ko-KR" b="0" i="1" smtClean="0">
                            <a:latin typeface="Cambria Math" panose="02040503050406030204" pitchFamily="18" charset="0"/>
                            <a:cs typeface="Arial" panose="020B0604020202020204" pitchFamily="34" charset="0"/>
                          </a:rPr>
                          <m:t>𝑠</m:t>
                        </m:r>
                      </m:e>
                      <m:sub>
                        <m:r>
                          <a:rPr lang="en-US" altLang="ko-KR" b="0" i="1" smtClean="0">
                            <a:latin typeface="Cambria Math" panose="02040503050406030204" pitchFamily="18" charset="0"/>
                            <a:cs typeface="Arial" panose="020B0604020202020204" pitchFamily="34" charset="0"/>
                          </a:rPr>
                          <m:t>𝑟𝑒𝑓</m:t>
                        </m:r>
                      </m:sub>
                    </m:sSub>
                  </m:oMath>
                </a14:m>
                <a:r>
                  <a:rPr lang="en-US" altLang="ko-KR" dirty="0">
                    <a:latin typeface="Arial" panose="020B0604020202020204" pitchFamily="34" charset="0"/>
                    <a:cs typeface="Arial" panose="020B0604020202020204" pitchFamily="34" charset="0"/>
                  </a:rPr>
                  <a:t> as a test, we only need to track particles up to the reference position to see if they are captured or </a:t>
                </a:r>
                <a:r>
                  <a:rPr lang="en-US" altLang="ko-KR" dirty="0" err="1">
                    <a:latin typeface="Arial" panose="020B0604020202020204" pitchFamily="34" charset="0"/>
                    <a:cs typeface="Arial" panose="020B0604020202020204" pitchFamily="34" charset="0"/>
                  </a:rPr>
                  <a:t>lost,i.e</a:t>
                </a:r>
                <a:r>
                  <a:rPr lang="en-US" altLang="ko-KR" dirty="0">
                    <a:latin typeface="Arial" panose="020B0604020202020204" pitchFamily="34" charset="0"/>
                    <a:cs typeface="Arial" panose="020B0604020202020204" pitchFamily="34" charset="0"/>
                  </a:rPr>
                  <a:t>, if inside the polyhedron or not.</a:t>
                </a:r>
              </a:p>
            </p:txBody>
          </p:sp>
        </mc:Choice>
        <mc:Fallback xmlns="">
          <p:sp>
            <p:nvSpPr>
              <p:cNvPr id="19" name="TextBox 18">
                <a:extLst>
                  <a:ext uri="{FF2B5EF4-FFF2-40B4-BE49-F238E27FC236}">
                    <a16:creationId xmlns:a16="http://schemas.microsoft.com/office/drawing/2014/main" id="{E71AAF98-4110-30A6-7151-9B3E5EA09EC9}"/>
                  </a:ext>
                </a:extLst>
              </p:cNvPr>
              <p:cNvSpPr txBox="1">
                <a:spLocks noRot="1" noChangeAspect="1" noMove="1" noResize="1" noEditPoints="1" noAdjustHandles="1" noChangeArrowheads="1" noChangeShapeType="1" noTextEdit="1"/>
              </p:cNvSpPr>
              <p:nvPr/>
            </p:nvSpPr>
            <p:spPr>
              <a:xfrm>
                <a:off x="453283" y="1077028"/>
                <a:ext cx="10974327" cy="5156412"/>
              </a:xfrm>
              <a:prstGeom prst="rect">
                <a:avLst/>
              </a:prstGeom>
              <a:blipFill>
                <a:blip r:embed="rId5"/>
                <a:stretch>
                  <a:fillRect l="-346" t="-490" r="-1501" b="-735"/>
                </a:stretch>
              </a:blipFill>
            </p:spPr>
            <p:txBody>
              <a:bodyPr/>
              <a:lstStyle/>
              <a:p>
                <a:r>
                  <a:rPr lang="ko-KR" altLang="en-US">
                    <a:noFill/>
                  </a:rPr>
                  <a:t> </a:t>
                </a:r>
              </a:p>
            </p:txBody>
          </p:sp>
        </mc:Fallback>
      </mc:AlternateContent>
      <p:sp>
        <p:nvSpPr>
          <p:cNvPr id="12" name="직사각형 11">
            <a:extLst>
              <a:ext uri="{FF2B5EF4-FFF2-40B4-BE49-F238E27FC236}">
                <a16:creationId xmlns:a16="http://schemas.microsoft.com/office/drawing/2014/main" id="{4DCC2254-5193-4B46-9738-5F957C57C48D}"/>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D360156A-7134-4856-83B7-E5E28F11D767}"/>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19/34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14" name="그룹 13">
            <a:extLst>
              <a:ext uri="{FF2B5EF4-FFF2-40B4-BE49-F238E27FC236}">
                <a16:creationId xmlns:a16="http://schemas.microsoft.com/office/drawing/2014/main" id="{F879EB33-F9CC-465D-A5D6-406E8B8C4EAB}"/>
              </a:ext>
            </a:extLst>
          </p:cNvPr>
          <p:cNvGrpSpPr/>
          <p:nvPr/>
        </p:nvGrpSpPr>
        <p:grpSpPr>
          <a:xfrm>
            <a:off x="-2379" y="6398618"/>
            <a:ext cx="12191717" cy="459809"/>
            <a:chOff x="1" y="7996258"/>
            <a:chExt cx="15236824" cy="574655"/>
          </a:xfrm>
        </p:grpSpPr>
        <p:sp>
          <p:nvSpPr>
            <p:cNvPr id="16" name="Rectangle 6">
              <a:extLst>
                <a:ext uri="{FF2B5EF4-FFF2-40B4-BE49-F238E27FC236}">
                  <a16:creationId xmlns:a16="http://schemas.microsoft.com/office/drawing/2014/main" id="{F9232F70-77DA-4FD0-B463-D48943E63253}"/>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17" name="그림 16">
              <a:extLst>
                <a:ext uri="{FF2B5EF4-FFF2-40B4-BE49-F238E27FC236}">
                  <a16:creationId xmlns:a16="http://schemas.microsoft.com/office/drawing/2014/main" id="{E91D5C08-CB44-4BCC-9962-0ACB35706F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371152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Composition of the paper</a:t>
            </a:r>
            <a:endParaRPr lang="ko-KR" altLang="en-US" sz="2240" b="1"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294F3C9C-0BC6-46E3-9008-96C8684BF400}"/>
              </a:ext>
            </a:extLst>
          </p:cNvPr>
          <p:cNvSpPr txBox="1"/>
          <p:nvPr/>
        </p:nvSpPr>
        <p:spPr>
          <a:xfrm>
            <a:off x="489465" y="967433"/>
            <a:ext cx="11326664" cy="5955989"/>
          </a:xfrm>
          <a:prstGeom prst="rect">
            <a:avLst/>
          </a:prstGeom>
          <a:noFill/>
        </p:spPr>
        <p:txBody>
          <a:bodyPr wrap="square" rtlCol="0">
            <a:spAutoFit/>
          </a:bodyPr>
          <a:lstStyle/>
          <a:p>
            <a:pPr marL="342891" indent="-342891" algn="just">
              <a:lnSpc>
                <a:spcPct val="150000"/>
              </a:lnSpc>
              <a:buAutoNum type="arabicPeriod"/>
            </a:pPr>
            <a:r>
              <a:rPr lang="en-US" altLang="ko-KR" sz="1600" b="1" dirty="0">
                <a:latin typeface="Arial" panose="020B0604020202020204" pitchFamily="34" charset="0"/>
                <a:cs typeface="Arial" panose="020B0604020202020204" pitchFamily="34" charset="0"/>
              </a:rPr>
              <a:t>Introduction</a:t>
            </a:r>
          </a:p>
          <a:p>
            <a:pPr marL="342891" indent="-342891" algn="just">
              <a:lnSpc>
                <a:spcPct val="150000"/>
              </a:lnSpc>
              <a:buAutoNum type="arabicPeriod"/>
            </a:pPr>
            <a:endParaRPr lang="en-US" altLang="ko-KR" sz="1600" b="1" dirty="0">
              <a:latin typeface="Arial" panose="020B0604020202020204" pitchFamily="34" charset="0"/>
              <a:cs typeface="Arial" panose="020B0604020202020204" pitchFamily="34" charset="0"/>
            </a:endParaRPr>
          </a:p>
          <a:p>
            <a:pPr marL="342891" indent="-342891" algn="just">
              <a:lnSpc>
                <a:spcPct val="150000"/>
              </a:lnSpc>
              <a:buAutoNum type="arabicPeriod"/>
            </a:pPr>
            <a:r>
              <a:rPr lang="en-US" altLang="ko-KR" sz="1600" b="1" dirty="0"/>
              <a:t>Dynamic aperture</a:t>
            </a:r>
          </a:p>
          <a:p>
            <a:pPr marL="800080" lvl="1" indent="-342891" algn="just">
              <a:lnSpc>
                <a:spcPct val="150000"/>
              </a:lnSpc>
              <a:buAutoNum type="arabicPeriod"/>
            </a:pPr>
            <a:r>
              <a:rPr lang="en-US" altLang="ko-KR" sz="1600" dirty="0">
                <a:latin typeface="Arial" panose="020B0604020202020204" pitchFamily="34" charset="0"/>
                <a:cs typeface="Arial" panose="020B0604020202020204" pitchFamily="34" charset="0"/>
              </a:rPr>
              <a:t>Standard approaches</a:t>
            </a:r>
          </a:p>
          <a:p>
            <a:pPr marL="800100" lvl="1" indent="-342900" algn="just">
              <a:lnSpc>
                <a:spcPct val="150000"/>
              </a:lnSpc>
              <a:buAutoNum type="arabicPeriod" startAt="2"/>
            </a:pPr>
            <a:r>
              <a:rPr lang="en-US" altLang="ko-KR" sz="1600" dirty="0">
                <a:latin typeface="Arial" panose="020B0604020202020204" pitchFamily="34" charset="0"/>
                <a:cs typeface="Arial" panose="020B0604020202020204" pitchFamily="34" charset="0"/>
              </a:rPr>
              <a:t>Flood fill</a:t>
            </a:r>
          </a:p>
          <a:p>
            <a:pPr marL="800100" lvl="1" indent="-342900" algn="just">
              <a:lnSpc>
                <a:spcPct val="150000"/>
              </a:lnSpc>
              <a:buAutoNum type="arabicPeriod" startAt="2"/>
            </a:pPr>
            <a:r>
              <a:rPr lang="en-US" altLang="ko-KR" sz="1600" dirty="0">
                <a:latin typeface="Arial" panose="020B0604020202020204" pitchFamily="34" charset="0"/>
                <a:cs typeface="Arial" panose="020B0604020202020204" pitchFamily="34" charset="0"/>
              </a:rPr>
              <a:t>Reverse scan</a:t>
            </a:r>
          </a:p>
          <a:p>
            <a:pPr marL="800100" lvl="1" indent="-342900" algn="just">
              <a:lnSpc>
                <a:spcPct val="150000"/>
              </a:lnSpc>
              <a:buAutoNum type="arabicPeriod" startAt="2"/>
            </a:pPr>
            <a:r>
              <a:rPr lang="en-US" altLang="ko-KR" sz="1600" dirty="0">
                <a:latin typeface="Arial" panose="020B0604020202020204" pitchFamily="34" charset="0"/>
                <a:cs typeface="Arial" panose="020B0604020202020204" pitchFamily="34" charset="0"/>
              </a:rPr>
              <a:t>Performance comparison in OPA</a:t>
            </a:r>
          </a:p>
          <a:p>
            <a:pPr marL="800100" lvl="1" indent="-342900" algn="just">
              <a:lnSpc>
                <a:spcPct val="150000"/>
              </a:lnSpc>
              <a:buAutoNum type="arabicPeriod" startAt="2"/>
            </a:pPr>
            <a:endParaRPr lang="en-US" altLang="ko-KR" sz="1600" dirty="0">
              <a:latin typeface="Arial" panose="020B0604020202020204" pitchFamily="34" charset="0"/>
              <a:cs typeface="Arial" panose="020B0604020202020204" pitchFamily="34" charset="0"/>
            </a:endParaRPr>
          </a:p>
          <a:p>
            <a:pPr marL="342891" indent="-342891" algn="just">
              <a:lnSpc>
                <a:spcPct val="150000"/>
              </a:lnSpc>
              <a:buAutoNum type="arabicPeriod"/>
            </a:pPr>
            <a:r>
              <a:rPr lang="en-US" altLang="ko-KR" sz="1600" b="1" dirty="0">
                <a:latin typeface="Arial" panose="020B0604020202020204" pitchFamily="34" charset="0"/>
                <a:cs typeface="Arial" panose="020B0604020202020204" pitchFamily="34" charset="0"/>
              </a:rPr>
              <a:t>Touschek lifetime</a:t>
            </a:r>
          </a:p>
          <a:p>
            <a:pPr marL="800080" lvl="1" indent="-342891" algn="just">
              <a:lnSpc>
                <a:spcPct val="150000"/>
              </a:lnSpc>
              <a:buAutoNum type="arabicPeriod"/>
            </a:pPr>
            <a:r>
              <a:rPr lang="en-US" altLang="ko-KR" sz="1600" dirty="0">
                <a:latin typeface="Arial" panose="020B0604020202020204" pitchFamily="34" charset="0"/>
                <a:cs typeface="Arial" panose="020B0604020202020204" pitchFamily="34" charset="0"/>
              </a:rPr>
              <a:t>Standard approaches</a:t>
            </a:r>
          </a:p>
          <a:p>
            <a:pPr marL="800100" lvl="1" indent="-342900" algn="just">
              <a:lnSpc>
                <a:spcPct val="150000"/>
              </a:lnSpc>
              <a:buAutoNum type="arabicPeriod" startAt="2"/>
            </a:pPr>
            <a:r>
              <a:rPr lang="en-US" altLang="ko-KR" sz="1600" dirty="0">
                <a:latin typeface="Arial" panose="020B0604020202020204" pitchFamily="34" charset="0"/>
                <a:cs typeface="Arial" panose="020B0604020202020204" pitchFamily="34" charset="0"/>
              </a:rPr>
              <a:t>Fast Touschek Tracking (FTT)</a:t>
            </a:r>
          </a:p>
          <a:p>
            <a:pPr marL="800100" lvl="1" indent="-342900" algn="just">
              <a:lnSpc>
                <a:spcPct val="150000"/>
              </a:lnSpc>
              <a:buAutoNum type="arabicPeriod" startAt="2"/>
            </a:pPr>
            <a:r>
              <a:rPr lang="en-US" altLang="ko-KR" sz="1600" dirty="0">
                <a:latin typeface="Arial" panose="020B0604020202020204" pitchFamily="34" charset="0"/>
                <a:cs typeface="Arial" panose="020B0604020202020204" pitchFamily="34" charset="0"/>
              </a:rPr>
              <a:t>Summary of Fast Touschek Tracking algorithm</a:t>
            </a:r>
          </a:p>
          <a:p>
            <a:pPr marL="1200150" lvl="2" indent="-285750" algn="just">
              <a:lnSpc>
                <a:spcPct val="150000"/>
              </a:lnSpc>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FTT precomputation</a:t>
            </a:r>
          </a:p>
          <a:p>
            <a:pPr marL="1200150" lvl="2" indent="-285750" algn="just">
              <a:lnSpc>
                <a:spcPct val="150000"/>
              </a:lnSpc>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FTT tracking subroutine</a:t>
            </a:r>
          </a:p>
          <a:p>
            <a:pPr lvl="1" algn="just">
              <a:lnSpc>
                <a:spcPct val="150000"/>
              </a:lnSpc>
            </a:pPr>
            <a:endParaRPr lang="en-US" altLang="ko-KR" sz="1600" dirty="0">
              <a:latin typeface="Arial" panose="020B0604020202020204" pitchFamily="34" charset="0"/>
              <a:cs typeface="Arial" panose="020B0604020202020204" pitchFamily="34" charset="0"/>
            </a:endParaRPr>
          </a:p>
          <a:p>
            <a:pPr marL="342891" indent="-342891" algn="just">
              <a:lnSpc>
                <a:spcPct val="150000"/>
              </a:lnSpc>
              <a:buAutoNum type="arabicPeriod"/>
            </a:pPr>
            <a:endParaRPr lang="en-US" altLang="ko-KR" sz="1600" b="1" dirty="0">
              <a:latin typeface="Arial" panose="020B0604020202020204" pitchFamily="34" charset="0"/>
              <a:cs typeface="Arial" panose="020B0604020202020204" pitchFamily="34" charset="0"/>
            </a:endParaRPr>
          </a:p>
        </p:txBody>
      </p:sp>
      <p:sp>
        <p:nvSpPr>
          <p:cNvPr id="10" name="Rectangle 6">
            <a:extLst>
              <a:ext uri="{FF2B5EF4-FFF2-40B4-BE49-F238E27FC236}">
                <a16:creationId xmlns:a16="http://schemas.microsoft.com/office/drawing/2014/main" id="{23443725-347C-40ED-99A2-2C23A3018696}"/>
              </a:ext>
            </a:extLst>
          </p:cNvPr>
          <p:cNvSpPr>
            <a:spLocks noChangeArrowheads="1"/>
          </p:cNvSpPr>
          <p:nvPr/>
        </p:nvSpPr>
        <p:spPr bwMode="auto">
          <a:xfrm>
            <a:off x="1" y="-32316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endParaRPr lang="ko-KR" altLang="ko-KR" dirty="0">
              <a:latin typeface="Arial" panose="020B0604020202020204" pitchFamily="34" charset="0"/>
            </a:endParaRPr>
          </a:p>
          <a:p>
            <a:pPr defTabSz="914377" eaLnBrk="0" fontAlgn="base" hangingPunct="0">
              <a:spcBef>
                <a:spcPct val="0"/>
              </a:spcBef>
              <a:spcAft>
                <a:spcPct val="0"/>
              </a:spcAft>
            </a:pPr>
            <a:endParaRPr lang="ko-KR" altLang="ko-KR" dirty="0">
              <a:latin typeface="Arial" panose="020B0604020202020204" pitchFamily="34" charset="0"/>
            </a:endParaRPr>
          </a:p>
        </p:txBody>
      </p:sp>
      <p:sp>
        <p:nvSpPr>
          <p:cNvPr id="18" name="TextBox 17">
            <a:extLst>
              <a:ext uri="{FF2B5EF4-FFF2-40B4-BE49-F238E27FC236}">
                <a16:creationId xmlns:a16="http://schemas.microsoft.com/office/drawing/2014/main" id="{44F02147-5D29-4D8D-AA0D-AFDC4A67FE75}"/>
              </a:ext>
            </a:extLst>
          </p:cNvPr>
          <p:cNvSpPr txBox="1"/>
          <p:nvPr/>
        </p:nvSpPr>
        <p:spPr>
          <a:xfrm>
            <a:off x="1410829"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JKPS</a:t>
            </a:r>
            <a:endParaRPr lang="ko-KR" altLang="en-US" sz="1920"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2555317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327C5-EEBD-5612-4D22-CE53B295100C}"/>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F23CAC8A-6B7E-DD4A-CC03-A54C0432DE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863" y="2221675"/>
            <a:ext cx="308269" cy="317517"/>
          </a:xfrm>
          <a:prstGeom prst="rect">
            <a:avLst/>
          </a:prstGeom>
        </p:spPr>
      </p:pic>
      <p:pic>
        <p:nvPicPr>
          <p:cNvPr id="59" name="그림 58">
            <a:extLst>
              <a:ext uri="{FF2B5EF4-FFF2-40B4-BE49-F238E27FC236}">
                <a16:creationId xmlns:a16="http://schemas.microsoft.com/office/drawing/2014/main" id="{87951F5B-CE97-4C88-39B8-C9BC7F2D6F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sp>
        <p:nvSpPr>
          <p:cNvPr id="22" name="Rectangle 6">
            <a:extLst>
              <a:ext uri="{FF2B5EF4-FFF2-40B4-BE49-F238E27FC236}">
                <a16:creationId xmlns:a16="http://schemas.microsoft.com/office/drawing/2014/main" id="{B3214D6D-645A-906E-2A4E-A9CA0E2A16D4}"/>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947532AB-E2C8-1277-1B2A-7A7EE53CEC16}"/>
              </a:ext>
            </a:extLst>
          </p:cNvPr>
          <p:cNvSpPr txBox="1"/>
          <p:nvPr/>
        </p:nvSpPr>
        <p:spPr>
          <a:xfrm>
            <a:off x="2388552" y="3031527"/>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6841273E-9D4D-997C-19F2-F23636672ADE}"/>
              </a:ext>
            </a:extLst>
          </p:cNvPr>
          <p:cNvSpPr/>
          <p:nvPr/>
        </p:nvSpPr>
        <p:spPr>
          <a:xfrm>
            <a:off x="492840" y="538905"/>
            <a:ext cx="665993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Touschek</a:t>
            </a:r>
            <a:r>
              <a:rPr lang="ko-KR" altLang="en-US" sz="2240" b="1" dirty="0">
                <a:solidFill>
                  <a:schemeClr val="tx2"/>
                </a:solidFill>
                <a:cs typeface="Verdana" panose="020B0604030504040204" pitchFamily="34" charset="0"/>
              </a:rPr>
              <a:t> </a:t>
            </a:r>
            <a:r>
              <a:rPr lang="en-US" altLang="ko-KR" sz="2240" b="1" dirty="0">
                <a:solidFill>
                  <a:schemeClr val="tx2"/>
                </a:solidFill>
                <a:cs typeface="Verdana" panose="020B0604030504040204" pitchFamily="34" charset="0"/>
              </a:rPr>
              <a:t>lifetime – Fast Touschek Tracking</a:t>
            </a:r>
            <a:endParaRPr lang="ko-KR" altLang="en-US" sz="2240" b="1" dirty="0">
              <a:solidFill>
                <a:schemeClr val="tx2"/>
              </a:solidFill>
              <a:cs typeface="Verdana" panose="020B0604030504040204" pitchFamily="34" charset="0"/>
            </a:endParaRPr>
          </a:p>
        </p:txBody>
      </p:sp>
      <p:pic>
        <p:nvPicPr>
          <p:cNvPr id="3" name="그림 2" descr="텍스트, 도표, 스크린샷, 아쿠아이(가) 표시된 사진&#10;&#10;AI가 생성한 콘텐츠는 부정확할 수 있습니다.">
            <a:extLst>
              <a:ext uri="{FF2B5EF4-FFF2-40B4-BE49-F238E27FC236}">
                <a16:creationId xmlns:a16="http://schemas.microsoft.com/office/drawing/2014/main" id="{44E75E87-F00D-73EF-4D11-0C21AD1F9C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2" y="1153753"/>
            <a:ext cx="7749448" cy="5482379"/>
          </a:xfrm>
          <a:prstGeom prst="rect">
            <a:avLst/>
          </a:prstGeom>
        </p:spPr>
      </p:pic>
      <p:sp>
        <p:nvSpPr>
          <p:cNvPr id="12" name="직사각형 11">
            <a:extLst>
              <a:ext uri="{FF2B5EF4-FFF2-40B4-BE49-F238E27FC236}">
                <a16:creationId xmlns:a16="http://schemas.microsoft.com/office/drawing/2014/main" id="{77A41A83-5183-4CDE-ADE7-28851B849ED4}"/>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DCF7A0A8-AA57-4006-B02C-A079C1666383}"/>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20/34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14" name="그룹 13">
            <a:extLst>
              <a:ext uri="{FF2B5EF4-FFF2-40B4-BE49-F238E27FC236}">
                <a16:creationId xmlns:a16="http://schemas.microsoft.com/office/drawing/2014/main" id="{0B7C02E0-1E71-450D-A687-C63340C79BC5}"/>
              </a:ext>
            </a:extLst>
          </p:cNvPr>
          <p:cNvGrpSpPr/>
          <p:nvPr/>
        </p:nvGrpSpPr>
        <p:grpSpPr>
          <a:xfrm>
            <a:off x="-2379" y="6398618"/>
            <a:ext cx="12191717" cy="459809"/>
            <a:chOff x="1" y="7996258"/>
            <a:chExt cx="15236824" cy="574655"/>
          </a:xfrm>
        </p:grpSpPr>
        <p:sp>
          <p:nvSpPr>
            <p:cNvPr id="16" name="Rectangle 6">
              <a:extLst>
                <a:ext uri="{FF2B5EF4-FFF2-40B4-BE49-F238E27FC236}">
                  <a16:creationId xmlns:a16="http://schemas.microsoft.com/office/drawing/2014/main" id="{5473836E-F35E-4AA5-A446-87B18A314C8D}"/>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17" name="그림 16">
              <a:extLst>
                <a:ext uri="{FF2B5EF4-FFF2-40B4-BE49-F238E27FC236}">
                  <a16:creationId xmlns:a16="http://schemas.microsoft.com/office/drawing/2014/main" id="{241DF6DB-630B-46B2-A532-51FFA07EC2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359171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C6F7C-5769-63A6-C0B5-2858EAC339A5}"/>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E4E6B323-6C9C-00F5-613A-1648B65A0B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863" y="2221675"/>
            <a:ext cx="308269" cy="317517"/>
          </a:xfrm>
          <a:prstGeom prst="rect">
            <a:avLst/>
          </a:prstGeom>
        </p:spPr>
      </p:pic>
      <p:pic>
        <p:nvPicPr>
          <p:cNvPr id="59" name="그림 58">
            <a:extLst>
              <a:ext uri="{FF2B5EF4-FFF2-40B4-BE49-F238E27FC236}">
                <a16:creationId xmlns:a16="http://schemas.microsoft.com/office/drawing/2014/main" id="{8997910B-DA9E-1849-0359-2CCF0D453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sp>
        <p:nvSpPr>
          <p:cNvPr id="22" name="Rectangle 6">
            <a:extLst>
              <a:ext uri="{FF2B5EF4-FFF2-40B4-BE49-F238E27FC236}">
                <a16:creationId xmlns:a16="http://schemas.microsoft.com/office/drawing/2014/main" id="{6C5EBFC3-404B-4580-FAE2-1EAEC030CE27}"/>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C7A0252F-D879-D693-B9AA-F3BCCB9BA927}"/>
              </a:ext>
            </a:extLst>
          </p:cNvPr>
          <p:cNvSpPr txBox="1"/>
          <p:nvPr/>
        </p:nvSpPr>
        <p:spPr>
          <a:xfrm>
            <a:off x="2388552" y="3031527"/>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7B5EF82D-9EE2-D878-CFF3-5C2F209D3F55}"/>
              </a:ext>
            </a:extLst>
          </p:cNvPr>
          <p:cNvSpPr/>
          <p:nvPr/>
        </p:nvSpPr>
        <p:spPr>
          <a:xfrm>
            <a:off x="492840" y="538905"/>
            <a:ext cx="6659933"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Fast Touschek Tracking – FTT precomputation</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4F80309-761F-CC4B-AFD4-3327651B9C05}"/>
                  </a:ext>
                </a:extLst>
              </p:cNvPr>
              <p:cNvSpPr txBox="1"/>
              <p:nvPr/>
            </p:nvSpPr>
            <p:spPr>
              <a:xfrm>
                <a:off x="453283" y="1077028"/>
                <a:ext cx="10974327" cy="2597506"/>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The x-x’ DA for a given </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 slice can be found using any DA algorithm, e.g., flood fill or binary search.</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To create this in each </a:t>
                </a:r>
                <a:r>
                  <a:rPr lang="en-US" altLang="ko-KR" dirty="0" err="1">
                    <a:latin typeface="Arial" panose="020B0604020202020204" pitchFamily="34" charset="0"/>
                    <a:cs typeface="Arial" panose="020B0604020202020204" pitchFamily="34" charset="0"/>
                  </a:rPr>
                  <a:t>silce</a:t>
                </a:r>
                <a:r>
                  <a:rPr lang="en-US" altLang="ko-KR" dirty="0">
                    <a:latin typeface="Arial" panose="020B0604020202020204" pitchFamily="34" charset="0"/>
                    <a:cs typeface="Arial" panose="020B0604020202020204" pitchFamily="34" charset="0"/>
                  </a:rPr>
                  <a:t>, rays are constructed in equidistance increasing angles </a:t>
                </a:r>
                <a14:m>
                  <m:oMath xmlns:m="http://schemas.openxmlformats.org/officeDocument/2006/math">
                    <m:sSub>
                      <m:sSubPr>
                        <m:ctrlPr>
                          <a:rPr lang="en-US" altLang="ko-KR" b="0" i="1" smtClean="0">
                            <a:latin typeface="Cambria Math" panose="02040503050406030204" pitchFamily="18" charset="0"/>
                            <a:cs typeface="Arial" panose="020B0604020202020204" pitchFamily="34" charset="0"/>
                          </a:rPr>
                        </m:ctrlPr>
                      </m:sSubPr>
                      <m:e>
                        <m:r>
                          <a:rPr lang="en-US" altLang="ko-KR" b="0" i="1" smtClean="0">
                            <a:latin typeface="Cambria Math" panose="02040503050406030204" pitchFamily="18" charset="0"/>
                            <a:cs typeface="Arial" panose="020B0604020202020204" pitchFamily="34" charset="0"/>
                          </a:rPr>
                          <m:t>𝜃</m:t>
                        </m:r>
                      </m:e>
                      <m:sub>
                        <m:r>
                          <a:rPr lang="en-US" altLang="ko-KR" b="0" i="1" smtClean="0">
                            <a:latin typeface="Cambria Math" panose="02040503050406030204" pitchFamily="18" charset="0"/>
                            <a:cs typeface="Arial" panose="020B0604020202020204" pitchFamily="34" charset="0"/>
                          </a:rPr>
                          <m:t>𝑘</m:t>
                        </m:r>
                      </m:sub>
                    </m:sSub>
                  </m:oMath>
                </a14:m>
                <a:r>
                  <a:rPr lang="en-US" altLang="ko-KR" dirty="0">
                    <a:latin typeface="Arial" panose="020B0604020202020204" pitchFamily="34" charset="0"/>
                    <a:cs typeface="Arial" panose="020B0604020202020204" pitchFamily="34" charset="0"/>
                  </a:rPr>
                  <a:t> originating from the fixed point (FP) for the given </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 plane </a:t>
                </a:r>
                <a14:m>
                  <m:oMath xmlns:m="http://schemas.openxmlformats.org/officeDocument/2006/math">
                    <m:r>
                      <a:rPr lang="en-US" altLang="ko-KR" b="0" i="1" smtClean="0">
                        <a:latin typeface="Cambria Math" panose="02040503050406030204" pitchFamily="18" charset="0"/>
                        <a:cs typeface="Arial" panose="020B0604020202020204" pitchFamily="34" charset="0"/>
                      </a:rPr>
                      <m:t>𝑖</m:t>
                    </m:r>
                  </m:oMath>
                </a14:m>
                <a:r>
                  <a:rPr lang="en-US" altLang="ko-KR" dirty="0">
                    <a:latin typeface="Arial" panose="020B0604020202020204" pitchFamily="34" charset="0"/>
                    <a:cs typeface="Arial" panose="020B0604020202020204" pitchFamily="34" charset="0"/>
                  </a:rPr>
                  <a:t>, and the radius </a:t>
                </a:r>
                <a14:m>
                  <m:oMath xmlns:m="http://schemas.openxmlformats.org/officeDocument/2006/math">
                    <m:sSub>
                      <m:sSubPr>
                        <m:ctrlPr>
                          <a:rPr lang="en-US" altLang="ko-KR" b="0" i="1" smtClean="0">
                            <a:latin typeface="Cambria Math" panose="02040503050406030204" pitchFamily="18" charset="0"/>
                            <a:cs typeface="Arial" panose="020B0604020202020204" pitchFamily="34" charset="0"/>
                          </a:rPr>
                        </m:ctrlPr>
                      </m:sSubPr>
                      <m:e>
                        <m:r>
                          <a:rPr lang="en-US" altLang="ko-KR" b="0" i="1" smtClean="0">
                            <a:latin typeface="Cambria Math" panose="02040503050406030204" pitchFamily="18" charset="0"/>
                            <a:cs typeface="Arial" panose="020B0604020202020204" pitchFamily="34" charset="0"/>
                          </a:rPr>
                          <m:t>𝑟</m:t>
                        </m:r>
                      </m:e>
                      <m:sub>
                        <m:r>
                          <a:rPr lang="en-US" altLang="ko-KR" b="0" i="1" smtClean="0">
                            <a:latin typeface="Cambria Math" panose="02040503050406030204" pitchFamily="18" charset="0"/>
                            <a:cs typeface="Arial" panose="020B0604020202020204" pitchFamily="34" charset="0"/>
                          </a:rPr>
                          <m:t>𝑖</m:t>
                        </m:r>
                        <m:r>
                          <a:rPr lang="en-US" altLang="ko-KR" b="0" i="1" smtClean="0">
                            <a:latin typeface="Cambria Math" panose="02040503050406030204" pitchFamily="18" charset="0"/>
                            <a:cs typeface="Arial" panose="020B0604020202020204" pitchFamily="34" charset="0"/>
                          </a:rPr>
                          <m:t>,</m:t>
                        </m:r>
                        <m:r>
                          <a:rPr lang="en-US" altLang="ko-KR" b="0" i="1" smtClean="0">
                            <a:latin typeface="Cambria Math" panose="02040503050406030204" pitchFamily="18" charset="0"/>
                            <a:cs typeface="Arial" panose="020B0604020202020204" pitchFamily="34" charset="0"/>
                          </a:rPr>
                          <m:t>𝑘</m:t>
                        </m:r>
                      </m:sub>
                    </m:sSub>
                  </m:oMath>
                </a14:m>
                <a:r>
                  <a:rPr lang="en-US" altLang="ko-KR" dirty="0">
                    <a:latin typeface="Arial" panose="020B0604020202020204" pitchFamily="34" charset="0"/>
                    <a:cs typeface="Arial" panose="020B0604020202020204" pitchFamily="34" charset="0"/>
                  </a:rPr>
                  <a:t> of each ray is increased.</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endParaRPr lang="en-US" altLang="ko-KR"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64F80309-761F-CC4B-AFD4-3327651B9C05}"/>
                  </a:ext>
                </a:extLst>
              </p:cNvPr>
              <p:cNvSpPr txBox="1">
                <a:spLocks noRot="1" noChangeAspect="1" noMove="1" noResize="1" noEditPoints="1" noAdjustHandles="1" noChangeArrowheads="1" noChangeShapeType="1" noTextEdit="1"/>
              </p:cNvSpPr>
              <p:nvPr/>
            </p:nvSpPr>
            <p:spPr>
              <a:xfrm>
                <a:off x="453283" y="1077028"/>
                <a:ext cx="10974327" cy="2597506"/>
              </a:xfrm>
              <a:prstGeom prst="rect">
                <a:avLst/>
              </a:prstGeom>
              <a:blipFill>
                <a:blip r:embed="rId5"/>
                <a:stretch>
                  <a:fillRect l="-346" t="-97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0F26199-A39B-DD9D-6B73-DF4E2236FB13}"/>
                  </a:ext>
                </a:extLst>
              </p:cNvPr>
              <p:cNvSpPr txBox="1"/>
              <p:nvPr/>
            </p:nvSpPr>
            <p:spPr>
              <a:xfrm>
                <a:off x="3504784" y="2559282"/>
                <a:ext cx="4668268" cy="786562"/>
              </a:xfrm>
              <a:prstGeom prst="rect">
                <a:avLst/>
              </a:prstGeom>
              <a:noFill/>
            </p:spPr>
            <p:txBody>
              <a:bodyPr wrap="square">
                <a:spAutoFit/>
              </a:bodyPr>
              <a:lstStyle/>
              <a:p>
                <a14:m>
                  <m:oMath xmlns:m="http://schemas.openxmlformats.org/officeDocument/2006/math">
                    <m:sSub>
                      <m:sSubPr>
                        <m:ctrlPr>
                          <a:rPr lang="en-US" altLang="ko-KR" sz="2400" b="0" i="1" smtClean="0">
                            <a:latin typeface="Cambria Math" panose="02040503050406030204" pitchFamily="18" charset="0"/>
                            <a:cs typeface="Arial" panose="020B0604020202020204" pitchFamily="34" charset="0"/>
                          </a:rPr>
                        </m:ctrlPr>
                      </m:sSubPr>
                      <m:e>
                        <m:d>
                          <m:dPr>
                            <m:ctrlPr>
                              <a:rPr lang="en-US" altLang="ko-KR" sz="2400" i="1" smtClean="0">
                                <a:latin typeface="Cambria Math" panose="02040503050406030204" pitchFamily="18" charset="0"/>
                                <a:cs typeface="Arial" panose="020B0604020202020204" pitchFamily="34" charset="0"/>
                              </a:rPr>
                            </m:ctrlPr>
                          </m:dPr>
                          <m:e>
                            <m:m>
                              <m:mPr>
                                <m:mcs>
                                  <m:mc>
                                    <m:mcPr>
                                      <m:count m:val="1"/>
                                      <m:mcJc m:val="center"/>
                                    </m:mcPr>
                                  </m:mc>
                                </m:mcs>
                                <m:ctrlPr>
                                  <a:rPr lang="en-US" altLang="ko-KR" sz="2400" i="1" smtClean="0">
                                    <a:latin typeface="Cambria Math" panose="02040503050406030204" pitchFamily="18" charset="0"/>
                                    <a:cs typeface="Arial" panose="020B0604020202020204" pitchFamily="34" charset="0"/>
                                  </a:rPr>
                                </m:ctrlPr>
                              </m:mPr>
                              <m:mr>
                                <m:e>
                                  <m:r>
                                    <m:rPr>
                                      <m:brk m:alnAt="7"/>
                                    </m:rPr>
                                    <a:rPr lang="en-US" altLang="ko-KR" sz="2400" b="0" i="1" smtClean="0">
                                      <a:latin typeface="Cambria Math" panose="02040503050406030204" pitchFamily="18" charset="0"/>
                                      <a:cs typeface="Arial" panose="020B0604020202020204" pitchFamily="34" charset="0"/>
                                    </a:rPr>
                                    <m:t>𝑥</m:t>
                                  </m:r>
                                </m:e>
                              </m:mr>
                              <m:mr>
                                <m:e>
                                  <m:sSup>
                                    <m:sSupPr>
                                      <m:ctrlPr>
                                        <a:rPr lang="en-US" altLang="ko-KR" sz="2400" b="0" i="1" smtClean="0">
                                          <a:latin typeface="Cambria Math" panose="02040503050406030204" pitchFamily="18" charset="0"/>
                                          <a:cs typeface="Arial" panose="020B0604020202020204" pitchFamily="34" charset="0"/>
                                        </a:rPr>
                                      </m:ctrlPr>
                                    </m:sSupPr>
                                    <m:e>
                                      <m:r>
                                        <a:rPr lang="en-US" altLang="ko-KR" sz="2400" b="0" i="1" smtClean="0">
                                          <a:latin typeface="Cambria Math" panose="02040503050406030204" pitchFamily="18" charset="0"/>
                                          <a:cs typeface="Arial" panose="020B0604020202020204" pitchFamily="34" charset="0"/>
                                        </a:rPr>
                                        <m:t>𝑥</m:t>
                                      </m:r>
                                    </m:e>
                                    <m:sup>
                                      <m:r>
                                        <a:rPr lang="en-US" altLang="ko-KR" sz="2400" b="0" i="1" smtClean="0">
                                          <a:latin typeface="Cambria Math" panose="02040503050406030204" pitchFamily="18" charset="0"/>
                                          <a:cs typeface="Arial" panose="020B0604020202020204" pitchFamily="34" charset="0"/>
                                        </a:rPr>
                                        <m:t>′</m:t>
                                      </m:r>
                                    </m:sup>
                                  </m:sSup>
                                </m:e>
                              </m:mr>
                            </m:m>
                          </m:e>
                        </m:d>
                      </m:e>
                      <m:sub>
                        <m:r>
                          <a:rPr lang="en-US" altLang="ko-KR" sz="2400" b="0" i="1" smtClean="0">
                            <a:latin typeface="Cambria Math" panose="02040503050406030204" pitchFamily="18" charset="0"/>
                            <a:cs typeface="Arial" panose="020B0604020202020204" pitchFamily="34" charset="0"/>
                          </a:rPr>
                          <m:t>𝑖</m:t>
                        </m:r>
                        <m:r>
                          <a:rPr lang="en-US" altLang="ko-KR" sz="2400" b="0" i="1" smtClean="0">
                            <a:latin typeface="Cambria Math" panose="02040503050406030204" pitchFamily="18" charset="0"/>
                            <a:cs typeface="Arial" panose="020B0604020202020204" pitchFamily="34" charset="0"/>
                          </a:rPr>
                          <m:t>,</m:t>
                        </m:r>
                        <m:r>
                          <a:rPr lang="en-US" altLang="ko-KR" sz="2400" b="0" i="1" smtClean="0">
                            <a:latin typeface="Cambria Math" panose="02040503050406030204" pitchFamily="18" charset="0"/>
                            <a:cs typeface="Arial" panose="020B0604020202020204" pitchFamily="34" charset="0"/>
                          </a:rPr>
                          <m:t>𝑘</m:t>
                        </m:r>
                      </m:sub>
                    </m:sSub>
                    <m:r>
                      <a:rPr lang="en-US" altLang="ko-KR" sz="2400" b="0" i="1" smtClean="0">
                        <a:latin typeface="Cambria Math" panose="02040503050406030204" pitchFamily="18" charset="0"/>
                        <a:cs typeface="Arial" panose="020B0604020202020204" pitchFamily="34" charset="0"/>
                      </a:rPr>
                      <m:t>= </m:t>
                    </m:r>
                    <m:sSub>
                      <m:sSubPr>
                        <m:ctrlPr>
                          <a:rPr lang="en-US" altLang="ko-KR" sz="2400" i="1">
                            <a:latin typeface="Cambria Math" panose="02040503050406030204" pitchFamily="18" charset="0"/>
                            <a:cs typeface="Arial" panose="020B0604020202020204" pitchFamily="34" charset="0"/>
                          </a:rPr>
                        </m:ctrlPr>
                      </m:sSubPr>
                      <m:e>
                        <m:d>
                          <m:dPr>
                            <m:ctrlPr>
                              <a:rPr lang="en-US" altLang="ko-KR" sz="2400" i="1">
                                <a:latin typeface="Cambria Math" panose="02040503050406030204" pitchFamily="18" charset="0"/>
                                <a:cs typeface="Arial" panose="020B0604020202020204" pitchFamily="34" charset="0"/>
                              </a:rPr>
                            </m:ctrlPr>
                          </m:dPr>
                          <m:e>
                            <m:m>
                              <m:mPr>
                                <m:mcs>
                                  <m:mc>
                                    <m:mcPr>
                                      <m:count m:val="1"/>
                                      <m:mcJc m:val="center"/>
                                    </m:mcPr>
                                  </m:mc>
                                </m:mcs>
                                <m:ctrlPr>
                                  <a:rPr lang="en-US" altLang="ko-KR" sz="2400" i="1">
                                    <a:latin typeface="Cambria Math" panose="02040503050406030204" pitchFamily="18" charset="0"/>
                                    <a:cs typeface="Arial" panose="020B0604020202020204" pitchFamily="34" charset="0"/>
                                  </a:rPr>
                                </m:ctrlPr>
                              </m:mPr>
                              <m:mr>
                                <m:e>
                                  <m:r>
                                    <m:rPr>
                                      <m:brk m:alnAt="7"/>
                                    </m:rPr>
                                    <a:rPr lang="en-US" altLang="ko-KR" sz="2400" i="1">
                                      <a:latin typeface="Cambria Math" panose="02040503050406030204" pitchFamily="18" charset="0"/>
                                      <a:cs typeface="Arial" panose="020B0604020202020204" pitchFamily="34" charset="0"/>
                                    </a:rPr>
                                    <m:t>𝑥</m:t>
                                  </m:r>
                                </m:e>
                              </m:mr>
                              <m:mr>
                                <m:e>
                                  <m:sSup>
                                    <m:sSupPr>
                                      <m:ctrlPr>
                                        <a:rPr lang="en-US" altLang="ko-KR" sz="2400" i="1">
                                          <a:latin typeface="Cambria Math" panose="02040503050406030204" pitchFamily="18" charset="0"/>
                                          <a:cs typeface="Arial" panose="020B0604020202020204" pitchFamily="34" charset="0"/>
                                        </a:rPr>
                                      </m:ctrlPr>
                                    </m:sSupPr>
                                    <m:e>
                                      <m:r>
                                        <a:rPr lang="en-US" altLang="ko-KR" sz="2400" i="1">
                                          <a:latin typeface="Cambria Math" panose="02040503050406030204" pitchFamily="18" charset="0"/>
                                          <a:cs typeface="Arial" panose="020B0604020202020204" pitchFamily="34" charset="0"/>
                                        </a:rPr>
                                        <m:t>𝑥</m:t>
                                      </m:r>
                                    </m:e>
                                    <m:sup>
                                      <m:r>
                                        <a:rPr lang="en-US" altLang="ko-KR" sz="2400" i="1">
                                          <a:latin typeface="Cambria Math" panose="02040503050406030204" pitchFamily="18" charset="0"/>
                                          <a:cs typeface="Arial" panose="020B0604020202020204" pitchFamily="34" charset="0"/>
                                        </a:rPr>
                                        <m:t>′</m:t>
                                      </m:r>
                                    </m:sup>
                                  </m:sSup>
                                </m:e>
                              </m:mr>
                            </m:m>
                          </m:e>
                        </m:d>
                      </m:e>
                      <m:sub>
                        <m:r>
                          <a:rPr lang="en-US" altLang="ko-KR" sz="2400" b="0" i="1" smtClean="0">
                            <a:latin typeface="Cambria Math" panose="02040503050406030204" pitchFamily="18" charset="0"/>
                            <a:cs typeface="Arial" panose="020B0604020202020204" pitchFamily="34" charset="0"/>
                          </a:rPr>
                          <m:t>𝐹𝑃</m:t>
                        </m:r>
                      </m:sub>
                    </m:sSub>
                    <m:r>
                      <a:rPr lang="en-US" altLang="ko-KR" sz="2400" b="0" i="1" smtClean="0">
                        <a:latin typeface="Cambria Math" panose="02040503050406030204" pitchFamily="18" charset="0"/>
                        <a:cs typeface="Arial" panose="020B0604020202020204" pitchFamily="34" charset="0"/>
                      </a:rPr>
                      <m:t>+ </m:t>
                    </m:r>
                    <m:sSub>
                      <m:sSubPr>
                        <m:ctrlPr>
                          <a:rPr lang="en-US" altLang="ko-KR" sz="2400" i="1">
                            <a:latin typeface="Cambria Math" panose="02040503050406030204" pitchFamily="18" charset="0"/>
                            <a:cs typeface="Arial" panose="020B0604020202020204" pitchFamily="34" charset="0"/>
                          </a:rPr>
                        </m:ctrlPr>
                      </m:sSubPr>
                      <m:e>
                        <m:r>
                          <a:rPr lang="en-US" altLang="ko-KR" sz="2400" i="1">
                            <a:latin typeface="Cambria Math" panose="02040503050406030204" pitchFamily="18" charset="0"/>
                            <a:cs typeface="Arial" panose="020B0604020202020204" pitchFamily="34" charset="0"/>
                          </a:rPr>
                          <m:t>𝑟</m:t>
                        </m:r>
                      </m:e>
                      <m:sub>
                        <m:r>
                          <a:rPr lang="en-US" altLang="ko-KR" sz="2400" i="1">
                            <a:latin typeface="Cambria Math" panose="02040503050406030204" pitchFamily="18" charset="0"/>
                            <a:cs typeface="Arial" panose="020B0604020202020204" pitchFamily="34" charset="0"/>
                          </a:rPr>
                          <m:t>𝑖</m:t>
                        </m:r>
                        <m:r>
                          <a:rPr lang="en-US" altLang="ko-KR" sz="2400" i="1">
                            <a:latin typeface="Cambria Math" panose="02040503050406030204" pitchFamily="18" charset="0"/>
                            <a:cs typeface="Arial" panose="020B0604020202020204" pitchFamily="34" charset="0"/>
                          </a:rPr>
                          <m:t>,</m:t>
                        </m:r>
                        <m:r>
                          <a:rPr lang="en-US" altLang="ko-KR" sz="2400" i="1">
                            <a:latin typeface="Cambria Math" panose="02040503050406030204" pitchFamily="18" charset="0"/>
                            <a:cs typeface="Arial" panose="020B0604020202020204" pitchFamily="34" charset="0"/>
                          </a:rPr>
                          <m:t>𝑘</m:t>
                        </m:r>
                      </m:sub>
                    </m:sSub>
                  </m:oMath>
                </a14:m>
                <a:r>
                  <a:rPr lang="en-US" altLang="ko-KR" sz="2400" dirty="0">
                    <a:cs typeface="Arial" panose="020B0604020202020204" pitchFamily="34" charset="0"/>
                  </a:rPr>
                  <a:t> </a:t>
                </a:r>
                <a14:m>
                  <m:oMath xmlns:m="http://schemas.openxmlformats.org/officeDocument/2006/math">
                    <m:d>
                      <m:dPr>
                        <m:ctrlPr>
                          <a:rPr lang="en-US" altLang="ko-KR" sz="2400" i="1">
                            <a:latin typeface="Cambria Math" panose="02040503050406030204" pitchFamily="18" charset="0"/>
                            <a:cs typeface="Arial" panose="020B0604020202020204" pitchFamily="34" charset="0"/>
                          </a:rPr>
                        </m:ctrlPr>
                      </m:dPr>
                      <m:e>
                        <m:m>
                          <m:mPr>
                            <m:mcs>
                              <m:mc>
                                <m:mcPr>
                                  <m:count m:val="1"/>
                                  <m:mcJc m:val="center"/>
                                </m:mcPr>
                              </m:mc>
                            </m:mcs>
                            <m:ctrlPr>
                              <a:rPr lang="en-US" altLang="ko-KR" sz="2400" i="1">
                                <a:latin typeface="Cambria Math" panose="02040503050406030204" pitchFamily="18" charset="0"/>
                                <a:cs typeface="Arial" panose="020B0604020202020204" pitchFamily="34" charset="0"/>
                              </a:rPr>
                            </m:ctrlPr>
                          </m:mPr>
                          <m:mr>
                            <m:e>
                              <m:r>
                                <m:rPr>
                                  <m:brk m:alnAt="7"/>
                                </m:rPr>
                                <a:rPr lang="en-US" altLang="ko-KR" sz="2400" b="0" i="1" smtClean="0">
                                  <a:latin typeface="Cambria Math" panose="02040503050406030204" pitchFamily="18" charset="0"/>
                                  <a:cs typeface="Arial" panose="020B0604020202020204" pitchFamily="34" charset="0"/>
                                </a:rPr>
                                <m:t>𝑐</m:t>
                              </m:r>
                              <m:r>
                                <a:rPr lang="en-US" altLang="ko-KR" sz="2400" b="0" i="1" smtClean="0">
                                  <a:latin typeface="Cambria Math" panose="02040503050406030204" pitchFamily="18" charset="0"/>
                                  <a:cs typeface="Arial" panose="020B0604020202020204" pitchFamily="34" charset="0"/>
                                </a:rPr>
                                <m:t>𝑜𝑠</m:t>
                              </m:r>
                              <m:sSub>
                                <m:sSubPr>
                                  <m:ctrlPr>
                                    <a:rPr lang="en-US" altLang="ko-KR" sz="2400" i="1">
                                      <a:latin typeface="Cambria Math" panose="02040503050406030204" pitchFamily="18" charset="0"/>
                                      <a:cs typeface="Arial" panose="020B0604020202020204" pitchFamily="34" charset="0"/>
                                    </a:rPr>
                                  </m:ctrlPr>
                                </m:sSubPr>
                                <m:e>
                                  <m:r>
                                    <a:rPr lang="en-US" altLang="ko-KR" sz="2400" i="1">
                                      <a:latin typeface="Cambria Math" panose="02040503050406030204" pitchFamily="18" charset="0"/>
                                      <a:cs typeface="Arial" panose="020B0604020202020204" pitchFamily="34" charset="0"/>
                                    </a:rPr>
                                    <m:t>𝜃</m:t>
                                  </m:r>
                                </m:e>
                                <m:sub>
                                  <m:r>
                                    <a:rPr lang="en-US" altLang="ko-KR" sz="2400" i="1">
                                      <a:latin typeface="Cambria Math" panose="02040503050406030204" pitchFamily="18" charset="0"/>
                                      <a:cs typeface="Arial" panose="020B0604020202020204" pitchFamily="34" charset="0"/>
                                    </a:rPr>
                                    <m:t>𝑘</m:t>
                                  </m:r>
                                </m:sub>
                              </m:sSub>
                            </m:e>
                          </m:mr>
                          <m:mr>
                            <m:e>
                              <m:sSub>
                                <m:sSubPr>
                                  <m:ctrlPr>
                                    <a:rPr lang="en-US" altLang="ko-KR" sz="2400" i="1">
                                      <a:latin typeface="Cambria Math" panose="02040503050406030204" pitchFamily="18" charset="0"/>
                                      <a:cs typeface="Arial" panose="020B0604020202020204" pitchFamily="34" charset="0"/>
                                    </a:rPr>
                                  </m:ctrlPr>
                                </m:sSubPr>
                                <m:e>
                                  <m:r>
                                    <a:rPr lang="en-US" altLang="ko-KR" sz="2400" b="0" i="1" smtClean="0">
                                      <a:latin typeface="Cambria Math" panose="02040503050406030204" pitchFamily="18" charset="0"/>
                                      <a:cs typeface="Arial" panose="020B0604020202020204" pitchFamily="34" charset="0"/>
                                    </a:rPr>
                                    <m:t>𝑠𝑖𝑛</m:t>
                                  </m:r>
                                  <m:r>
                                    <a:rPr lang="en-US" altLang="ko-KR" sz="2400" i="1">
                                      <a:latin typeface="Cambria Math" panose="02040503050406030204" pitchFamily="18" charset="0"/>
                                      <a:cs typeface="Arial" panose="020B0604020202020204" pitchFamily="34" charset="0"/>
                                    </a:rPr>
                                    <m:t>𝜃</m:t>
                                  </m:r>
                                </m:e>
                                <m:sub>
                                  <m:r>
                                    <a:rPr lang="en-US" altLang="ko-KR" sz="2400" i="1">
                                      <a:latin typeface="Cambria Math" panose="02040503050406030204" pitchFamily="18" charset="0"/>
                                      <a:cs typeface="Arial" panose="020B0604020202020204" pitchFamily="34" charset="0"/>
                                    </a:rPr>
                                    <m:t>𝑘</m:t>
                                  </m:r>
                                </m:sub>
                              </m:sSub>
                            </m:e>
                          </m:mr>
                        </m:m>
                      </m:e>
                    </m:d>
                  </m:oMath>
                </a14:m>
                <a:endParaRPr lang="ko-KR" altLang="en-US" sz="2400" dirty="0"/>
              </a:p>
            </p:txBody>
          </p:sp>
        </mc:Choice>
        <mc:Fallback xmlns="">
          <p:sp>
            <p:nvSpPr>
              <p:cNvPr id="6" name="TextBox 5">
                <a:extLst>
                  <a:ext uri="{FF2B5EF4-FFF2-40B4-BE49-F238E27FC236}">
                    <a16:creationId xmlns:a16="http://schemas.microsoft.com/office/drawing/2014/main" id="{D0F26199-A39B-DD9D-6B73-DF4E2236FB13}"/>
                  </a:ext>
                </a:extLst>
              </p:cNvPr>
              <p:cNvSpPr txBox="1">
                <a:spLocks noRot="1" noChangeAspect="1" noMove="1" noResize="1" noEditPoints="1" noAdjustHandles="1" noChangeArrowheads="1" noChangeShapeType="1" noTextEdit="1"/>
              </p:cNvSpPr>
              <p:nvPr/>
            </p:nvSpPr>
            <p:spPr>
              <a:xfrm>
                <a:off x="3504784" y="2559282"/>
                <a:ext cx="4668268" cy="786562"/>
              </a:xfrm>
              <a:prstGeom prst="rect">
                <a:avLst/>
              </a:prstGeom>
              <a:blipFill>
                <a:blip r:embed="rId6"/>
                <a:stretch>
                  <a:fillRect b="-1587"/>
                </a:stretch>
              </a:blipFill>
            </p:spPr>
            <p:txBody>
              <a:bodyPr/>
              <a:lstStyle/>
              <a:p>
                <a:r>
                  <a:rPr lang="ko-KR" altLang="en-US">
                    <a:noFill/>
                  </a:rPr>
                  <a:t> </a:t>
                </a:r>
              </a:p>
            </p:txBody>
          </p:sp>
        </mc:Fallback>
      </mc:AlternateContent>
      <p:pic>
        <p:nvPicPr>
          <p:cNvPr id="9" name="그림 8" descr="텍스트, 스크린샷, 도표, 라인이(가) 표시된 사진&#10;&#10;AI가 생성한 콘텐츠는 부정확할 수 있습니다.">
            <a:extLst>
              <a:ext uri="{FF2B5EF4-FFF2-40B4-BE49-F238E27FC236}">
                <a16:creationId xmlns:a16="http://schemas.microsoft.com/office/drawing/2014/main" id="{F5916E13-8D7C-71B2-00E9-84DF63BEB7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2353" y="3512157"/>
            <a:ext cx="4586826" cy="2949256"/>
          </a:xfrm>
          <a:prstGeom prst="rect">
            <a:avLst/>
          </a:prstGeom>
        </p:spPr>
      </p:pic>
      <p:sp>
        <p:nvSpPr>
          <p:cNvPr id="14" name="직사각형 13">
            <a:extLst>
              <a:ext uri="{FF2B5EF4-FFF2-40B4-BE49-F238E27FC236}">
                <a16:creationId xmlns:a16="http://schemas.microsoft.com/office/drawing/2014/main" id="{1B4DAA68-97E1-409D-9B6A-5807EA806AB8}"/>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6" name="TextBox 15">
            <a:extLst>
              <a:ext uri="{FF2B5EF4-FFF2-40B4-BE49-F238E27FC236}">
                <a16:creationId xmlns:a16="http://schemas.microsoft.com/office/drawing/2014/main" id="{315BB6F1-55C0-4C82-A4FB-DCB4DDD655D6}"/>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21/34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17" name="그룹 16">
            <a:extLst>
              <a:ext uri="{FF2B5EF4-FFF2-40B4-BE49-F238E27FC236}">
                <a16:creationId xmlns:a16="http://schemas.microsoft.com/office/drawing/2014/main" id="{EF4A3131-4376-41D1-8777-DB224F202F2D}"/>
              </a:ext>
            </a:extLst>
          </p:cNvPr>
          <p:cNvGrpSpPr/>
          <p:nvPr/>
        </p:nvGrpSpPr>
        <p:grpSpPr>
          <a:xfrm>
            <a:off x="-2379" y="6398618"/>
            <a:ext cx="12191717" cy="459809"/>
            <a:chOff x="1" y="7996258"/>
            <a:chExt cx="15236824" cy="574655"/>
          </a:xfrm>
        </p:grpSpPr>
        <p:sp>
          <p:nvSpPr>
            <p:cNvPr id="18" name="Rectangle 6">
              <a:extLst>
                <a:ext uri="{FF2B5EF4-FFF2-40B4-BE49-F238E27FC236}">
                  <a16:creationId xmlns:a16="http://schemas.microsoft.com/office/drawing/2014/main" id="{CEABBC06-5B1E-41C2-A2A4-9D04B4A663F9}"/>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19" name="그림 18">
              <a:extLst>
                <a:ext uri="{FF2B5EF4-FFF2-40B4-BE49-F238E27FC236}">
                  <a16:creationId xmlns:a16="http://schemas.microsoft.com/office/drawing/2014/main" id="{46973664-009E-4991-BC47-27039D8771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2293555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D5CE0-7F5B-83DF-F555-0F22D0E3477D}"/>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EE76AAED-4AD3-B3AE-1641-6237363E70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863" y="2221675"/>
            <a:ext cx="308269" cy="317517"/>
          </a:xfrm>
          <a:prstGeom prst="rect">
            <a:avLst/>
          </a:prstGeom>
        </p:spPr>
      </p:pic>
      <p:pic>
        <p:nvPicPr>
          <p:cNvPr id="59" name="그림 58">
            <a:extLst>
              <a:ext uri="{FF2B5EF4-FFF2-40B4-BE49-F238E27FC236}">
                <a16:creationId xmlns:a16="http://schemas.microsoft.com/office/drawing/2014/main" id="{56A265EA-9D01-7025-0E17-CE6E909202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sp>
        <p:nvSpPr>
          <p:cNvPr id="22" name="Rectangle 6">
            <a:extLst>
              <a:ext uri="{FF2B5EF4-FFF2-40B4-BE49-F238E27FC236}">
                <a16:creationId xmlns:a16="http://schemas.microsoft.com/office/drawing/2014/main" id="{C9154B83-E21C-BF2E-1F87-166FA109A97E}"/>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BEBF9900-BB0C-AB0C-7692-42E23F4A31C8}"/>
              </a:ext>
            </a:extLst>
          </p:cNvPr>
          <p:cNvSpPr txBox="1"/>
          <p:nvPr/>
        </p:nvSpPr>
        <p:spPr>
          <a:xfrm>
            <a:off x="2388552" y="3031527"/>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E199ED16-0E6D-BCC6-8A62-159C87656BBE}"/>
              </a:ext>
            </a:extLst>
          </p:cNvPr>
          <p:cNvSpPr/>
          <p:nvPr/>
        </p:nvSpPr>
        <p:spPr>
          <a:xfrm>
            <a:off x="492840" y="538905"/>
            <a:ext cx="7085119"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Fast Touschek Tracking – FTT tracking subroutine</a:t>
            </a:r>
            <a:endParaRPr lang="ko-KR" altLang="en-US" sz="2240" b="1" dirty="0">
              <a:solidFill>
                <a:schemeClr val="tx2"/>
              </a:solidFill>
              <a:cs typeface="Verdana" panose="020B0604030504040204" pitchFamily="34" charset="0"/>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F51B38E4-509E-1026-C4D9-0C4FD9D1761B}"/>
                  </a:ext>
                </a:extLst>
              </p:cNvPr>
              <p:cNvSpPr txBox="1"/>
              <p:nvPr/>
            </p:nvSpPr>
            <p:spPr>
              <a:xfrm>
                <a:off x="453283" y="1077028"/>
                <a:ext cx="10974327" cy="4718471"/>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Having obtained the DA polyhedron, we may now perform the modified tracking subroutine, which consists two steps:</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857250" lvl="1" indent="-400050">
                  <a:buFont typeface="+mj-lt"/>
                  <a:buAutoNum type="romanUcPeriod"/>
                </a:pPr>
                <a:r>
                  <a:rPr lang="en-US" altLang="ko-KR" dirty="0">
                    <a:latin typeface="Arial" panose="020B0604020202020204" pitchFamily="34" charset="0"/>
                    <a:cs typeface="Arial" panose="020B0604020202020204" pitchFamily="34" charset="0"/>
                  </a:rPr>
                  <a:t>Track the particle from the location of its Touschek event to the reference point </a:t>
                </a:r>
                <a14:m>
                  <m:oMath xmlns:m="http://schemas.openxmlformats.org/officeDocument/2006/math">
                    <m:sSub>
                      <m:sSubPr>
                        <m:ctrlPr>
                          <a:rPr lang="en-US" altLang="ko-KR" b="0" i="1" smtClean="0">
                            <a:latin typeface="Cambria Math" panose="02040503050406030204" pitchFamily="18" charset="0"/>
                            <a:cs typeface="Arial" panose="020B0604020202020204" pitchFamily="34" charset="0"/>
                          </a:rPr>
                        </m:ctrlPr>
                      </m:sSubPr>
                      <m:e>
                        <m:r>
                          <a:rPr lang="en-US" altLang="ko-KR" b="0" i="1" smtClean="0">
                            <a:latin typeface="Cambria Math" panose="02040503050406030204" pitchFamily="18" charset="0"/>
                            <a:cs typeface="Arial" panose="020B0604020202020204" pitchFamily="34" charset="0"/>
                          </a:rPr>
                          <m:t>𝑠</m:t>
                        </m:r>
                      </m:e>
                      <m:sub>
                        <m:r>
                          <a:rPr lang="en-US" altLang="ko-KR" b="0" i="1" smtClean="0">
                            <a:latin typeface="Cambria Math" panose="02040503050406030204" pitchFamily="18" charset="0"/>
                            <a:cs typeface="Arial" panose="020B0604020202020204" pitchFamily="34" charset="0"/>
                          </a:rPr>
                          <m:t>𝑟𝑒𝑓</m:t>
                        </m:r>
                      </m:sub>
                    </m:sSub>
                  </m:oMath>
                </a14:m>
                <a:r>
                  <a:rPr lang="en-US" altLang="ko-KR" dirty="0">
                    <a:latin typeface="Arial" panose="020B0604020202020204" pitchFamily="34" charset="0"/>
                    <a:cs typeface="Arial" panose="020B0604020202020204" pitchFamily="34" charset="0"/>
                  </a:rPr>
                  <a:t> (which is always less than one turn around the ring)</a:t>
                </a:r>
              </a:p>
              <a:p>
                <a:pPr marL="857250" lvl="1" indent="-400050">
                  <a:buFont typeface="+mj-lt"/>
                  <a:buAutoNum type="romanUcPeriod"/>
                </a:pPr>
                <a:endParaRPr lang="en-US" altLang="ko-KR" dirty="0">
                  <a:latin typeface="Arial" panose="020B0604020202020204" pitchFamily="34" charset="0"/>
                  <a:cs typeface="Arial" panose="020B0604020202020204" pitchFamily="34" charset="0"/>
                </a:endParaRPr>
              </a:p>
              <a:p>
                <a:pPr marL="857250" lvl="1" indent="-400050">
                  <a:buFont typeface="+mj-lt"/>
                  <a:buAutoNum type="romanUcPeriod"/>
                </a:pPr>
                <a:r>
                  <a:rPr lang="en-US" altLang="ko-KR" dirty="0">
                    <a:latin typeface="Arial" panose="020B0604020202020204" pitchFamily="34" charset="0"/>
                    <a:cs typeface="Arial" panose="020B0604020202020204" pitchFamily="34" charset="0"/>
                  </a:rPr>
                  <a:t>Check if the particle with coordinates (x,x’,</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 is located inside the DA polyhedron or not</a:t>
                </a:r>
              </a:p>
              <a:p>
                <a:pPr marL="857250" lvl="1" indent="-400050">
                  <a:buFont typeface="+mj-lt"/>
                  <a:buAutoNum type="romanUcPeriod"/>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Geometrically, this is equivalent to ‘slicing’ the polyhedron with a plane of constant </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 the points of the interpolated polygon are then given by</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algn="ctr"/>
                <a14:m>
                  <m:oMath xmlns:m="http://schemas.openxmlformats.org/officeDocument/2006/math">
                    <m:sSub>
                      <m:sSubPr>
                        <m:ctrlPr>
                          <a:rPr lang="en-US" altLang="ko-KR" sz="1800" b="0" i="1" smtClean="0">
                            <a:latin typeface="Cambria Math" panose="02040503050406030204" pitchFamily="18" charset="0"/>
                            <a:cs typeface="Arial" panose="020B0604020202020204" pitchFamily="34" charset="0"/>
                          </a:rPr>
                        </m:ctrlPr>
                      </m:sSubPr>
                      <m:e>
                        <m:d>
                          <m:dPr>
                            <m:ctrlPr>
                              <a:rPr lang="en-US" altLang="ko-KR" sz="1800" i="1" smtClean="0">
                                <a:latin typeface="Cambria Math" panose="02040503050406030204" pitchFamily="18" charset="0"/>
                                <a:cs typeface="Arial" panose="020B0604020202020204" pitchFamily="34" charset="0"/>
                              </a:rPr>
                            </m:ctrlPr>
                          </m:dPr>
                          <m:e>
                            <m:m>
                              <m:mPr>
                                <m:mcs>
                                  <m:mc>
                                    <m:mcPr>
                                      <m:count m:val="1"/>
                                      <m:mcJc m:val="center"/>
                                    </m:mcPr>
                                  </m:mc>
                                </m:mcs>
                                <m:ctrlPr>
                                  <a:rPr lang="en-US" altLang="ko-KR" sz="1800" i="1" smtClean="0">
                                    <a:latin typeface="Cambria Math" panose="02040503050406030204" pitchFamily="18" charset="0"/>
                                    <a:cs typeface="Arial" panose="020B0604020202020204" pitchFamily="34" charset="0"/>
                                  </a:rPr>
                                </m:ctrlPr>
                              </m:mPr>
                              <m:mr>
                                <m:e>
                                  <m:r>
                                    <m:rPr>
                                      <m:brk m:alnAt="7"/>
                                    </m:rPr>
                                    <a:rPr lang="en-US" altLang="ko-KR" sz="1800" b="0" i="1" smtClean="0">
                                      <a:latin typeface="Cambria Math" panose="02040503050406030204" pitchFamily="18" charset="0"/>
                                      <a:cs typeface="Arial" panose="020B0604020202020204" pitchFamily="34" charset="0"/>
                                    </a:rPr>
                                    <m:t>𝑥</m:t>
                                  </m:r>
                                </m:e>
                              </m:mr>
                              <m:mr>
                                <m:e>
                                  <m:sSup>
                                    <m:sSupPr>
                                      <m:ctrlPr>
                                        <a:rPr lang="en-US" altLang="ko-KR" sz="1800" b="0" i="1" smtClean="0">
                                          <a:latin typeface="Cambria Math" panose="02040503050406030204" pitchFamily="18" charset="0"/>
                                          <a:cs typeface="Arial" panose="020B0604020202020204" pitchFamily="34" charset="0"/>
                                        </a:rPr>
                                      </m:ctrlPr>
                                    </m:sSupPr>
                                    <m:e>
                                      <m:r>
                                        <a:rPr lang="en-US" altLang="ko-KR" sz="1800" b="0" i="1" smtClean="0">
                                          <a:latin typeface="Cambria Math" panose="02040503050406030204" pitchFamily="18" charset="0"/>
                                          <a:cs typeface="Arial" panose="020B0604020202020204" pitchFamily="34" charset="0"/>
                                        </a:rPr>
                                        <m:t>𝑥</m:t>
                                      </m:r>
                                    </m:e>
                                    <m:sup>
                                      <m:r>
                                        <a:rPr lang="en-US" altLang="ko-KR" sz="1800" b="0" i="1" smtClean="0">
                                          <a:latin typeface="Cambria Math" panose="02040503050406030204" pitchFamily="18" charset="0"/>
                                          <a:cs typeface="Arial" panose="020B0604020202020204" pitchFamily="34" charset="0"/>
                                        </a:rPr>
                                        <m:t>′</m:t>
                                      </m:r>
                                    </m:sup>
                                  </m:sSup>
                                </m:e>
                              </m:mr>
                            </m:m>
                          </m:e>
                        </m:d>
                      </m:e>
                      <m:sub>
                        <m:r>
                          <a:rPr lang="en-US" altLang="ko-KR" sz="1800" b="0" i="1" smtClean="0">
                            <a:latin typeface="Cambria Math" panose="02040503050406030204" pitchFamily="18" charset="0"/>
                            <a:cs typeface="Arial" panose="020B0604020202020204" pitchFamily="34" charset="0"/>
                          </a:rPr>
                          <m:t>𝑘</m:t>
                        </m:r>
                      </m:sub>
                    </m:sSub>
                    <m:r>
                      <a:rPr lang="en-US" altLang="ko-KR" sz="1800" b="0" i="1" smtClean="0">
                        <a:latin typeface="Cambria Math" panose="02040503050406030204" pitchFamily="18" charset="0"/>
                        <a:cs typeface="Arial" panose="020B0604020202020204" pitchFamily="34" charset="0"/>
                      </a:rPr>
                      <m:t>= </m:t>
                    </m:r>
                    <m:sSub>
                      <m:sSubPr>
                        <m:ctrlPr>
                          <a:rPr lang="en-US" altLang="ko-KR" sz="1800" i="1">
                            <a:latin typeface="Cambria Math" panose="02040503050406030204" pitchFamily="18" charset="0"/>
                            <a:cs typeface="Arial" panose="020B0604020202020204" pitchFamily="34" charset="0"/>
                          </a:rPr>
                        </m:ctrlPr>
                      </m:sSubPr>
                      <m:e>
                        <m:r>
                          <a:rPr lang="en-US" altLang="ko-KR" sz="1800" b="0" i="1" smtClean="0">
                            <a:latin typeface="Cambria Math" panose="02040503050406030204" pitchFamily="18" charset="0"/>
                            <a:cs typeface="Arial" panose="020B0604020202020204" pitchFamily="34" charset="0"/>
                          </a:rPr>
                          <m:t>(1−</m:t>
                        </m:r>
                        <m:r>
                          <a:rPr lang="en-US" altLang="ko-KR" sz="1800" b="0" i="1" smtClean="0">
                            <a:latin typeface="Cambria Math" panose="02040503050406030204" pitchFamily="18" charset="0"/>
                            <a:cs typeface="Arial" panose="020B0604020202020204" pitchFamily="34" charset="0"/>
                          </a:rPr>
                          <m:t>𝜆</m:t>
                        </m:r>
                        <m:r>
                          <a:rPr lang="en-US" altLang="ko-KR" sz="1800" b="0" i="1" smtClean="0">
                            <a:latin typeface="Cambria Math" panose="02040503050406030204" pitchFamily="18" charset="0"/>
                            <a:cs typeface="Arial" panose="020B0604020202020204" pitchFamily="34" charset="0"/>
                          </a:rPr>
                          <m:t>)</m:t>
                        </m:r>
                        <m:d>
                          <m:dPr>
                            <m:ctrlPr>
                              <a:rPr lang="en-US" altLang="ko-KR" sz="1800" i="1">
                                <a:latin typeface="Cambria Math" panose="02040503050406030204" pitchFamily="18" charset="0"/>
                                <a:cs typeface="Arial" panose="020B0604020202020204" pitchFamily="34" charset="0"/>
                              </a:rPr>
                            </m:ctrlPr>
                          </m:dPr>
                          <m:e>
                            <m:m>
                              <m:mPr>
                                <m:mcs>
                                  <m:mc>
                                    <m:mcPr>
                                      <m:count m:val="1"/>
                                      <m:mcJc m:val="center"/>
                                    </m:mcPr>
                                  </m:mc>
                                </m:mcs>
                                <m:ctrlPr>
                                  <a:rPr lang="en-US" altLang="ko-KR" sz="1800" i="1">
                                    <a:latin typeface="Cambria Math" panose="02040503050406030204" pitchFamily="18" charset="0"/>
                                    <a:cs typeface="Arial" panose="020B0604020202020204" pitchFamily="34" charset="0"/>
                                  </a:rPr>
                                </m:ctrlPr>
                              </m:mPr>
                              <m:mr>
                                <m:e>
                                  <m:r>
                                    <m:rPr>
                                      <m:brk m:alnAt="7"/>
                                    </m:rPr>
                                    <a:rPr lang="en-US" altLang="ko-KR" sz="1800" i="1">
                                      <a:latin typeface="Cambria Math" panose="02040503050406030204" pitchFamily="18" charset="0"/>
                                      <a:cs typeface="Arial" panose="020B0604020202020204" pitchFamily="34" charset="0"/>
                                    </a:rPr>
                                    <m:t>𝑥</m:t>
                                  </m:r>
                                </m:e>
                              </m:mr>
                              <m:mr>
                                <m:e>
                                  <m:sSup>
                                    <m:sSupPr>
                                      <m:ctrlPr>
                                        <a:rPr lang="en-US" altLang="ko-KR" sz="1800" i="1">
                                          <a:latin typeface="Cambria Math" panose="02040503050406030204" pitchFamily="18" charset="0"/>
                                          <a:cs typeface="Arial" panose="020B0604020202020204" pitchFamily="34" charset="0"/>
                                        </a:rPr>
                                      </m:ctrlPr>
                                    </m:sSupPr>
                                    <m:e>
                                      <m:r>
                                        <a:rPr lang="en-US" altLang="ko-KR" sz="1800" i="1">
                                          <a:latin typeface="Cambria Math" panose="02040503050406030204" pitchFamily="18" charset="0"/>
                                          <a:cs typeface="Arial" panose="020B0604020202020204" pitchFamily="34" charset="0"/>
                                        </a:rPr>
                                        <m:t>𝑥</m:t>
                                      </m:r>
                                    </m:e>
                                    <m:sup>
                                      <m:r>
                                        <a:rPr lang="en-US" altLang="ko-KR" sz="1800" i="1">
                                          <a:latin typeface="Cambria Math" panose="02040503050406030204" pitchFamily="18" charset="0"/>
                                          <a:cs typeface="Arial" panose="020B0604020202020204" pitchFamily="34" charset="0"/>
                                        </a:rPr>
                                        <m:t>′</m:t>
                                      </m:r>
                                    </m:sup>
                                  </m:sSup>
                                </m:e>
                              </m:mr>
                            </m:m>
                          </m:e>
                        </m:d>
                      </m:e>
                      <m:sub>
                        <m:r>
                          <a:rPr lang="en-US" altLang="ko-KR" sz="1800" b="0" i="1" smtClean="0">
                            <a:latin typeface="Cambria Math" panose="02040503050406030204" pitchFamily="18" charset="0"/>
                            <a:cs typeface="Arial" panose="020B0604020202020204" pitchFamily="34" charset="0"/>
                          </a:rPr>
                          <m:t>𝑖</m:t>
                        </m:r>
                        <m:r>
                          <a:rPr lang="en-US" altLang="ko-KR" sz="1800" b="0" i="1" smtClean="0">
                            <a:latin typeface="Cambria Math" panose="02040503050406030204" pitchFamily="18" charset="0"/>
                            <a:cs typeface="Arial" panose="020B0604020202020204" pitchFamily="34" charset="0"/>
                          </a:rPr>
                          <m:t>,</m:t>
                        </m:r>
                        <m:r>
                          <a:rPr lang="en-US" altLang="ko-KR" sz="1800" b="0" i="1" smtClean="0">
                            <a:latin typeface="Cambria Math" panose="02040503050406030204" pitchFamily="18" charset="0"/>
                            <a:cs typeface="Arial" panose="020B0604020202020204" pitchFamily="34" charset="0"/>
                          </a:rPr>
                          <m:t>𝑘</m:t>
                        </m:r>
                      </m:sub>
                    </m:sSub>
                    <m:r>
                      <a:rPr lang="en-US" altLang="ko-KR" sz="1800" b="0" i="1" smtClean="0">
                        <a:latin typeface="Cambria Math" panose="02040503050406030204" pitchFamily="18" charset="0"/>
                        <a:cs typeface="Arial" panose="020B0604020202020204" pitchFamily="34" charset="0"/>
                      </a:rPr>
                      <m:t>+</m:t>
                    </m:r>
                    <m:r>
                      <a:rPr lang="en-US" altLang="ko-KR" sz="1800" b="0" i="1" smtClean="0">
                        <a:latin typeface="Cambria Math" panose="02040503050406030204" pitchFamily="18" charset="0"/>
                        <a:cs typeface="Arial" panose="020B0604020202020204" pitchFamily="34" charset="0"/>
                      </a:rPr>
                      <m:t>𝜆</m:t>
                    </m:r>
                    <m:sSub>
                      <m:sSubPr>
                        <m:ctrlPr>
                          <a:rPr lang="en-US" altLang="ko-KR" i="1">
                            <a:latin typeface="Cambria Math" panose="02040503050406030204" pitchFamily="18" charset="0"/>
                            <a:cs typeface="Arial" panose="020B0604020202020204" pitchFamily="34" charset="0"/>
                          </a:rPr>
                        </m:ctrlPr>
                      </m:sSubPr>
                      <m:e>
                        <m:d>
                          <m:dPr>
                            <m:ctrlPr>
                              <a:rPr lang="en-US" altLang="ko-KR" i="1">
                                <a:latin typeface="Cambria Math" panose="02040503050406030204" pitchFamily="18" charset="0"/>
                                <a:cs typeface="Arial" panose="020B0604020202020204" pitchFamily="34" charset="0"/>
                              </a:rPr>
                            </m:ctrlPr>
                          </m:dPr>
                          <m:e>
                            <m:m>
                              <m:mPr>
                                <m:mcs>
                                  <m:mc>
                                    <m:mcPr>
                                      <m:count m:val="1"/>
                                      <m:mcJc m:val="center"/>
                                    </m:mcPr>
                                  </m:mc>
                                </m:mcs>
                                <m:ctrlPr>
                                  <a:rPr lang="en-US" altLang="ko-KR" i="1">
                                    <a:latin typeface="Cambria Math" panose="02040503050406030204" pitchFamily="18" charset="0"/>
                                    <a:cs typeface="Arial" panose="020B0604020202020204" pitchFamily="34" charset="0"/>
                                  </a:rPr>
                                </m:ctrlPr>
                              </m:mPr>
                              <m:mr>
                                <m:e>
                                  <m:r>
                                    <m:rPr>
                                      <m:brk m:alnAt="7"/>
                                    </m:rPr>
                                    <a:rPr lang="en-US" altLang="ko-KR" i="1">
                                      <a:latin typeface="Cambria Math" panose="02040503050406030204" pitchFamily="18" charset="0"/>
                                      <a:cs typeface="Arial" panose="020B0604020202020204" pitchFamily="34" charset="0"/>
                                    </a:rPr>
                                    <m:t>𝑥</m:t>
                                  </m:r>
                                </m:e>
                              </m:mr>
                              <m:mr>
                                <m:e>
                                  <m:sSup>
                                    <m:sSupPr>
                                      <m:ctrlPr>
                                        <a:rPr lang="en-US" altLang="ko-KR" i="1">
                                          <a:latin typeface="Cambria Math" panose="02040503050406030204" pitchFamily="18" charset="0"/>
                                          <a:cs typeface="Arial" panose="020B0604020202020204" pitchFamily="34" charset="0"/>
                                        </a:rPr>
                                      </m:ctrlPr>
                                    </m:sSupPr>
                                    <m:e>
                                      <m:r>
                                        <a:rPr lang="en-US" altLang="ko-KR" i="1">
                                          <a:latin typeface="Cambria Math" panose="02040503050406030204" pitchFamily="18" charset="0"/>
                                          <a:cs typeface="Arial" panose="020B0604020202020204" pitchFamily="34" charset="0"/>
                                        </a:rPr>
                                        <m:t>𝑥</m:t>
                                      </m:r>
                                    </m:e>
                                    <m:sup>
                                      <m:r>
                                        <a:rPr lang="en-US" altLang="ko-KR" i="1">
                                          <a:latin typeface="Cambria Math" panose="02040503050406030204" pitchFamily="18" charset="0"/>
                                          <a:cs typeface="Arial" panose="020B0604020202020204" pitchFamily="34" charset="0"/>
                                        </a:rPr>
                                        <m:t>′</m:t>
                                      </m:r>
                                    </m:sup>
                                  </m:sSup>
                                </m:e>
                              </m:mr>
                            </m:m>
                          </m:e>
                        </m:d>
                      </m:e>
                      <m:sub>
                        <m:r>
                          <a:rPr lang="en-US" altLang="ko-KR" b="0" i="1" smtClean="0">
                            <a:latin typeface="Cambria Math" panose="02040503050406030204" pitchFamily="18" charset="0"/>
                            <a:cs typeface="Arial" panose="020B0604020202020204" pitchFamily="34" charset="0"/>
                          </a:rPr>
                          <m:t>𝑖</m:t>
                        </m:r>
                        <m:r>
                          <a:rPr lang="en-US" altLang="ko-KR" b="0" i="1" smtClean="0">
                            <a:latin typeface="Cambria Math" panose="02040503050406030204" pitchFamily="18" charset="0"/>
                            <a:cs typeface="Arial" panose="020B0604020202020204" pitchFamily="34" charset="0"/>
                          </a:rPr>
                          <m:t>+1,</m:t>
                        </m:r>
                        <m:r>
                          <a:rPr lang="en-US" altLang="ko-KR" i="1">
                            <a:latin typeface="Cambria Math" panose="02040503050406030204" pitchFamily="18" charset="0"/>
                            <a:cs typeface="Arial" panose="020B0604020202020204" pitchFamily="34" charset="0"/>
                          </a:rPr>
                          <m:t>𝑘</m:t>
                        </m:r>
                      </m:sub>
                    </m:sSub>
                    <m:r>
                      <a:rPr lang="en-US" altLang="ko-KR" b="0" i="1" smtClean="0">
                        <a:latin typeface="Cambria Math" panose="02040503050406030204" pitchFamily="18" charset="0"/>
                        <a:cs typeface="Arial" panose="020B0604020202020204" pitchFamily="34" charset="0"/>
                      </a:rPr>
                      <m:t>. </m:t>
                    </m:r>
                  </m:oMath>
                </a14:m>
                <a:r>
                  <a:rPr lang="en-US" altLang="ko-KR" dirty="0">
                    <a:latin typeface="Arial" panose="020B0604020202020204" pitchFamily="34" charset="0"/>
                    <a:cs typeface="Arial" panose="020B0604020202020204" pitchFamily="34" charset="0"/>
                  </a:rPr>
                  <a:t>    With </a:t>
                </a:r>
                <a14:m>
                  <m:oMath xmlns:m="http://schemas.openxmlformats.org/officeDocument/2006/math">
                    <m:r>
                      <a:rPr lang="en-US" altLang="ko-KR" b="0" i="1" smtClean="0">
                        <a:latin typeface="Cambria Math" panose="02040503050406030204" pitchFamily="18" charset="0"/>
                        <a:cs typeface="Arial" panose="020B0604020202020204" pitchFamily="34" charset="0"/>
                      </a:rPr>
                      <m:t>𝜆</m:t>
                    </m:r>
                    <m:r>
                      <a:rPr lang="en-US" altLang="ko-KR" b="0" i="1" smtClean="0">
                        <a:latin typeface="Cambria Math" panose="02040503050406030204" pitchFamily="18" charset="0"/>
                        <a:cs typeface="Arial" panose="020B0604020202020204" pitchFamily="34" charset="0"/>
                      </a:rPr>
                      <m:t>=</m:t>
                    </m:r>
                    <m:f>
                      <m:fPr>
                        <m:ctrlPr>
                          <a:rPr lang="en-US" altLang="ko-KR" b="0" i="1" smtClean="0">
                            <a:latin typeface="Cambria Math" panose="02040503050406030204" pitchFamily="18" charset="0"/>
                            <a:cs typeface="Arial" panose="020B0604020202020204" pitchFamily="34" charset="0"/>
                          </a:rPr>
                        </m:ctrlPr>
                      </m:fPr>
                      <m:num>
                        <m:f>
                          <m:fPr>
                            <m:ctrlPr>
                              <a:rPr lang="en-US" altLang="ko-KR" b="0" i="1" smtClean="0">
                                <a:latin typeface="Cambria Math" panose="02040503050406030204" pitchFamily="18" charset="0"/>
                                <a:cs typeface="Arial" panose="020B0604020202020204" pitchFamily="34" charset="0"/>
                              </a:rPr>
                            </m:ctrlPr>
                          </m:fPr>
                          <m:num>
                            <m:r>
                              <a:rPr lang="en-US" altLang="ko-KR" b="0" i="1" smtClean="0">
                                <a:latin typeface="Cambria Math" panose="02040503050406030204" pitchFamily="18" charset="0"/>
                                <a:cs typeface="Arial" panose="020B0604020202020204" pitchFamily="34" charset="0"/>
                              </a:rPr>
                              <m:t>𝑑𝑝</m:t>
                            </m:r>
                          </m:num>
                          <m:den>
                            <m:r>
                              <a:rPr lang="en-US" altLang="ko-KR" b="0" i="1" smtClean="0">
                                <a:latin typeface="Cambria Math" panose="02040503050406030204" pitchFamily="18" charset="0"/>
                                <a:cs typeface="Arial" panose="020B0604020202020204" pitchFamily="34" charset="0"/>
                              </a:rPr>
                              <m:t>𝑝</m:t>
                            </m:r>
                          </m:den>
                        </m:f>
                        <m:r>
                          <a:rPr lang="en-US" altLang="ko-KR" b="0" i="1" smtClean="0">
                            <a:latin typeface="Cambria Math" panose="02040503050406030204" pitchFamily="18" charset="0"/>
                            <a:cs typeface="Arial" panose="020B0604020202020204" pitchFamily="34" charset="0"/>
                          </a:rPr>
                          <m:t> −</m:t>
                        </m:r>
                        <m:sSub>
                          <m:sSubPr>
                            <m:ctrlPr>
                              <a:rPr lang="en-US" altLang="ko-KR" i="1">
                                <a:latin typeface="Cambria Math" panose="02040503050406030204" pitchFamily="18" charset="0"/>
                                <a:cs typeface="Arial" panose="020B0604020202020204" pitchFamily="34" charset="0"/>
                              </a:rPr>
                            </m:ctrlPr>
                          </m:sSubPr>
                          <m:e>
                            <m:r>
                              <a:rPr lang="en-US" altLang="ko-KR" b="0" i="1" smtClean="0">
                                <a:latin typeface="Cambria Math" panose="02040503050406030204" pitchFamily="18" charset="0"/>
                                <a:cs typeface="Arial" panose="020B0604020202020204" pitchFamily="34" charset="0"/>
                              </a:rPr>
                              <m:t>  </m:t>
                            </m:r>
                            <m:d>
                              <m:dPr>
                                <m:ctrlPr>
                                  <a:rPr lang="en-US" altLang="ko-KR" i="1">
                                    <a:latin typeface="Cambria Math" panose="02040503050406030204" pitchFamily="18" charset="0"/>
                                    <a:cs typeface="Arial" panose="020B0604020202020204" pitchFamily="34" charset="0"/>
                                  </a:rPr>
                                </m:ctrlPr>
                              </m:dPr>
                              <m:e>
                                <m:f>
                                  <m:fPr>
                                    <m:ctrlPr>
                                      <a:rPr lang="en-US" altLang="ko-KR" i="1">
                                        <a:latin typeface="Cambria Math" panose="02040503050406030204" pitchFamily="18" charset="0"/>
                                        <a:cs typeface="Arial" panose="020B0604020202020204" pitchFamily="34" charset="0"/>
                                      </a:rPr>
                                    </m:ctrlPr>
                                  </m:fPr>
                                  <m:num>
                                    <m:r>
                                      <a:rPr lang="en-US" altLang="ko-KR" i="1">
                                        <a:latin typeface="Cambria Math" panose="02040503050406030204" pitchFamily="18" charset="0"/>
                                        <a:cs typeface="Arial" panose="020B0604020202020204" pitchFamily="34" charset="0"/>
                                      </a:rPr>
                                      <m:t>𝑑𝑝</m:t>
                                    </m:r>
                                  </m:num>
                                  <m:den>
                                    <m:r>
                                      <a:rPr lang="en-US" altLang="ko-KR" i="1">
                                        <a:latin typeface="Cambria Math" panose="02040503050406030204" pitchFamily="18" charset="0"/>
                                        <a:cs typeface="Arial" panose="020B0604020202020204" pitchFamily="34" charset="0"/>
                                      </a:rPr>
                                      <m:t>𝑝</m:t>
                                    </m:r>
                                  </m:den>
                                </m:f>
                              </m:e>
                            </m:d>
                          </m:e>
                          <m:sub>
                            <m:r>
                              <a:rPr lang="en-US" altLang="ko-KR" i="1">
                                <a:latin typeface="Cambria Math" panose="02040503050406030204" pitchFamily="18" charset="0"/>
                                <a:cs typeface="Arial" panose="020B0604020202020204" pitchFamily="34" charset="0"/>
                              </a:rPr>
                              <m:t>𝑖</m:t>
                            </m:r>
                          </m:sub>
                        </m:sSub>
                      </m:num>
                      <m:den>
                        <m:sSub>
                          <m:sSubPr>
                            <m:ctrlPr>
                              <a:rPr lang="en-US" altLang="ko-KR" b="0" i="1" smtClean="0">
                                <a:latin typeface="Cambria Math" panose="02040503050406030204" pitchFamily="18" charset="0"/>
                                <a:cs typeface="Arial" panose="020B0604020202020204" pitchFamily="34" charset="0"/>
                              </a:rPr>
                            </m:ctrlPr>
                          </m:sSubPr>
                          <m:e>
                            <m:d>
                              <m:dPr>
                                <m:ctrlPr>
                                  <a:rPr lang="en-US" altLang="ko-KR" b="0" i="1" smtClean="0">
                                    <a:latin typeface="Cambria Math" panose="02040503050406030204" pitchFamily="18" charset="0"/>
                                    <a:cs typeface="Arial" panose="020B0604020202020204" pitchFamily="34" charset="0"/>
                                  </a:rPr>
                                </m:ctrlPr>
                              </m:dPr>
                              <m:e>
                                <m:f>
                                  <m:fPr>
                                    <m:ctrlPr>
                                      <a:rPr lang="en-US" altLang="ko-KR" b="0" i="1" smtClean="0">
                                        <a:latin typeface="Cambria Math" panose="02040503050406030204" pitchFamily="18" charset="0"/>
                                        <a:cs typeface="Arial" panose="020B0604020202020204" pitchFamily="34" charset="0"/>
                                      </a:rPr>
                                    </m:ctrlPr>
                                  </m:fPr>
                                  <m:num>
                                    <m:r>
                                      <a:rPr lang="en-US" altLang="ko-KR" b="0" i="1" smtClean="0">
                                        <a:latin typeface="Cambria Math" panose="02040503050406030204" pitchFamily="18" charset="0"/>
                                        <a:cs typeface="Arial" panose="020B0604020202020204" pitchFamily="34" charset="0"/>
                                      </a:rPr>
                                      <m:t>𝑑𝑝</m:t>
                                    </m:r>
                                  </m:num>
                                  <m:den>
                                    <m:r>
                                      <a:rPr lang="en-US" altLang="ko-KR" b="0" i="1" smtClean="0">
                                        <a:latin typeface="Cambria Math" panose="02040503050406030204" pitchFamily="18" charset="0"/>
                                        <a:cs typeface="Arial" panose="020B0604020202020204" pitchFamily="34" charset="0"/>
                                      </a:rPr>
                                      <m:t>𝑝</m:t>
                                    </m:r>
                                  </m:den>
                                </m:f>
                              </m:e>
                            </m:d>
                          </m:e>
                          <m:sub>
                            <m:r>
                              <a:rPr lang="en-US" altLang="ko-KR" b="0" i="1" smtClean="0">
                                <a:latin typeface="Cambria Math" panose="02040503050406030204" pitchFamily="18" charset="0"/>
                                <a:cs typeface="Arial" panose="020B0604020202020204" pitchFamily="34" charset="0"/>
                              </a:rPr>
                              <m:t>𝑖</m:t>
                            </m:r>
                            <m:r>
                              <a:rPr lang="en-US" altLang="ko-KR" b="0" i="1" smtClean="0">
                                <a:latin typeface="Cambria Math" panose="02040503050406030204" pitchFamily="18" charset="0"/>
                                <a:cs typeface="Arial" panose="020B0604020202020204" pitchFamily="34" charset="0"/>
                              </a:rPr>
                              <m:t>+1</m:t>
                            </m:r>
                          </m:sub>
                        </m:sSub>
                        <m:r>
                          <a:rPr lang="en-US" altLang="ko-KR" b="0" i="1" smtClean="0">
                            <a:latin typeface="Cambria Math" panose="02040503050406030204" pitchFamily="18" charset="0"/>
                            <a:cs typeface="Arial" panose="020B0604020202020204" pitchFamily="34" charset="0"/>
                          </a:rPr>
                          <m:t>−</m:t>
                        </m:r>
                        <m:sSub>
                          <m:sSubPr>
                            <m:ctrlPr>
                              <a:rPr lang="en-US" altLang="ko-KR" b="0" i="1" smtClean="0">
                                <a:latin typeface="Cambria Math" panose="02040503050406030204" pitchFamily="18" charset="0"/>
                                <a:cs typeface="Arial" panose="020B0604020202020204" pitchFamily="34" charset="0"/>
                              </a:rPr>
                            </m:ctrlPr>
                          </m:sSubPr>
                          <m:e>
                            <m:d>
                              <m:dPr>
                                <m:ctrlPr>
                                  <a:rPr lang="en-US" altLang="ko-KR" b="0" i="1" smtClean="0">
                                    <a:latin typeface="Cambria Math" panose="02040503050406030204" pitchFamily="18" charset="0"/>
                                    <a:cs typeface="Arial" panose="020B0604020202020204" pitchFamily="34" charset="0"/>
                                  </a:rPr>
                                </m:ctrlPr>
                              </m:dPr>
                              <m:e>
                                <m:f>
                                  <m:fPr>
                                    <m:ctrlPr>
                                      <a:rPr lang="en-US" altLang="ko-KR" b="0" i="1" smtClean="0">
                                        <a:latin typeface="Cambria Math" panose="02040503050406030204" pitchFamily="18" charset="0"/>
                                        <a:cs typeface="Arial" panose="020B0604020202020204" pitchFamily="34" charset="0"/>
                                      </a:rPr>
                                    </m:ctrlPr>
                                  </m:fPr>
                                  <m:num>
                                    <m:r>
                                      <a:rPr lang="en-US" altLang="ko-KR" b="0" i="1" smtClean="0">
                                        <a:latin typeface="Cambria Math" panose="02040503050406030204" pitchFamily="18" charset="0"/>
                                        <a:cs typeface="Arial" panose="020B0604020202020204" pitchFamily="34" charset="0"/>
                                      </a:rPr>
                                      <m:t>𝑑𝑝</m:t>
                                    </m:r>
                                  </m:num>
                                  <m:den>
                                    <m:r>
                                      <a:rPr lang="en-US" altLang="ko-KR" b="0" i="1" smtClean="0">
                                        <a:latin typeface="Cambria Math" panose="02040503050406030204" pitchFamily="18" charset="0"/>
                                        <a:cs typeface="Arial" panose="020B0604020202020204" pitchFamily="34" charset="0"/>
                                      </a:rPr>
                                      <m:t>𝑝</m:t>
                                    </m:r>
                                  </m:den>
                                </m:f>
                              </m:e>
                            </m:d>
                          </m:e>
                          <m:sub>
                            <m:r>
                              <a:rPr lang="en-US" altLang="ko-KR" b="0" i="1" smtClean="0">
                                <a:latin typeface="Cambria Math" panose="02040503050406030204" pitchFamily="18" charset="0"/>
                                <a:cs typeface="Arial" panose="020B0604020202020204" pitchFamily="34" charset="0"/>
                              </a:rPr>
                              <m:t>𝑖</m:t>
                            </m:r>
                          </m:sub>
                        </m:sSub>
                      </m:den>
                    </m:f>
                    <m:r>
                      <a:rPr lang="en-US" altLang="ko-KR" b="0" i="1" smtClean="0">
                        <a:latin typeface="Cambria Math" panose="02040503050406030204" pitchFamily="18" charset="0"/>
                        <a:cs typeface="Arial" panose="020B0604020202020204" pitchFamily="34" charset="0"/>
                      </a:rPr>
                      <m:t> </m:t>
                    </m:r>
                  </m:oMath>
                </a14:m>
                <a:endParaRPr lang="en-US" altLang="ko-KR" dirty="0">
                  <a:latin typeface="Arial" panose="020B0604020202020204" pitchFamily="34" charset="0"/>
                  <a:cs typeface="Arial" panose="020B0604020202020204" pitchFamily="34" charset="0"/>
                </a:endParaRPr>
              </a:p>
              <a:p>
                <a:endParaRPr lang="en-US" altLang="ko-KR"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F51B38E4-509E-1026-C4D9-0C4FD9D1761B}"/>
                  </a:ext>
                </a:extLst>
              </p:cNvPr>
              <p:cNvSpPr txBox="1">
                <a:spLocks noRot="1" noChangeAspect="1" noMove="1" noResize="1" noEditPoints="1" noAdjustHandles="1" noChangeArrowheads="1" noChangeShapeType="1" noTextEdit="1"/>
              </p:cNvSpPr>
              <p:nvPr/>
            </p:nvSpPr>
            <p:spPr>
              <a:xfrm>
                <a:off x="453283" y="1077028"/>
                <a:ext cx="10974327" cy="4718471"/>
              </a:xfrm>
              <a:prstGeom prst="rect">
                <a:avLst/>
              </a:prstGeom>
              <a:blipFill>
                <a:blip r:embed="rId4"/>
                <a:stretch>
                  <a:fillRect l="-333" t="-775"/>
                </a:stretch>
              </a:blipFill>
            </p:spPr>
            <p:txBody>
              <a:bodyPr/>
              <a:lstStyle/>
              <a:p>
                <a:r>
                  <a:rPr lang="ko-KR" altLang="en-US">
                    <a:noFill/>
                  </a:rPr>
                  <a:t> </a:t>
                </a:r>
              </a:p>
            </p:txBody>
          </p:sp>
        </mc:Fallback>
      </mc:AlternateContent>
      <p:sp>
        <p:nvSpPr>
          <p:cNvPr id="12" name="직사각형 11">
            <a:extLst>
              <a:ext uri="{FF2B5EF4-FFF2-40B4-BE49-F238E27FC236}">
                <a16:creationId xmlns:a16="http://schemas.microsoft.com/office/drawing/2014/main" id="{E001BB8A-22C5-45CC-BAA9-F93CD0F348D9}"/>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8ED3BF6F-ADCC-4A7F-8A0E-A00227245C0C}"/>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22/34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14" name="그룹 13">
            <a:extLst>
              <a:ext uri="{FF2B5EF4-FFF2-40B4-BE49-F238E27FC236}">
                <a16:creationId xmlns:a16="http://schemas.microsoft.com/office/drawing/2014/main" id="{06302610-088D-406F-8736-5EBA0A0BC7B0}"/>
              </a:ext>
            </a:extLst>
          </p:cNvPr>
          <p:cNvGrpSpPr/>
          <p:nvPr/>
        </p:nvGrpSpPr>
        <p:grpSpPr>
          <a:xfrm>
            <a:off x="-2379" y="6398618"/>
            <a:ext cx="12191717" cy="459809"/>
            <a:chOff x="1" y="7996258"/>
            <a:chExt cx="15236824" cy="574655"/>
          </a:xfrm>
        </p:grpSpPr>
        <p:sp>
          <p:nvSpPr>
            <p:cNvPr id="16" name="Rectangle 6">
              <a:extLst>
                <a:ext uri="{FF2B5EF4-FFF2-40B4-BE49-F238E27FC236}">
                  <a16:creationId xmlns:a16="http://schemas.microsoft.com/office/drawing/2014/main" id="{7F605A1F-16E8-4C90-82C6-284A20659AE1}"/>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17" name="그림 16">
              <a:extLst>
                <a:ext uri="{FF2B5EF4-FFF2-40B4-BE49-F238E27FC236}">
                  <a16:creationId xmlns:a16="http://schemas.microsoft.com/office/drawing/2014/main" id="{3EE82A3B-F28A-4FD6-8803-196C8DC56F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155921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240D0-FA32-82D2-CD08-E394728BC160}"/>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CE0DA412-B2DA-D88F-5D76-F688EA01D4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1904" y="2433045"/>
            <a:ext cx="308269" cy="317517"/>
          </a:xfrm>
          <a:prstGeom prst="rect">
            <a:avLst/>
          </a:prstGeom>
        </p:spPr>
      </p:pic>
      <p:pic>
        <p:nvPicPr>
          <p:cNvPr id="59" name="그림 58">
            <a:extLst>
              <a:ext uri="{FF2B5EF4-FFF2-40B4-BE49-F238E27FC236}">
                <a16:creationId xmlns:a16="http://schemas.microsoft.com/office/drawing/2014/main" id="{465EFF7C-6189-BB28-7434-1D43BFA8D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340" y="2588473"/>
            <a:ext cx="280527" cy="302104"/>
          </a:xfrm>
          <a:prstGeom prst="rect">
            <a:avLst/>
          </a:prstGeom>
        </p:spPr>
      </p:pic>
      <p:sp>
        <p:nvSpPr>
          <p:cNvPr id="22" name="Rectangle 6">
            <a:extLst>
              <a:ext uri="{FF2B5EF4-FFF2-40B4-BE49-F238E27FC236}">
                <a16:creationId xmlns:a16="http://schemas.microsoft.com/office/drawing/2014/main" id="{BA1135AD-8576-5311-652B-43A611F8DD8C}"/>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E0C5E026-A634-44B1-140C-02D2137D3CD0}"/>
              </a:ext>
            </a:extLst>
          </p:cNvPr>
          <p:cNvSpPr txBox="1"/>
          <p:nvPr/>
        </p:nvSpPr>
        <p:spPr>
          <a:xfrm>
            <a:off x="3266738" y="3320987"/>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3A333AC-9E5F-451B-A9CB-569A7F08F675}"/>
              </a:ext>
            </a:extLst>
          </p:cNvPr>
          <p:cNvSpPr/>
          <p:nvPr/>
        </p:nvSpPr>
        <p:spPr>
          <a:xfrm>
            <a:off x="492840" y="538905"/>
            <a:ext cx="7085119"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Fast Touschek Tracking – FTT tracking subroutine</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3B7C706-5EE4-19F4-41F7-BB51D12A4891}"/>
                  </a:ext>
                </a:extLst>
              </p:cNvPr>
              <p:cNvSpPr txBox="1"/>
              <p:nvPr/>
            </p:nvSpPr>
            <p:spPr>
              <a:xfrm>
                <a:off x="453283" y="1077028"/>
                <a:ext cx="10974327" cy="2031325"/>
              </a:xfrm>
              <a:prstGeom prst="rect">
                <a:avLst/>
              </a:prstGeom>
              <a:noFill/>
            </p:spPr>
            <p:txBody>
              <a:bodyPr wrap="square" rtlCol="0">
                <a:spAutoFit/>
              </a:bodyPr>
              <a:lstStyle/>
              <a:p>
                <a:pPr marL="285750" indent="-285750">
                  <a:buFont typeface="Wingdings" pitchFamily="2" charset="2"/>
                  <a:buChar char="Ø"/>
                </a:pPr>
                <a:r>
                  <a:rPr lang="en-US" altLang="ko-KR" dirty="0">
                    <a:latin typeface="Arial" panose="020B0604020202020204" pitchFamily="34" charset="0"/>
                    <a:cs typeface="Arial" panose="020B0604020202020204" pitchFamily="34" charset="0"/>
                  </a:rPr>
                  <a:t>Using the interpolation, we can obtain the angle</a:t>
                </a:r>
              </a:p>
              <a:p>
                <a:pPr marL="285750" indent="-285750">
                  <a:buFont typeface="Wingdings"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itchFamily="2" charset="2"/>
                  <a:buChar char="Ø"/>
                </a:pPr>
                <a:r>
                  <a:rPr lang="en-US" altLang="ko-KR" dirty="0">
                    <a:latin typeface="Arial" panose="020B0604020202020204" pitchFamily="34" charset="0"/>
                    <a:cs typeface="Arial" panose="020B0604020202020204" pitchFamily="34" charset="0"/>
                  </a:rPr>
                  <a:t>Which allows finding the two adjacent rays and their angles </a:t>
                </a:r>
                <a14:m>
                  <m:oMath xmlns:m="http://schemas.openxmlformats.org/officeDocument/2006/math">
                    <m:sSub>
                      <m:sSubPr>
                        <m:ctrlPr>
                          <a:rPr lang="en-US" altLang="ko-KR" b="0" i="1" smtClean="0">
                            <a:latin typeface="Cambria Math" panose="02040503050406030204" pitchFamily="18" charset="0"/>
                            <a:cs typeface="Arial" panose="020B0604020202020204" pitchFamily="34" charset="0"/>
                          </a:rPr>
                        </m:ctrlPr>
                      </m:sSubPr>
                      <m:e>
                        <m:r>
                          <a:rPr lang="en-US" altLang="ko-KR" b="0" i="1" smtClean="0">
                            <a:latin typeface="Cambria Math" panose="02040503050406030204" pitchFamily="18" charset="0"/>
                            <a:cs typeface="Arial" panose="020B0604020202020204" pitchFamily="34" charset="0"/>
                          </a:rPr>
                          <m:t>𝜃</m:t>
                        </m:r>
                      </m:e>
                      <m:sub>
                        <m:r>
                          <a:rPr lang="en-US" altLang="ko-KR" b="0" i="1" smtClean="0">
                            <a:latin typeface="Cambria Math" panose="02040503050406030204" pitchFamily="18" charset="0"/>
                            <a:cs typeface="Arial" panose="020B0604020202020204" pitchFamily="34" charset="0"/>
                          </a:rPr>
                          <m:t>𝑘</m:t>
                        </m:r>
                      </m:sub>
                    </m:sSub>
                  </m:oMath>
                </a14:m>
                <a:r>
                  <a:rPr lang="en-US" altLang="ko-KR" dirty="0">
                    <a:latin typeface="Arial" panose="020B0604020202020204" pitchFamily="34" charset="0"/>
                    <a:cs typeface="Arial" panose="020B0604020202020204" pitchFamily="34" charset="0"/>
                  </a:rPr>
                  <a:t> </a:t>
                </a:r>
                <a14:m>
                  <m:oMath xmlns:m="http://schemas.openxmlformats.org/officeDocument/2006/math">
                    <m:r>
                      <a:rPr lang="en-US" altLang="ko-KR" b="0" i="0" smtClean="0">
                        <a:latin typeface="Cambria Math" panose="02040503050406030204" pitchFamily="18" charset="0"/>
                        <a:cs typeface="Arial" panose="020B0604020202020204" pitchFamily="34" charset="0"/>
                      </a:rPr>
                      <m:t> </m:t>
                    </m:r>
                    <m:r>
                      <m:rPr>
                        <m:sty m:val="p"/>
                      </m:rPr>
                      <a:rPr lang="en-US" altLang="ko-KR" b="0" i="0" smtClean="0">
                        <a:latin typeface="Cambria Math" panose="02040503050406030204" pitchFamily="18" charset="0"/>
                        <a:cs typeface="Arial" panose="020B0604020202020204" pitchFamily="34" charset="0"/>
                      </a:rPr>
                      <m:t>and</m:t>
                    </m:r>
                    <m:r>
                      <a:rPr lang="en-US" altLang="ko-KR" b="0" i="0" smtClean="0">
                        <a:latin typeface="Cambria Math" panose="02040503050406030204" pitchFamily="18" charset="0"/>
                        <a:cs typeface="Arial" panose="020B0604020202020204" pitchFamily="34" charset="0"/>
                      </a:rPr>
                      <m:t> </m:t>
                    </m:r>
                    <m:sSub>
                      <m:sSubPr>
                        <m:ctrlPr>
                          <a:rPr lang="en-US" altLang="ko-KR" i="1">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𝜃</m:t>
                        </m:r>
                      </m:e>
                      <m:sub>
                        <m:r>
                          <a:rPr lang="en-US" altLang="ko-KR" i="1">
                            <a:latin typeface="Cambria Math" panose="02040503050406030204" pitchFamily="18" charset="0"/>
                            <a:cs typeface="Arial" panose="020B0604020202020204" pitchFamily="34" charset="0"/>
                          </a:rPr>
                          <m:t>𝑘</m:t>
                        </m:r>
                        <m:r>
                          <a:rPr lang="en-US" altLang="ko-KR" b="0" i="1" smtClean="0">
                            <a:latin typeface="Cambria Math" panose="02040503050406030204" pitchFamily="18" charset="0"/>
                            <a:cs typeface="Arial" panose="020B0604020202020204" pitchFamily="34" charset="0"/>
                          </a:rPr>
                          <m:t>+1</m:t>
                        </m:r>
                      </m:sub>
                    </m:sSub>
                  </m:oMath>
                </a14:m>
                <a:r>
                  <a:rPr lang="en-US" altLang="ko-KR" dirty="0">
                    <a:latin typeface="Arial" panose="020B0604020202020204" pitchFamily="34" charset="0"/>
                    <a:cs typeface="Arial" panose="020B0604020202020204" pitchFamily="34" charset="0"/>
                  </a:rPr>
                  <a:t> values even before computing interpolation.</a:t>
                </a:r>
              </a:p>
            </p:txBody>
          </p:sp>
        </mc:Choice>
        <mc:Fallback xmlns="">
          <p:sp>
            <p:nvSpPr>
              <p:cNvPr id="2" name="TextBox 1">
                <a:extLst>
                  <a:ext uri="{FF2B5EF4-FFF2-40B4-BE49-F238E27FC236}">
                    <a16:creationId xmlns:a16="http://schemas.microsoft.com/office/drawing/2014/main" id="{73B7C706-5EE4-19F4-41F7-BB51D12A4891}"/>
                  </a:ext>
                </a:extLst>
              </p:cNvPr>
              <p:cNvSpPr txBox="1">
                <a:spLocks noRot="1" noChangeAspect="1" noMove="1" noResize="1" noEditPoints="1" noAdjustHandles="1" noChangeArrowheads="1" noChangeShapeType="1" noTextEdit="1"/>
              </p:cNvSpPr>
              <p:nvPr/>
            </p:nvSpPr>
            <p:spPr>
              <a:xfrm>
                <a:off x="453283" y="1077028"/>
                <a:ext cx="10974327" cy="2031325"/>
              </a:xfrm>
              <a:prstGeom prst="rect">
                <a:avLst/>
              </a:prstGeom>
              <a:blipFill>
                <a:blip r:embed="rId5"/>
                <a:stretch>
                  <a:fillRect l="-346" t="-1242" b="-372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2AA061-7228-47A0-619C-DA7A640350A0}"/>
                  </a:ext>
                </a:extLst>
              </p:cNvPr>
              <p:cNvSpPr txBox="1"/>
              <p:nvPr/>
            </p:nvSpPr>
            <p:spPr>
              <a:xfrm>
                <a:off x="3561731" y="1852343"/>
                <a:ext cx="401622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ko-KR" sz="2400" i="1">
                          <a:latin typeface="Cambria Math" panose="02040503050406030204" pitchFamily="18" charset="0"/>
                        </a:rPr>
                        <m:t>𝜙</m:t>
                      </m:r>
                      <m:r>
                        <a:rPr kumimoji="1" lang="en-US" altLang="ko-KR" sz="2400" b="0" i="1" smtClean="0">
                          <a:latin typeface="Cambria Math" panose="02040503050406030204" pitchFamily="18" charset="0"/>
                        </a:rPr>
                        <m:t>=</m:t>
                      </m:r>
                      <m:r>
                        <a:rPr kumimoji="1" lang="en-US" altLang="ko-KR" sz="2400" b="0" i="1" smtClean="0">
                          <a:latin typeface="Cambria Math" panose="02040503050406030204" pitchFamily="18" charset="0"/>
                        </a:rPr>
                        <m:t>𝑎𝑡𝑎𝑛</m:t>
                      </m:r>
                      <m:r>
                        <a:rPr kumimoji="1" lang="en-US" altLang="ko-KR" sz="2400" b="0" i="1" smtClean="0">
                          <a:latin typeface="Cambria Math" panose="02040503050406030204" pitchFamily="18" charset="0"/>
                        </a:rPr>
                        <m:t>2(</m:t>
                      </m:r>
                      <m:sSup>
                        <m:sSupPr>
                          <m:ctrlPr>
                            <a:rPr kumimoji="1" lang="en-US" altLang="ko-KR" sz="2400" b="0" i="1" smtClean="0">
                              <a:latin typeface="Cambria Math" panose="02040503050406030204" pitchFamily="18" charset="0"/>
                            </a:rPr>
                          </m:ctrlPr>
                        </m:sSupPr>
                        <m:e>
                          <m:r>
                            <a:rPr kumimoji="1" lang="en-US" altLang="ko-KR" sz="2400" b="0" i="1" smtClean="0">
                              <a:latin typeface="Cambria Math" panose="02040503050406030204" pitchFamily="18" charset="0"/>
                            </a:rPr>
                            <m:t>𝑥</m:t>
                          </m:r>
                        </m:e>
                        <m:sup>
                          <m:r>
                            <a:rPr kumimoji="1" lang="en-US" altLang="ko-KR" sz="2400" b="0" i="1" smtClean="0">
                              <a:latin typeface="Cambria Math" panose="02040503050406030204" pitchFamily="18" charset="0"/>
                            </a:rPr>
                            <m:t>′</m:t>
                          </m:r>
                        </m:sup>
                      </m:sSup>
                      <m:r>
                        <a:rPr kumimoji="1" lang="en-US" altLang="ko-KR" sz="2400" b="0" i="1" smtClean="0">
                          <a:latin typeface="Cambria Math" panose="02040503050406030204" pitchFamily="18" charset="0"/>
                        </a:rPr>
                        <m:t>−</m:t>
                      </m:r>
                      <m:sSubSup>
                        <m:sSubSupPr>
                          <m:ctrlPr>
                            <a:rPr kumimoji="1" lang="en-US" altLang="ko-KR" sz="2400" b="0" i="1" smtClean="0">
                              <a:latin typeface="Cambria Math" panose="02040503050406030204" pitchFamily="18" charset="0"/>
                            </a:rPr>
                          </m:ctrlPr>
                        </m:sSubSupPr>
                        <m:e>
                          <m:r>
                            <a:rPr kumimoji="1" lang="en-US" altLang="ko-KR" sz="2400" b="0" i="1" smtClean="0">
                              <a:latin typeface="Cambria Math" panose="02040503050406030204" pitchFamily="18" charset="0"/>
                            </a:rPr>
                            <m:t>𝑥</m:t>
                          </m:r>
                        </m:e>
                        <m:sub>
                          <m:r>
                            <a:rPr kumimoji="1" lang="en-US" altLang="ko-KR" sz="2400" b="0" i="1" smtClean="0">
                              <a:latin typeface="Cambria Math" panose="02040503050406030204" pitchFamily="18" charset="0"/>
                            </a:rPr>
                            <m:t>𝐹𝑃</m:t>
                          </m:r>
                        </m:sub>
                        <m:sup>
                          <m:r>
                            <a:rPr kumimoji="1" lang="en-US" altLang="ko-KR" sz="2400" b="0" i="1" smtClean="0">
                              <a:latin typeface="Cambria Math" panose="02040503050406030204" pitchFamily="18" charset="0"/>
                            </a:rPr>
                            <m:t>′</m:t>
                          </m:r>
                        </m:sup>
                      </m:sSubSup>
                      <m:r>
                        <a:rPr kumimoji="1" lang="en-US" altLang="ko-KR" sz="2400" b="0" i="1" smtClean="0">
                          <a:latin typeface="Cambria Math" panose="02040503050406030204" pitchFamily="18" charset="0"/>
                        </a:rPr>
                        <m:t>, </m:t>
                      </m:r>
                      <m:r>
                        <a:rPr kumimoji="1" lang="en-US" altLang="ko-KR" sz="2400" b="0" i="1" smtClean="0">
                          <a:latin typeface="Cambria Math" panose="02040503050406030204" pitchFamily="18" charset="0"/>
                        </a:rPr>
                        <m:t>𝑥</m:t>
                      </m:r>
                      <m:r>
                        <a:rPr kumimoji="1" lang="en-US" altLang="ko-KR" sz="2400" b="0" i="1" smtClean="0">
                          <a:latin typeface="Cambria Math" panose="02040503050406030204" pitchFamily="18" charset="0"/>
                        </a:rPr>
                        <m:t>−</m:t>
                      </m:r>
                      <m:sSub>
                        <m:sSubPr>
                          <m:ctrlPr>
                            <a:rPr kumimoji="1" lang="en-US" altLang="ko-KR" sz="2400" b="0" i="1" smtClean="0">
                              <a:latin typeface="Cambria Math" panose="02040503050406030204" pitchFamily="18" charset="0"/>
                            </a:rPr>
                          </m:ctrlPr>
                        </m:sSubPr>
                        <m:e>
                          <m:r>
                            <a:rPr kumimoji="1" lang="en-US" altLang="ko-KR" sz="2400" b="0" i="1" smtClean="0">
                              <a:latin typeface="Cambria Math" panose="02040503050406030204" pitchFamily="18" charset="0"/>
                            </a:rPr>
                            <m:t>𝑥</m:t>
                          </m:r>
                        </m:e>
                        <m:sub>
                          <m:r>
                            <a:rPr kumimoji="1" lang="en-US" altLang="ko-KR" sz="2400" b="0" i="1" smtClean="0">
                              <a:latin typeface="Cambria Math" panose="02040503050406030204" pitchFamily="18" charset="0"/>
                            </a:rPr>
                            <m:t>𝐹𝑃</m:t>
                          </m:r>
                        </m:sub>
                      </m:sSub>
                      <m:r>
                        <a:rPr kumimoji="1" lang="en-US" altLang="ko-KR" sz="2400" b="0" i="1" smtClean="0">
                          <a:latin typeface="Cambria Math" panose="02040503050406030204" pitchFamily="18" charset="0"/>
                        </a:rPr>
                        <m:t>)</m:t>
                      </m:r>
                    </m:oMath>
                  </m:oMathPara>
                </a14:m>
                <a:endParaRPr kumimoji="1" lang="ko-KR" altLang="en-US" sz="2400" dirty="0"/>
              </a:p>
            </p:txBody>
          </p:sp>
        </mc:Choice>
        <mc:Fallback xmlns="">
          <p:sp>
            <p:nvSpPr>
              <p:cNvPr id="3" name="TextBox 2">
                <a:extLst>
                  <a:ext uri="{FF2B5EF4-FFF2-40B4-BE49-F238E27FC236}">
                    <a16:creationId xmlns:a16="http://schemas.microsoft.com/office/drawing/2014/main" id="{132AA061-7228-47A0-619C-DA7A640350A0}"/>
                  </a:ext>
                </a:extLst>
              </p:cNvPr>
              <p:cNvSpPr txBox="1">
                <a:spLocks noRot="1" noChangeAspect="1" noMove="1" noResize="1" noEditPoints="1" noAdjustHandles="1" noChangeArrowheads="1" noChangeShapeType="1" noTextEdit="1"/>
              </p:cNvSpPr>
              <p:nvPr/>
            </p:nvSpPr>
            <p:spPr>
              <a:xfrm>
                <a:off x="3561731" y="1852343"/>
                <a:ext cx="4016228" cy="369332"/>
              </a:xfrm>
              <a:prstGeom prst="rect">
                <a:avLst/>
              </a:prstGeom>
              <a:blipFill>
                <a:blip r:embed="rId6"/>
                <a:stretch>
                  <a:fillRect l="-1577" r="-1577" b="-36667"/>
                </a:stretch>
              </a:blipFill>
            </p:spPr>
            <p:txBody>
              <a:bodyPr/>
              <a:lstStyle/>
              <a:p>
                <a:r>
                  <a:rPr lang="ko-KR" altLang="en-US">
                    <a:noFill/>
                  </a:rPr>
                  <a:t> </a:t>
                </a:r>
              </a:p>
            </p:txBody>
          </p:sp>
        </mc:Fallback>
      </mc:AlternateContent>
      <p:grpSp>
        <p:nvGrpSpPr>
          <p:cNvPr id="37" name="그룹 36">
            <a:extLst>
              <a:ext uri="{FF2B5EF4-FFF2-40B4-BE49-F238E27FC236}">
                <a16:creationId xmlns:a16="http://schemas.microsoft.com/office/drawing/2014/main" id="{CD1BE40C-B5EE-4C13-D832-65CF12E6AB04}"/>
              </a:ext>
            </a:extLst>
          </p:cNvPr>
          <p:cNvGrpSpPr/>
          <p:nvPr/>
        </p:nvGrpSpPr>
        <p:grpSpPr>
          <a:xfrm>
            <a:off x="501813" y="3732288"/>
            <a:ext cx="6969505" cy="2224082"/>
            <a:chOff x="399394" y="2825375"/>
            <a:chExt cx="8923283" cy="3417706"/>
          </a:xfrm>
        </p:grpSpPr>
        <p:sp>
          <p:nvSpPr>
            <p:cNvPr id="4" name="타원 3">
              <a:extLst>
                <a:ext uri="{FF2B5EF4-FFF2-40B4-BE49-F238E27FC236}">
                  <a16:creationId xmlns:a16="http://schemas.microsoft.com/office/drawing/2014/main" id="{A90CE226-F528-019C-F0D4-ABD0A38187CD}"/>
                </a:ext>
              </a:extLst>
            </p:cNvPr>
            <p:cNvSpPr/>
            <p:nvPr/>
          </p:nvSpPr>
          <p:spPr>
            <a:xfrm>
              <a:off x="2026648" y="4225166"/>
              <a:ext cx="442710" cy="13888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6" name="타원 5">
              <a:extLst>
                <a:ext uri="{FF2B5EF4-FFF2-40B4-BE49-F238E27FC236}">
                  <a16:creationId xmlns:a16="http://schemas.microsoft.com/office/drawing/2014/main" id="{3E175AF6-5641-FE83-E8AC-EC77755F8B03}"/>
                </a:ext>
              </a:extLst>
            </p:cNvPr>
            <p:cNvSpPr/>
            <p:nvPr/>
          </p:nvSpPr>
          <p:spPr>
            <a:xfrm>
              <a:off x="6286218" y="3651405"/>
              <a:ext cx="442710" cy="25916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cxnSp>
          <p:nvCxnSpPr>
            <p:cNvPr id="9" name="직선 화살표 연결선 8">
              <a:extLst>
                <a:ext uri="{FF2B5EF4-FFF2-40B4-BE49-F238E27FC236}">
                  <a16:creationId xmlns:a16="http://schemas.microsoft.com/office/drawing/2014/main" id="{7A70D796-733D-A1AD-CFC3-3FFA5ECA1C75}"/>
                </a:ext>
              </a:extLst>
            </p:cNvPr>
            <p:cNvCxnSpPr/>
            <p:nvPr/>
          </p:nvCxnSpPr>
          <p:spPr>
            <a:xfrm>
              <a:off x="399394" y="5019578"/>
              <a:ext cx="853440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C7D66E1-DB0F-9F44-5970-EBFE395952D0}"/>
                </a:ext>
              </a:extLst>
            </p:cNvPr>
            <p:cNvSpPr txBox="1"/>
            <p:nvPr/>
          </p:nvSpPr>
          <p:spPr>
            <a:xfrm>
              <a:off x="8071201" y="5132120"/>
              <a:ext cx="1251476" cy="567546"/>
            </a:xfrm>
            <a:prstGeom prst="rect">
              <a:avLst/>
            </a:prstGeom>
            <a:noFill/>
          </p:spPr>
          <p:txBody>
            <a:bodyPr wrap="square" rtlCol="0">
              <a:spAutoFit/>
            </a:bodyPr>
            <a:lstStyle/>
            <a:p>
              <a:r>
                <a:rPr kumimoji="1" lang="en-US" altLang="ko-KR" dirty="0" err="1"/>
                <a:t>dp</a:t>
              </a:r>
              <a:r>
                <a:rPr kumimoji="1" lang="en-US" altLang="ko-KR" dirty="0"/>
                <a:t>/p</a:t>
              </a:r>
              <a:endParaRPr kumimoji="1" lang="ko-KR" altLang="en-US" dirty="0"/>
            </a:p>
          </p:txBody>
        </p:sp>
        <p:sp>
          <p:nvSpPr>
            <p:cNvPr id="12" name="타원 11">
              <a:extLst>
                <a:ext uri="{FF2B5EF4-FFF2-40B4-BE49-F238E27FC236}">
                  <a16:creationId xmlns:a16="http://schemas.microsoft.com/office/drawing/2014/main" id="{72C69D4A-7F21-843B-9A95-632214AC6B16}"/>
                </a:ext>
              </a:extLst>
            </p:cNvPr>
            <p:cNvSpPr/>
            <p:nvPr/>
          </p:nvSpPr>
          <p:spPr>
            <a:xfrm>
              <a:off x="4087249" y="3999282"/>
              <a:ext cx="442710" cy="1897304"/>
            </a:xfrm>
            <a:prstGeom prst="ellipse">
              <a:avLst/>
            </a:prstGeom>
            <a:solidFill>
              <a:schemeClr val="accent2">
                <a:lumMod val="75000"/>
                <a:alpha val="8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14" name="직선 연결선[R] 13">
              <a:extLst>
                <a:ext uri="{FF2B5EF4-FFF2-40B4-BE49-F238E27FC236}">
                  <a16:creationId xmlns:a16="http://schemas.microsoft.com/office/drawing/2014/main" id="{F0CD06A4-876A-885E-9640-8B83BA7367D7}"/>
                </a:ext>
              </a:extLst>
            </p:cNvPr>
            <p:cNvCxnSpPr>
              <a:cxnSpLocks/>
              <a:stCxn id="4" idx="0"/>
              <a:endCxn id="6" idx="0"/>
            </p:cNvCxnSpPr>
            <p:nvPr/>
          </p:nvCxnSpPr>
          <p:spPr>
            <a:xfrm flipV="1">
              <a:off x="2248003" y="3651405"/>
              <a:ext cx="4259570" cy="573761"/>
            </a:xfrm>
            <a:prstGeom prst="line">
              <a:avLst/>
            </a:prstGeom>
            <a:ln w="2540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직선 연결선[R] 17">
              <a:extLst>
                <a:ext uri="{FF2B5EF4-FFF2-40B4-BE49-F238E27FC236}">
                  <a16:creationId xmlns:a16="http://schemas.microsoft.com/office/drawing/2014/main" id="{0426A8F3-711D-6C1B-4F1E-73D4EF1CC1D2}"/>
                </a:ext>
              </a:extLst>
            </p:cNvPr>
            <p:cNvCxnSpPr>
              <a:cxnSpLocks/>
              <a:endCxn id="6" idx="4"/>
            </p:cNvCxnSpPr>
            <p:nvPr/>
          </p:nvCxnSpPr>
          <p:spPr>
            <a:xfrm>
              <a:off x="2244620" y="5613994"/>
              <a:ext cx="4262953" cy="629087"/>
            </a:xfrm>
            <a:prstGeom prst="line">
              <a:avLst/>
            </a:prstGeom>
            <a:ln w="2540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F811BCA-2128-8D98-A3BA-DA00C6C57143}"/>
                    </a:ext>
                  </a:extLst>
                </p:cNvPr>
                <p:cNvSpPr txBox="1"/>
                <p:nvPr/>
              </p:nvSpPr>
              <p:spPr>
                <a:xfrm>
                  <a:off x="2642826" y="3076020"/>
                  <a:ext cx="2911235" cy="5670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800" i="1" smtClean="0">
                                <a:latin typeface="Cambria Math" panose="02040503050406030204" pitchFamily="18" charset="0"/>
                                <a:cs typeface="Arial" panose="020B0604020202020204" pitchFamily="34" charset="0"/>
                              </a:rPr>
                            </m:ctrlPr>
                          </m:sSubPr>
                          <m:e>
                            <m:r>
                              <a:rPr lang="en-US" altLang="ko-KR" sz="1800" b="0" i="1" smtClean="0">
                                <a:latin typeface="Cambria Math" panose="02040503050406030204" pitchFamily="18" charset="0"/>
                                <a:cs typeface="Arial" panose="020B0604020202020204" pitchFamily="34" charset="0"/>
                              </a:rPr>
                              <m:t>(1−</m:t>
                            </m:r>
                            <m:r>
                              <a:rPr lang="en-US" altLang="ko-KR" sz="1800" b="0" i="1" smtClean="0">
                                <a:latin typeface="Cambria Math" panose="02040503050406030204" pitchFamily="18" charset="0"/>
                                <a:cs typeface="Arial" panose="020B0604020202020204" pitchFamily="34" charset="0"/>
                              </a:rPr>
                              <m:t>𝜆</m:t>
                            </m:r>
                            <m:r>
                              <a:rPr lang="en-US" altLang="ko-KR" sz="1800" b="0" i="1" smtClean="0">
                                <a:latin typeface="Cambria Math" panose="02040503050406030204" pitchFamily="18" charset="0"/>
                                <a:cs typeface="Arial" panose="020B0604020202020204" pitchFamily="34" charset="0"/>
                              </a:rPr>
                              <m:t>)</m:t>
                            </m:r>
                            <m:d>
                              <m:dPr>
                                <m:ctrlPr>
                                  <a:rPr lang="en-US" altLang="ko-KR" sz="1800" i="1">
                                    <a:latin typeface="Cambria Math" panose="02040503050406030204" pitchFamily="18" charset="0"/>
                                    <a:cs typeface="Arial" panose="020B0604020202020204" pitchFamily="34" charset="0"/>
                                  </a:rPr>
                                </m:ctrlPr>
                              </m:dPr>
                              <m:e>
                                <m:m>
                                  <m:mPr>
                                    <m:mcs>
                                      <m:mc>
                                        <m:mcPr>
                                          <m:count m:val="1"/>
                                          <m:mcJc m:val="center"/>
                                        </m:mcPr>
                                      </m:mc>
                                    </m:mcs>
                                    <m:ctrlPr>
                                      <a:rPr lang="en-US" altLang="ko-KR" sz="1800" i="1">
                                        <a:latin typeface="Cambria Math" panose="02040503050406030204" pitchFamily="18" charset="0"/>
                                        <a:cs typeface="Arial" panose="020B0604020202020204" pitchFamily="34" charset="0"/>
                                      </a:rPr>
                                    </m:ctrlPr>
                                  </m:mPr>
                                  <m:mr>
                                    <m:e>
                                      <m:r>
                                        <m:rPr>
                                          <m:brk m:alnAt="7"/>
                                        </m:rPr>
                                        <a:rPr lang="en-US" altLang="ko-KR" sz="1800" i="1">
                                          <a:latin typeface="Cambria Math" panose="02040503050406030204" pitchFamily="18" charset="0"/>
                                          <a:cs typeface="Arial" panose="020B0604020202020204" pitchFamily="34" charset="0"/>
                                        </a:rPr>
                                        <m:t>𝑥</m:t>
                                      </m:r>
                                    </m:e>
                                  </m:mr>
                                  <m:mr>
                                    <m:e>
                                      <m:sSup>
                                        <m:sSupPr>
                                          <m:ctrlPr>
                                            <a:rPr lang="en-US" altLang="ko-KR" sz="1800" i="1">
                                              <a:latin typeface="Cambria Math" panose="02040503050406030204" pitchFamily="18" charset="0"/>
                                              <a:cs typeface="Arial" panose="020B0604020202020204" pitchFamily="34" charset="0"/>
                                            </a:rPr>
                                          </m:ctrlPr>
                                        </m:sSupPr>
                                        <m:e>
                                          <m:r>
                                            <a:rPr lang="en-US" altLang="ko-KR" sz="1800" i="1">
                                              <a:latin typeface="Cambria Math" panose="02040503050406030204" pitchFamily="18" charset="0"/>
                                              <a:cs typeface="Arial" panose="020B0604020202020204" pitchFamily="34" charset="0"/>
                                            </a:rPr>
                                            <m:t>𝑥</m:t>
                                          </m:r>
                                        </m:e>
                                        <m:sup>
                                          <m:r>
                                            <a:rPr lang="en-US" altLang="ko-KR" sz="1800" i="1">
                                              <a:latin typeface="Cambria Math" panose="02040503050406030204" pitchFamily="18" charset="0"/>
                                              <a:cs typeface="Arial" panose="020B0604020202020204" pitchFamily="34" charset="0"/>
                                            </a:rPr>
                                            <m:t>′</m:t>
                                          </m:r>
                                        </m:sup>
                                      </m:sSup>
                                    </m:e>
                                  </m:mr>
                                </m:m>
                              </m:e>
                            </m:d>
                          </m:e>
                          <m:sub>
                            <m:r>
                              <a:rPr lang="en-US" altLang="ko-KR" sz="1800" b="0" i="1" smtClean="0">
                                <a:latin typeface="Cambria Math" panose="02040503050406030204" pitchFamily="18" charset="0"/>
                                <a:cs typeface="Arial" panose="020B0604020202020204" pitchFamily="34" charset="0"/>
                              </a:rPr>
                              <m:t>𝑖</m:t>
                            </m:r>
                            <m:r>
                              <a:rPr lang="en-US" altLang="ko-KR" sz="1800" b="0" i="1" smtClean="0">
                                <a:latin typeface="Cambria Math" panose="02040503050406030204" pitchFamily="18" charset="0"/>
                                <a:cs typeface="Arial" panose="020B0604020202020204" pitchFamily="34" charset="0"/>
                              </a:rPr>
                              <m:t>,</m:t>
                            </m:r>
                            <m:r>
                              <a:rPr lang="en-US" altLang="ko-KR" sz="1800" b="0" i="1" smtClean="0">
                                <a:latin typeface="Cambria Math" panose="02040503050406030204" pitchFamily="18" charset="0"/>
                                <a:cs typeface="Arial" panose="020B0604020202020204" pitchFamily="34" charset="0"/>
                              </a:rPr>
                              <m:t>𝑘</m:t>
                            </m:r>
                          </m:sub>
                        </m:sSub>
                        <m:r>
                          <a:rPr lang="en-US" altLang="ko-KR" sz="1800" b="0" i="1" smtClean="0">
                            <a:latin typeface="Cambria Math" panose="02040503050406030204" pitchFamily="18" charset="0"/>
                            <a:cs typeface="Arial" panose="020B0604020202020204" pitchFamily="34" charset="0"/>
                          </a:rPr>
                          <m:t>+</m:t>
                        </m:r>
                        <m:r>
                          <a:rPr lang="en-US" altLang="ko-KR" sz="1800" b="0" i="1" smtClean="0">
                            <a:latin typeface="Cambria Math" panose="02040503050406030204" pitchFamily="18" charset="0"/>
                            <a:cs typeface="Arial" panose="020B0604020202020204" pitchFamily="34" charset="0"/>
                          </a:rPr>
                          <m:t>𝜆</m:t>
                        </m:r>
                        <m:sSub>
                          <m:sSubPr>
                            <m:ctrlPr>
                              <a:rPr lang="en-US" altLang="ko-KR" i="1">
                                <a:latin typeface="Cambria Math" panose="02040503050406030204" pitchFamily="18" charset="0"/>
                                <a:cs typeface="Arial" panose="020B0604020202020204" pitchFamily="34" charset="0"/>
                              </a:rPr>
                            </m:ctrlPr>
                          </m:sSubPr>
                          <m:e>
                            <m:d>
                              <m:dPr>
                                <m:ctrlPr>
                                  <a:rPr lang="en-US" altLang="ko-KR" i="1">
                                    <a:latin typeface="Cambria Math" panose="02040503050406030204" pitchFamily="18" charset="0"/>
                                    <a:cs typeface="Arial" panose="020B0604020202020204" pitchFamily="34" charset="0"/>
                                  </a:rPr>
                                </m:ctrlPr>
                              </m:dPr>
                              <m:e>
                                <m:m>
                                  <m:mPr>
                                    <m:mcs>
                                      <m:mc>
                                        <m:mcPr>
                                          <m:count m:val="1"/>
                                          <m:mcJc m:val="center"/>
                                        </m:mcPr>
                                      </m:mc>
                                    </m:mcs>
                                    <m:ctrlPr>
                                      <a:rPr lang="en-US" altLang="ko-KR" i="1">
                                        <a:latin typeface="Cambria Math" panose="02040503050406030204" pitchFamily="18" charset="0"/>
                                        <a:cs typeface="Arial" panose="020B0604020202020204" pitchFamily="34" charset="0"/>
                                      </a:rPr>
                                    </m:ctrlPr>
                                  </m:mPr>
                                  <m:mr>
                                    <m:e>
                                      <m:r>
                                        <m:rPr>
                                          <m:brk m:alnAt="7"/>
                                        </m:rPr>
                                        <a:rPr lang="en-US" altLang="ko-KR" i="1">
                                          <a:latin typeface="Cambria Math" panose="02040503050406030204" pitchFamily="18" charset="0"/>
                                          <a:cs typeface="Arial" panose="020B0604020202020204" pitchFamily="34" charset="0"/>
                                        </a:rPr>
                                        <m:t>𝑥</m:t>
                                      </m:r>
                                    </m:e>
                                  </m:mr>
                                  <m:mr>
                                    <m:e>
                                      <m:sSup>
                                        <m:sSupPr>
                                          <m:ctrlPr>
                                            <a:rPr lang="en-US" altLang="ko-KR" i="1">
                                              <a:latin typeface="Cambria Math" panose="02040503050406030204" pitchFamily="18" charset="0"/>
                                              <a:cs typeface="Arial" panose="020B0604020202020204" pitchFamily="34" charset="0"/>
                                            </a:rPr>
                                          </m:ctrlPr>
                                        </m:sSupPr>
                                        <m:e>
                                          <m:r>
                                            <a:rPr lang="en-US" altLang="ko-KR" i="1">
                                              <a:latin typeface="Cambria Math" panose="02040503050406030204" pitchFamily="18" charset="0"/>
                                              <a:cs typeface="Arial" panose="020B0604020202020204" pitchFamily="34" charset="0"/>
                                            </a:rPr>
                                            <m:t>𝑥</m:t>
                                          </m:r>
                                        </m:e>
                                        <m:sup>
                                          <m:r>
                                            <a:rPr lang="en-US" altLang="ko-KR" i="1">
                                              <a:latin typeface="Cambria Math" panose="02040503050406030204" pitchFamily="18" charset="0"/>
                                              <a:cs typeface="Arial" panose="020B0604020202020204" pitchFamily="34" charset="0"/>
                                            </a:rPr>
                                            <m:t>′</m:t>
                                          </m:r>
                                        </m:sup>
                                      </m:sSup>
                                    </m:e>
                                  </m:mr>
                                </m:m>
                              </m:e>
                            </m:d>
                          </m:e>
                          <m:sub>
                            <m:r>
                              <a:rPr lang="en-US" altLang="ko-KR" b="0" i="1" smtClean="0">
                                <a:latin typeface="Cambria Math" panose="02040503050406030204" pitchFamily="18" charset="0"/>
                                <a:cs typeface="Arial" panose="020B0604020202020204" pitchFamily="34" charset="0"/>
                              </a:rPr>
                              <m:t>𝑖</m:t>
                            </m:r>
                            <m:r>
                              <a:rPr lang="en-US" altLang="ko-KR" b="0" i="1" smtClean="0">
                                <a:latin typeface="Cambria Math" panose="02040503050406030204" pitchFamily="18" charset="0"/>
                                <a:cs typeface="Arial" panose="020B0604020202020204" pitchFamily="34" charset="0"/>
                              </a:rPr>
                              <m:t>+1,</m:t>
                            </m:r>
                            <m:r>
                              <a:rPr lang="en-US" altLang="ko-KR" i="1">
                                <a:latin typeface="Cambria Math" panose="02040503050406030204" pitchFamily="18" charset="0"/>
                                <a:cs typeface="Arial" panose="020B0604020202020204" pitchFamily="34" charset="0"/>
                              </a:rPr>
                              <m:t>𝑘</m:t>
                            </m:r>
                          </m:sub>
                        </m:sSub>
                      </m:oMath>
                    </m:oMathPara>
                  </a14:m>
                  <a:endParaRPr lang="ko-KR" altLang="en-US" dirty="0"/>
                </a:p>
              </p:txBody>
            </p:sp>
          </mc:Choice>
          <mc:Fallback xmlns="">
            <p:sp>
              <p:nvSpPr>
                <p:cNvPr id="21" name="TextBox 20">
                  <a:extLst>
                    <a:ext uri="{FF2B5EF4-FFF2-40B4-BE49-F238E27FC236}">
                      <a16:creationId xmlns:a16="http://schemas.microsoft.com/office/drawing/2014/main" id="{EF811BCA-2128-8D98-A3BA-DA00C6C57143}"/>
                    </a:ext>
                  </a:extLst>
                </p:cNvPr>
                <p:cNvSpPr txBox="1">
                  <a:spLocks noRot="1" noChangeAspect="1" noMove="1" noResize="1" noEditPoints="1" noAdjustHandles="1" noChangeArrowheads="1" noChangeShapeType="1" noTextEdit="1"/>
                </p:cNvSpPr>
                <p:nvPr/>
              </p:nvSpPr>
              <p:spPr>
                <a:xfrm>
                  <a:off x="2642826" y="3076020"/>
                  <a:ext cx="2911235" cy="567016"/>
                </a:xfrm>
                <a:prstGeom prst="rect">
                  <a:avLst/>
                </a:prstGeom>
                <a:blipFill>
                  <a:blip r:embed="rId7"/>
                  <a:stretch>
                    <a:fillRect l="-556" r="-20000" b="-5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AB8774C-7209-7290-7A76-757C92E961C2}"/>
                    </a:ext>
                  </a:extLst>
                </p:cNvPr>
                <p:cNvSpPr txBox="1"/>
                <p:nvPr/>
              </p:nvSpPr>
              <p:spPr>
                <a:xfrm>
                  <a:off x="1616267" y="3333502"/>
                  <a:ext cx="585242" cy="5670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800" b="0" i="1" smtClean="0">
                                <a:latin typeface="Cambria Math" panose="02040503050406030204" pitchFamily="18" charset="0"/>
                                <a:cs typeface="Arial" panose="020B0604020202020204" pitchFamily="34" charset="0"/>
                              </a:rPr>
                            </m:ctrlPr>
                          </m:sSubPr>
                          <m:e>
                            <m:d>
                              <m:dPr>
                                <m:ctrlPr>
                                  <a:rPr lang="en-US" altLang="ko-KR" sz="1800" i="1" smtClean="0">
                                    <a:latin typeface="Cambria Math" panose="02040503050406030204" pitchFamily="18" charset="0"/>
                                    <a:cs typeface="Arial" panose="020B0604020202020204" pitchFamily="34" charset="0"/>
                                  </a:rPr>
                                </m:ctrlPr>
                              </m:dPr>
                              <m:e>
                                <m:m>
                                  <m:mPr>
                                    <m:mcs>
                                      <m:mc>
                                        <m:mcPr>
                                          <m:count m:val="1"/>
                                          <m:mcJc m:val="center"/>
                                        </m:mcPr>
                                      </m:mc>
                                    </m:mcs>
                                    <m:ctrlPr>
                                      <a:rPr lang="en-US" altLang="ko-KR" sz="1800" i="1">
                                        <a:latin typeface="Cambria Math" panose="02040503050406030204" pitchFamily="18" charset="0"/>
                                        <a:cs typeface="Arial" panose="020B0604020202020204" pitchFamily="34" charset="0"/>
                                      </a:rPr>
                                    </m:ctrlPr>
                                  </m:mPr>
                                  <m:mr>
                                    <m:e>
                                      <m:r>
                                        <m:rPr>
                                          <m:brk m:alnAt="7"/>
                                        </m:rPr>
                                        <a:rPr lang="en-US" altLang="ko-KR" sz="1800" i="1">
                                          <a:latin typeface="Cambria Math" panose="02040503050406030204" pitchFamily="18" charset="0"/>
                                          <a:cs typeface="Arial" panose="020B0604020202020204" pitchFamily="34" charset="0"/>
                                        </a:rPr>
                                        <m:t>𝑥</m:t>
                                      </m:r>
                                    </m:e>
                                  </m:mr>
                                  <m:mr>
                                    <m:e>
                                      <m:sSup>
                                        <m:sSupPr>
                                          <m:ctrlPr>
                                            <a:rPr lang="en-US" altLang="ko-KR" sz="1800" i="1">
                                              <a:latin typeface="Cambria Math" panose="02040503050406030204" pitchFamily="18" charset="0"/>
                                              <a:cs typeface="Arial" panose="020B0604020202020204" pitchFamily="34" charset="0"/>
                                            </a:rPr>
                                          </m:ctrlPr>
                                        </m:sSupPr>
                                        <m:e>
                                          <m:r>
                                            <a:rPr lang="en-US" altLang="ko-KR" sz="1800" i="1">
                                              <a:latin typeface="Cambria Math" panose="02040503050406030204" pitchFamily="18" charset="0"/>
                                              <a:cs typeface="Arial" panose="020B0604020202020204" pitchFamily="34" charset="0"/>
                                            </a:rPr>
                                            <m:t>𝑥</m:t>
                                          </m:r>
                                        </m:e>
                                        <m:sup>
                                          <m:r>
                                            <a:rPr lang="en-US" altLang="ko-KR" sz="1800" i="1">
                                              <a:latin typeface="Cambria Math" panose="02040503050406030204" pitchFamily="18" charset="0"/>
                                              <a:cs typeface="Arial" panose="020B0604020202020204" pitchFamily="34" charset="0"/>
                                            </a:rPr>
                                            <m:t>′</m:t>
                                          </m:r>
                                        </m:sup>
                                      </m:sSup>
                                    </m:e>
                                  </m:mr>
                                </m:m>
                              </m:e>
                            </m:d>
                          </m:e>
                          <m:sub>
                            <m:r>
                              <a:rPr lang="en-US" altLang="ko-KR" sz="1800" b="0" i="1" smtClean="0">
                                <a:latin typeface="Cambria Math" panose="02040503050406030204" pitchFamily="18" charset="0"/>
                                <a:cs typeface="Arial" panose="020B0604020202020204" pitchFamily="34" charset="0"/>
                              </a:rPr>
                              <m:t>𝑖</m:t>
                            </m:r>
                            <m:r>
                              <a:rPr lang="en-US" altLang="ko-KR" sz="1800" b="0" i="1" smtClean="0">
                                <a:latin typeface="Cambria Math" panose="02040503050406030204" pitchFamily="18" charset="0"/>
                                <a:cs typeface="Arial" panose="020B0604020202020204" pitchFamily="34" charset="0"/>
                              </a:rPr>
                              <m:t>,</m:t>
                            </m:r>
                            <m:r>
                              <a:rPr lang="en-US" altLang="ko-KR" sz="1800" b="0" i="1" smtClean="0">
                                <a:latin typeface="Cambria Math" panose="02040503050406030204" pitchFamily="18" charset="0"/>
                                <a:cs typeface="Arial" panose="020B0604020202020204" pitchFamily="34" charset="0"/>
                              </a:rPr>
                              <m:t>𝑘</m:t>
                            </m:r>
                          </m:sub>
                        </m:sSub>
                      </m:oMath>
                    </m:oMathPara>
                  </a14:m>
                  <a:endParaRPr lang="ko-KR" altLang="en-US" dirty="0"/>
                </a:p>
              </p:txBody>
            </p:sp>
          </mc:Choice>
          <mc:Fallback xmlns="">
            <p:sp>
              <p:nvSpPr>
                <p:cNvPr id="25" name="TextBox 24">
                  <a:extLst>
                    <a:ext uri="{FF2B5EF4-FFF2-40B4-BE49-F238E27FC236}">
                      <a16:creationId xmlns:a16="http://schemas.microsoft.com/office/drawing/2014/main" id="{EAB8774C-7209-7290-7A76-757C92E961C2}"/>
                    </a:ext>
                  </a:extLst>
                </p:cNvPr>
                <p:cNvSpPr txBox="1">
                  <a:spLocks noRot="1" noChangeAspect="1" noMove="1" noResize="1" noEditPoints="1" noAdjustHandles="1" noChangeArrowheads="1" noChangeShapeType="1" noTextEdit="1"/>
                </p:cNvSpPr>
                <p:nvPr/>
              </p:nvSpPr>
              <p:spPr>
                <a:xfrm>
                  <a:off x="1616267" y="3333502"/>
                  <a:ext cx="585242" cy="567016"/>
                </a:xfrm>
                <a:prstGeom prst="rect">
                  <a:avLst/>
                </a:prstGeom>
                <a:blipFill>
                  <a:blip r:embed="rId8"/>
                  <a:stretch>
                    <a:fillRect r="-67568" b="-5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F73A260-02FE-6715-8C6B-82A0B64431A1}"/>
                    </a:ext>
                  </a:extLst>
                </p:cNvPr>
                <p:cNvSpPr txBox="1"/>
                <p:nvPr/>
              </p:nvSpPr>
              <p:spPr>
                <a:xfrm>
                  <a:off x="6149846" y="2825375"/>
                  <a:ext cx="1158163" cy="5670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i="1" smtClean="0">
                                <a:latin typeface="Cambria Math" panose="02040503050406030204" pitchFamily="18" charset="0"/>
                                <a:cs typeface="Arial" panose="020B0604020202020204" pitchFamily="34" charset="0"/>
                              </a:rPr>
                            </m:ctrlPr>
                          </m:sSubPr>
                          <m:e>
                            <m:d>
                              <m:dPr>
                                <m:ctrlPr>
                                  <a:rPr lang="en-US" altLang="ko-KR" i="1">
                                    <a:latin typeface="Cambria Math" panose="02040503050406030204" pitchFamily="18" charset="0"/>
                                    <a:cs typeface="Arial" panose="020B0604020202020204" pitchFamily="34" charset="0"/>
                                  </a:rPr>
                                </m:ctrlPr>
                              </m:dPr>
                              <m:e>
                                <m:m>
                                  <m:mPr>
                                    <m:mcs>
                                      <m:mc>
                                        <m:mcPr>
                                          <m:count m:val="1"/>
                                          <m:mcJc m:val="center"/>
                                        </m:mcPr>
                                      </m:mc>
                                    </m:mcs>
                                    <m:ctrlPr>
                                      <a:rPr lang="en-US" altLang="ko-KR" i="1">
                                        <a:latin typeface="Cambria Math" panose="02040503050406030204" pitchFamily="18" charset="0"/>
                                        <a:cs typeface="Arial" panose="020B0604020202020204" pitchFamily="34" charset="0"/>
                                      </a:rPr>
                                    </m:ctrlPr>
                                  </m:mPr>
                                  <m:mr>
                                    <m:e>
                                      <m:r>
                                        <m:rPr>
                                          <m:brk m:alnAt="7"/>
                                        </m:rPr>
                                        <a:rPr lang="en-US" altLang="ko-KR" i="1">
                                          <a:latin typeface="Cambria Math" panose="02040503050406030204" pitchFamily="18" charset="0"/>
                                          <a:cs typeface="Arial" panose="020B0604020202020204" pitchFamily="34" charset="0"/>
                                        </a:rPr>
                                        <m:t>𝑥</m:t>
                                      </m:r>
                                    </m:e>
                                  </m:mr>
                                  <m:mr>
                                    <m:e>
                                      <m:sSup>
                                        <m:sSupPr>
                                          <m:ctrlPr>
                                            <a:rPr lang="en-US" altLang="ko-KR" i="1">
                                              <a:latin typeface="Cambria Math" panose="02040503050406030204" pitchFamily="18" charset="0"/>
                                              <a:cs typeface="Arial" panose="020B0604020202020204" pitchFamily="34" charset="0"/>
                                            </a:rPr>
                                          </m:ctrlPr>
                                        </m:sSupPr>
                                        <m:e>
                                          <m:r>
                                            <a:rPr lang="en-US" altLang="ko-KR" i="1">
                                              <a:latin typeface="Cambria Math" panose="02040503050406030204" pitchFamily="18" charset="0"/>
                                              <a:cs typeface="Arial" panose="020B0604020202020204" pitchFamily="34" charset="0"/>
                                            </a:rPr>
                                            <m:t>𝑥</m:t>
                                          </m:r>
                                        </m:e>
                                        <m:sup>
                                          <m:r>
                                            <a:rPr lang="en-US" altLang="ko-KR" i="1">
                                              <a:latin typeface="Cambria Math" panose="02040503050406030204" pitchFamily="18" charset="0"/>
                                              <a:cs typeface="Arial" panose="020B0604020202020204" pitchFamily="34" charset="0"/>
                                            </a:rPr>
                                            <m:t>′</m:t>
                                          </m:r>
                                        </m:sup>
                                      </m:sSup>
                                    </m:e>
                                  </m:mr>
                                </m:m>
                              </m:e>
                            </m:d>
                          </m:e>
                          <m:sub>
                            <m:r>
                              <a:rPr lang="en-US" altLang="ko-KR" b="0" i="1" smtClean="0">
                                <a:latin typeface="Cambria Math" panose="02040503050406030204" pitchFamily="18" charset="0"/>
                                <a:cs typeface="Arial" panose="020B0604020202020204" pitchFamily="34" charset="0"/>
                              </a:rPr>
                              <m:t>𝑖</m:t>
                            </m:r>
                            <m:r>
                              <a:rPr lang="en-US" altLang="ko-KR" b="0" i="1" smtClean="0">
                                <a:latin typeface="Cambria Math" panose="02040503050406030204" pitchFamily="18" charset="0"/>
                                <a:cs typeface="Arial" panose="020B0604020202020204" pitchFamily="34" charset="0"/>
                              </a:rPr>
                              <m:t>+1,</m:t>
                            </m:r>
                            <m:r>
                              <a:rPr lang="en-US" altLang="ko-KR" i="1">
                                <a:latin typeface="Cambria Math" panose="02040503050406030204" pitchFamily="18" charset="0"/>
                                <a:cs typeface="Arial" panose="020B0604020202020204" pitchFamily="34" charset="0"/>
                              </a:rPr>
                              <m:t>𝑘</m:t>
                            </m:r>
                          </m:sub>
                        </m:sSub>
                      </m:oMath>
                    </m:oMathPara>
                  </a14:m>
                  <a:endParaRPr lang="ko-KR" altLang="en-US" dirty="0"/>
                </a:p>
              </p:txBody>
            </p:sp>
          </mc:Choice>
          <mc:Fallback xmlns="">
            <p:sp>
              <p:nvSpPr>
                <p:cNvPr id="27" name="TextBox 26">
                  <a:extLst>
                    <a:ext uri="{FF2B5EF4-FFF2-40B4-BE49-F238E27FC236}">
                      <a16:creationId xmlns:a16="http://schemas.microsoft.com/office/drawing/2014/main" id="{3F73A260-02FE-6715-8C6B-82A0B64431A1}"/>
                    </a:ext>
                  </a:extLst>
                </p:cNvPr>
                <p:cNvSpPr txBox="1">
                  <a:spLocks noRot="1" noChangeAspect="1" noMove="1" noResize="1" noEditPoints="1" noAdjustHandles="1" noChangeArrowheads="1" noChangeShapeType="1" noTextEdit="1"/>
                </p:cNvSpPr>
                <p:nvPr/>
              </p:nvSpPr>
              <p:spPr>
                <a:xfrm>
                  <a:off x="6149846" y="2825375"/>
                  <a:ext cx="1158163" cy="567016"/>
                </a:xfrm>
                <a:prstGeom prst="rect">
                  <a:avLst/>
                </a:prstGeom>
                <a:blipFill>
                  <a:blip r:embed="rId9"/>
                  <a:stretch>
                    <a:fillRect r="-9722" b="-51613"/>
                  </a:stretch>
                </a:blipFill>
              </p:spPr>
              <p:txBody>
                <a:bodyPr/>
                <a:lstStyle/>
                <a:p>
                  <a:r>
                    <a:rPr lang="ko-KR" altLang="en-US">
                      <a:noFill/>
                    </a:rPr>
                    <a:t> </a:t>
                  </a:r>
                </a:p>
              </p:txBody>
            </p:sp>
          </mc:Fallback>
        </mc:AlternateContent>
        <p:sp>
          <p:nvSpPr>
            <p:cNvPr id="28" name="타원 27">
              <a:extLst>
                <a:ext uri="{FF2B5EF4-FFF2-40B4-BE49-F238E27FC236}">
                  <a16:creationId xmlns:a16="http://schemas.microsoft.com/office/drawing/2014/main" id="{6B9BC9C1-C6FB-2004-C96B-57E343231912}"/>
                </a:ext>
              </a:extLst>
            </p:cNvPr>
            <p:cNvSpPr/>
            <p:nvPr/>
          </p:nvSpPr>
          <p:spPr>
            <a:xfrm>
              <a:off x="2155015" y="4187478"/>
              <a:ext cx="165318" cy="165318"/>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9" name="타원 28">
              <a:extLst>
                <a:ext uri="{FF2B5EF4-FFF2-40B4-BE49-F238E27FC236}">
                  <a16:creationId xmlns:a16="http://schemas.microsoft.com/office/drawing/2014/main" id="{0F95671D-BDFC-207E-8494-2AB831D5230F}"/>
                </a:ext>
              </a:extLst>
            </p:cNvPr>
            <p:cNvSpPr/>
            <p:nvPr/>
          </p:nvSpPr>
          <p:spPr>
            <a:xfrm flipV="1">
              <a:off x="6454232" y="3597803"/>
              <a:ext cx="164018" cy="17321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36" name="그림 35">
              <a:extLst>
                <a:ext uri="{FF2B5EF4-FFF2-40B4-BE49-F238E27FC236}">
                  <a16:creationId xmlns:a16="http://schemas.microsoft.com/office/drawing/2014/main" id="{E5B28BAA-8F18-AC79-7638-752A53C30984}"/>
                </a:ext>
              </a:extLst>
            </p:cNvPr>
            <p:cNvPicPr>
              <a:picLocks noChangeAspect="1"/>
            </p:cNvPicPr>
            <p:nvPr/>
          </p:nvPicPr>
          <p:blipFill>
            <a:blip r:embed="rId10"/>
            <a:stretch>
              <a:fillRect/>
            </a:stretch>
          </p:blipFill>
          <p:spPr>
            <a:xfrm rot="2926777">
              <a:off x="4219704" y="3895087"/>
              <a:ext cx="177800" cy="203200"/>
            </a:xfrm>
            <a:prstGeom prst="rect">
              <a:avLst/>
            </a:prstGeom>
          </p:spPr>
        </p:pic>
      </p:grpSp>
      <p:sp>
        <p:nvSpPr>
          <p:cNvPr id="62" name="타원 61">
            <a:extLst>
              <a:ext uri="{FF2B5EF4-FFF2-40B4-BE49-F238E27FC236}">
                <a16:creationId xmlns:a16="http://schemas.microsoft.com/office/drawing/2014/main" id="{A1646638-8717-EE4D-F2E7-AB50FC73FD5E}"/>
              </a:ext>
            </a:extLst>
          </p:cNvPr>
          <p:cNvSpPr/>
          <p:nvPr/>
        </p:nvSpPr>
        <p:spPr>
          <a:xfrm>
            <a:off x="8024899" y="3239848"/>
            <a:ext cx="3329567" cy="28652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
        <p:nvSpPr>
          <p:cNvPr id="72" name="타원 71">
            <a:extLst>
              <a:ext uri="{FF2B5EF4-FFF2-40B4-BE49-F238E27FC236}">
                <a16:creationId xmlns:a16="http://schemas.microsoft.com/office/drawing/2014/main" id="{E9274574-A605-1CC3-7441-26E9B901BCFE}"/>
              </a:ext>
            </a:extLst>
          </p:cNvPr>
          <p:cNvSpPr/>
          <p:nvPr/>
        </p:nvSpPr>
        <p:spPr>
          <a:xfrm rot="19112686" flipV="1">
            <a:off x="10309621" y="3786862"/>
            <a:ext cx="148717" cy="13085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74" name="직선 연결선[R] 73">
            <a:extLst>
              <a:ext uri="{FF2B5EF4-FFF2-40B4-BE49-F238E27FC236}">
                <a16:creationId xmlns:a16="http://schemas.microsoft.com/office/drawing/2014/main" id="{38307F11-7D31-0805-BCB8-CD895B0921CD}"/>
              </a:ext>
            </a:extLst>
          </p:cNvPr>
          <p:cNvCxnSpPr>
            <a:cxnSpLocks/>
            <a:endCxn id="72" idx="2"/>
          </p:cNvCxnSpPr>
          <p:nvPr/>
        </p:nvCxnSpPr>
        <p:spPr>
          <a:xfrm flipV="1">
            <a:off x="9689682" y="3901517"/>
            <a:ext cx="638568" cy="78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원형 76">
            <a:extLst>
              <a:ext uri="{FF2B5EF4-FFF2-40B4-BE49-F238E27FC236}">
                <a16:creationId xmlns:a16="http://schemas.microsoft.com/office/drawing/2014/main" id="{55BA7DF0-E386-2BE7-A8B9-532EED989A70}"/>
              </a:ext>
            </a:extLst>
          </p:cNvPr>
          <p:cNvSpPr/>
          <p:nvPr/>
        </p:nvSpPr>
        <p:spPr>
          <a:xfrm rot="16200000">
            <a:off x="9320658" y="4277720"/>
            <a:ext cx="742705" cy="798546"/>
          </a:xfrm>
          <a:prstGeom prst="pie">
            <a:avLst>
              <a:gd name="adj1" fmla="val 2447799"/>
              <a:gd name="adj2" fmla="val 5400005"/>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BFCCB29F-3214-DCA4-AEDC-DD7CC5AFA511}"/>
                  </a:ext>
                </a:extLst>
              </p:cNvPr>
              <p:cNvSpPr txBox="1"/>
              <p:nvPr/>
            </p:nvSpPr>
            <p:spPr>
              <a:xfrm>
                <a:off x="9836481" y="4264383"/>
                <a:ext cx="7357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ko-KR" sz="1800" b="0" i="1" smtClean="0">
                          <a:latin typeface="Cambria Math" panose="02040503050406030204" pitchFamily="18" charset="0"/>
                        </a:rPr>
                        <m:t>𝜙</m:t>
                      </m:r>
                    </m:oMath>
                  </m:oMathPara>
                </a14:m>
                <a:endParaRPr lang="ko-KR" altLang="en-US" dirty="0"/>
              </a:p>
            </p:txBody>
          </p:sp>
        </mc:Choice>
        <mc:Fallback xmlns="">
          <p:sp>
            <p:nvSpPr>
              <p:cNvPr id="79" name="TextBox 78">
                <a:extLst>
                  <a:ext uri="{FF2B5EF4-FFF2-40B4-BE49-F238E27FC236}">
                    <a16:creationId xmlns:a16="http://schemas.microsoft.com/office/drawing/2014/main" id="{BFCCB29F-3214-DCA4-AEDC-DD7CC5AFA511}"/>
                  </a:ext>
                </a:extLst>
              </p:cNvPr>
              <p:cNvSpPr txBox="1">
                <a:spLocks noRot="1" noChangeAspect="1" noMove="1" noResize="1" noEditPoints="1" noAdjustHandles="1" noChangeArrowheads="1" noChangeShapeType="1" noTextEdit="1"/>
              </p:cNvSpPr>
              <p:nvPr/>
            </p:nvSpPr>
            <p:spPr>
              <a:xfrm>
                <a:off x="9836481" y="4264383"/>
                <a:ext cx="735724" cy="369332"/>
              </a:xfrm>
              <a:prstGeom prst="rect">
                <a:avLst/>
              </a:prstGeom>
              <a:blipFill>
                <a:blip r:embed="rId11"/>
                <a:stretch>
                  <a:fillRect b="-1724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2AD640E5-CE57-8A94-B07B-E285ADDD97CF}"/>
                  </a:ext>
                </a:extLst>
              </p:cNvPr>
              <p:cNvSpPr txBox="1"/>
              <p:nvPr/>
            </p:nvSpPr>
            <p:spPr>
              <a:xfrm>
                <a:off x="9836481" y="3437864"/>
                <a:ext cx="66383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ko-KR" sz="1800" b="0" i="1" smtClean="0">
                              <a:latin typeface="Cambria Math" panose="02040503050406030204" pitchFamily="18" charset="0"/>
                            </a:rPr>
                          </m:ctrlPr>
                        </m:sSupPr>
                        <m:e>
                          <m:r>
                            <a:rPr kumimoji="1" lang="en-US" altLang="ko-KR" sz="1800" b="0" i="1" smtClean="0">
                              <a:latin typeface="Cambria Math" panose="02040503050406030204" pitchFamily="18" charset="0"/>
                            </a:rPr>
                            <m:t>(</m:t>
                          </m:r>
                          <m:r>
                            <a:rPr kumimoji="1" lang="en-US" altLang="ko-KR" sz="1800" b="0" i="1" smtClean="0">
                              <a:latin typeface="Cambria Math" panose="02040503050406030204" pitchFamily="18" charset="0"/>
                            </a:rPr>
                            <m:t>𝑥</m:t>
                          </m:r>
                          <m:r>
                            <a:rPr kumimoji="1" lang="en-US" altLang="ko-KR" sz="1800" b="0" i="1" smtClean="0">
                              <a:latin typeface="Cambria Math" panose="02040503050406030204" pitchFamily="18" charset="0"/>
                            </a:rPr>
                            <m:t>,</m:t>
                          </m:r>
                          <m:r>
                            <a:rPr kumimoji="1" lang="en-US" altLang="ko-KR" sz="1800" b="0" i="1" smtClean="0">
                              <a:latin typeface="Cambria Math" panose="02040503050406030204" pitchFamily="18" charset="0"/>
                            </a:rPr>
                            <m:t>𝑥</m:t>
                          </m:r>
                        </m:e>
                        <m:sup>
                          <m:r>
                            <a:rPr kumimoji="1" lang="en-US" altLang="ko-KR" sz="1800" b="0" i="1" smtClean="0">
                              <a:latin typeface="Cambria Math" panose="02040503050406030204" pitchFamily="18" charset="0"/>
                            </a:rPr>
                            <m:t>′</m:t>
                          </m:r>
                        </m:sup>
                      </m:sSup>
                      <m:r>
                        <a:rPr kumimoji="1" lang="en-US" altLang="ko-KR" sz="1800" b="0" i="1" smtClean="0">
                          <a:latin typeface="Cambria Math" panose="02040503050406030204" pitchFamily="18" charset="0"/>
                        </a:rPr>
                        <m:t>)</m:t>
                      </m:r>
                    </m:oMath>
                  </m:oMathPara>
                </a14:m>
                <a:endParaRPr lang="ko-KR" altLang="en-US" dirty="0"/>
              </a:p>
            </p:txBody>
          </p:sp>
        </mc:Choice>
        <mc:Fallback xmlns="">
          <p:sp>
            <p:nvSpPr>
              <p:cNvPr id="82" name="TextBox 81">
                <a:extLst>
                  <a:ext uri="{FF2B5EF4-FFF2-40B4-BE49-F238E27FC236}">
                    <a16:creationId xmlns:a16="http://schemas.microsoft.com/office/drawing/2014/main" id="{2AD640E5-CE57-8A94-B07B-E285ADDD97CF}"/>
                  </a:ext>
                </a:extLst>
              </p:cNvPr>
              <p:cNvSpPr txBox="1">
                <a:spLocks noRot="1" noChangeAspect="1" noMove="1" noResize="1" noEditPoints="1" noAdjustHandles="1" noChangeArrowheads="1" noChangeShapeType="1" noTextEdit="1"/>
              </p:cNvSpPr>
              <p:nvPr/>
            </p:nvSpPr>
            <p:spPr>
              <a:xfrm>
                <a:off x="9836481" y="3437864"/>
                <a:ext cx="663832" cy="369332"/>
              </a:xfrm>
              <a:prstGeom prst="rect">
                <a:avLst/>
              </a:prstGeom>
              <a:blipFill>
                <a:blip r:embed="rId12"/>
                <a:stretch>
                  <a:fillRect l="-2778" r="-24074" b="-1475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5" name="직사각형 34">
                <a:extLst>
                  <a:ext uri="{FF2B5EF4-FFF2-40B4-BE49-F238E27FC236}">
                    <a16:creationId xmlns:a16="http://schemas.microsoft.com/office/drawing/2014/main" id="{D7108041-0AA0-4E90-AD6B-D2FE95972AC5}"/>
                  </a:ext>
                </a:extLst>
              </p:cNvPr>
              <p:cNvSpPr/>
              <p:nvPr/>
            </p:nvSpPr>
            <p:spPr>
              <a:xfrm>
                <a:off x="9347871" y="2767897"/>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kumimoji="1" lang="en-US" altLang="ko-KR" smtClean="0">
                          <a:latin typeface="Cambria Math" panose="02040503050406030204" pitchFamily="18" charset="0"/>
                        </a:rPr>
                        <m:t>x</m:t>
                      </m:r>
                      <m:r>
                        <a:rPr kumimoji="1" lang="en-US" altLang="ko-KR" b="0" i="0" smtClean="0">
                          <a:latin typeface="Cambria Math" panose="02040503050406030204" pitchFamily="18" charset="0"/>
                        </a:rPr>
                        <m:t>′</m:t>
                      </m:r>
                    </m:oMath>
                  </m:oMathPara>
                </a14:m>
                <a:endParaRPr lang="ko-KR" altLang="en-US" dirty="0"/>
              </a:p>
            </p:txBody>
          </p:sp>
        </mc:Choice>
        <mc:Fallback xmlns="">
          <p:sp>
            <p:nvSpPr>
              <p:cNvPr id="35" name="직사각형 34">
                <a:extLst>
                  <a:ext uri="{FF2B5EF4-FFF2-40B4-BE49-F238E27FC236}">
                    <a16:creationId xmlns:a16="http://schemas.microsoft.com/office/drawing/2014/main" id="{D7108041-0AA0-4E90-AD6B-D2FE95972AC5}"/>
                  </a:ext>
                </a:extLst>
              </p:cNvPr>
              <p:cNvSpPr>
                <a:spLocks noRot="1" noChangeAspect="1" noMove="1" noResize="1" noEditPoints="1" noAdjustHandles="1" noChangeArrowheads="1" noChangeShapeType="1" noTextEdit="1"/>
              </p:cNvSpPr>
              <p:nvPr/>
            </p:nvSpPr>
            <p:spPr>
              <a:xfrm>
                <a:off x="9347871" y="2767897"/>
                <a:ext cx="437940" cy="369332"/>
              </a:xfrm>
              <a:prstGeom prst="rect">
                <a:avLst/>
              </a:prstGeom>
              <a:blipFill>
                <a:blip r:embed="rId1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직사각형 37">
                <a:extLst>
                  <a:ext uri="{FF2B5EF4-FFF2-40B4-BE49-F238E27FC236}">
                    <a16:creationId xmlns:a16="http://schemas.microsoft.com/office/drawing/2014/main" id="{299AD244-A828-4F51-B06C-F29AAE32CE87}"/>
                  </a:ext>
                </a:extLst>
              </p:cNvPr>
              <p:cNvSpPr/>
              <p:nvPr/>
            </p:nvSpPr>
            <p:spPr>
              <a:xfrm>
                <a:off x="11548117" y="4628993"/>
                <a:ext cx="3786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kumimoji="1" lang="en-US" altLang="ko-KR" smtClean="0">
                          <a:latin typeface="Cambria Math" panose="02040503050406030204" pitchFamily="18" charset="0"/>
                        </a:rPr>
                        <m:t>x</m:t>
                      </m:r>
                    </m:oMath>
                  </m:oMathPara>
                </a14:m>
                <a:endParaRPr lang="ko-KR" altLang="en-US" dirty="0"/>
              </a:p>
            </p:txBody>
          </p:sp>
        </mc:Choice>
        <mc:Fallback xmlns="">
          <p:sp>
            <p:nvSpPr>
              <p:cNvPr id="38" name="직사각형 37">
                <a:extLst>
                  <a:ext uri="{FF2B5EF4-FFF2-40B4-BE49-F238E27FC236}">
                    <a16:creationId xmlns:a16="http://schemas.microsoft.com/office/drawing/2014/main" id="{299AD244-A828-4F51-B06C-F29AAE32CE87}"/>
                  </a:ext>
                </a:extLst>
              </p:cNvPr>
              <p:cNvSpPr>
                <a:spLocks noRot="1" noChangeAspect="1" noMove="1" noResize="1" noEditPoints="1" noAdjustHandles="1" noChangeArrowheads="1" noChangeShapeType="1" noTextEdit="1"/>
              </p:cNvSpPr>
              <p:nvPr/>
            </p:nvSpPr>
            <p:spPr>
              <a:xfrm>
                <a:off x="11548117" y="4628993"/>
                <a:ext cx="378629" cy="369332"/>
              </a:xfrm>
              <a:prstGeom prst="rect">
                <a:avLst/>
              </a:prstGeom>
              <a:blipFill>
                <a:blip r:embed="rId14"/>
                <a:stretch>
                  <a:fillRect/>
                </a:stretch>
              </a:blipFill>
            </p:spPr>
            <p:txBody>
              <a:bodyPr/>
              <a:lstStyle/>
              <a:p>
                <a:r>
                  <a:rPr lang="ko-KR" altLang="en-US">
                    <a:noFill/>
                  </a:rPr>
                  <a:t> </a:t>
                </a:r>
              </a:p>
            </p:txBody>
          </p:sp>
        </mc:Fallback>
      </mc:AlternateContent>
      <p:cxnSp>
        <p:nvCxnSpPr>
          <p:cNvPr id="63" name="직선 화살표 연결선 62">
            <a:extLst>
              <a:ext uri="{FF2B5EF4-FFF2-40B4-BE49-F238E27FC236}">
                <a16:creationId xmlns:a16="http://schemas.microsoft.com/office/drawing/2014/main" id="{A60F6D55-7143-49F3-7EA4-85326F4311D4}"/>
              </a:ext>
            </a:extLst>
          </p:cNvPr>
          <p:cNvCxnSpPr>
            <a:cxnSpLocks/>
          </p:cNvCxnSpPr>
          <p:nvPr/>
        </p:nvCxnSpPr>
        <p:spPr>
          <a:xfrm flipV="1">
            <a:off x="7754099" y="4675052"/>
            <a:ext cx="3972911" cy="29264"/>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9BD6FA4D-FCD5-23B8-F78E-BC74CB6CCD32}"/>
              </a:ext>
            </a:extLst>
          </p:cNvPr>
          <p:cNvCxnSpPr>
            <a:cxnSpLocks/>
          </p:cNvCxnSpPr>
          <p:nvPr/>
        </p:nvCxnSpPr>
        <p:spPr>
          <a:xfrm flipH="1" flipV="1">
            <a:off x="9689682" y="2890577"/>
            <a:ext cx="40362" cy="366489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직사각형 38">
            <a:extLst>
              <a:ext uri="{FF2B5EF4-FFF2-40B4-BE49-F238E27FC236}">
                <a16:creationId xmlns:a16="http://schemas.microsoft.com/office/drawing/2014/main" id="{AE2180F7-D82E-4DF4-BFC0-EE0E26EB6E40}"/>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40" name="TextBox 39">
            <a:extLst>
              <a:ext uri="{FF2B5EF4-FFF2-40B4-BE49-F238E27FC236}">
                <a16:creationId xmlns:a16="http://schemas.microsoft.com/office/drawing/2014/main" id="{F0FBF8C8-C157-426A-8FF0-B4B27711E790}"/>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23/34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41" name="그룹 40">
            <a:extLst>
              <a:ext uri="{FF2B5EF4-FFF2-40B4-BE49-F238E27FC236}">
                <a16:creationId xmlns:a16="http://schemas.microsoft.com/office/drawing/2014/main" id="{0CB4C6AD-50A7-43A7-B16C-1A531D7E7390}"/>
              </a:ext>
            </a:extLst>
          </p:cNvPr>
          <p:cNvGrpSpPr/>
          <p:nvPr/>
        </p:nvGrpSpPr>
        <p:grpSpPr>
          <a:xfrm>
            <a:off x="-2379" y="6398618"/>
            <a:ext cx="12191717" cy="459809"/>
            <a:chOff x="1" y="7996258"/>
            <a:chExt cx="15236824" cy="574655"/>
          </a:xfrm>
        </p:grpSpPr>
        <p:sp>
          <p:nvSpPr>
            <p:cNvPr id="42" name="Rectangle 6">
              <a:extLst>
                <a:ext uri="{FF2B5EF4-FFF2-40B4-BE49-F238E27FC236}">
                  <a16:creationId xmlns:a16="http://schemas.microsoft.com/office/drawing/2014/main" id="{D427107F-2E84-4C47-BA1A-212DAB10B342}"/>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43" name="그림 42">
              <a:extLst>
                <a:ext uri="{FF2B5EF4-FFF2-40B4-BE49-F238E27FC236}">
                  <a16:creationId xmlns:a16="http://schemas.microsoft.com/office/drawing/2014/main" id="{780222AC-1980-4747-A98A-685A9E3538A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3227801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4EE64-CB9D-CC03-9F26-B33262445B01}"/>
            </a:ext>
          </a:extLst>
        </p:cNvPr>
        <p:cNvGrpSpPr/>
        <p:nvPr/>
      </p:nvGrpSpPr>
      <p:grpSpPr>
        <a:xfrm>
          <a:off x="0" y="0"/>
          <a:ext cx="0" cy="0"/>
          <a:chOff x="0" y="0"/>
          <a:chExt cx="0" cy="0"/>
        </a:xfrm>
      </p:grpSpPr>
      <p:pic>
        <p:nvPicPr>
          <p:cNvPr id="58" name="그림 57">
            <a:extLst>
              <a:ext uri="{FF2B5EF4-FFF2-40B4-BE49-F238E27FC236}">
                <a16:creationId xmlns:a16="http://schemas.microsoft.com/office/drawing/2014/main" id="{D8A6807F-74A1-0FC7-7ECE-FEE21730A7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1904" y="2433045"/>
            <a:ext cx="308269" cy="317517"/>
          </a:xfrm>
          <a:prstGeom prst="rect">
            <a:avLst/>
          </a:prstGeom>
        </p:spPr>
      </p:pic>
      <p:pic>
        <p:nvPicPr>
          <p:cNvPr id="59" name="그림 58">
            <a:extLst>
              <a:ext uri="{FF2B5EF4-FFF2-40B4-BE49-F238E27FC236}">
                <a16:creationId xmlns:a16="http://schemas.microsoft.com/office/drawing/2014/main" id="{08B06DE4-114B-E49C-659F-D3B33EF672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340" y="2588473"/>
            <a:ext cx="280527" cy="302104"/>
          </a:xfrm>
          <a:prstGeom prst="rect">
            <a:avLst/>
          </a:prstGeom>
        </p:spPr>
      </p:pic>
      <p:sp>
        <p:nvSpPr>
          <p:cNvPr id="22" name="Rectangle 6">
            <a:extLst>
              <a:ext uri="{FF2B5EF4-FFF2-40B4-BE49-F238E27FC236}">
                <a16:creationId xmlns:a16="http://schemas.microsoft.com/office/drawing/2014/main" id="{47090D60-48E3-FCEE-3888-E43B6D695216}"/>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869D6FE1-848B-075C-B45B-21E2F642F422}"/>
              </a:ext>
            </a:extLst>
          </p:cNvPr>
          <p:cNvSpPr txBox="1"/>
          <p:nvPr/>
        </p:nvSpPr>
        <p:spPr>
          <a:xfrm>
            <a:off x="3266738" y="3320987"/>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C33EC5C3-3E0D-8184-6D08-6979DCF99993}"/>
              </a:ext>
            </a:extLst>
          </p:cNvPr>
          <p:cNvSpPr/>
          <p:nvPr/>
        </p:nvSpPr>
        <p:spPr>
          <a:xfrm>
            <a:off x="492840" y="538905"/>
            <a:ext cx="7085119"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Fast Touschek Tracking – FTT tracking subroutine</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8850B975-D593-A8F7-E56F-86328B2C0B9A}"/>
              </a:ext>
            </a:extLst>
          </p:cNvPr>
          <p:cNvSpPr txBox="1"/>
          <p:nvPr/>
        </p:nvSpPr>
        <p:spPr>
          <a:xfrm>
            <a:off x="453283" y="1077028"/>
            <a:ext cx="10974327" cy="369332"/>
          </a:xfrm>
          <a:prstGeom prst="rect">
            <a:avLst/>
          </a:prstGeom>
          <a:noFill/>
        </p:spPr>
        <p:txBody>
          <a:bodyPr wrap="square" rtlCol="0">
            <a:spAutoFit/>
          </a:bodyPr>
          <a:lstStyle/>
          <a:p>
            <a:pPr marL="285750" indent="-285750">
              <a:buFont typeface="Wingdings" pitchFamily="2" charset="2"/>
              <a:buChar char="Ø"/>
            </a:pPr>
            <a:r>
              <a:rPr lang="en-US" altLang="ko-KR" dirty="0">
                <a:latin typeface="Arial" panose="020B0604020202020204" pitchFamily="34" charset="0"/>
                <a:cs typeface="Arial" panose="020B0604020202020204" pitchFamily="34" charset="0"/>
              </a:rPr>
              <a:t>The condition for acceptance, meaning that the particle is captured, follows from the formula</a:t>
            </a:r>
          </a:p>
        </p:txBody>
      </p:sp>
      <p:sp>
        <p:nvSpPr>
          <p:cNvPr id="62" name="타원 61">
            <a:extLst>
              <a:ext uri="{FF2B5EF4-FFF2-40B4-BE49-F238E27FC236}">
                <a16:creationId xmlns:a16="http://schemas.microsoft.com/office/drawing/2014/main" id="{8FBE920F-A5E9-8E65-ADAE-A7560E4016EA}"/>
              </a:ext>
            </a:extLst>
          </p:cNvPr>
          <p:cNvSpPr/>
          <p:nvPr/>
        </p:nvSpPr>
        <p:spPr>
          <a:xfrm>
            <a:off x="1094840" y="3320987"/>
            <a:ext cx="3329567" cy="286524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cxnSp>
        <p:nvCxnSpPr>
          <p:cNvPr id="63" name="직선 화살표 연결선 62">
            <a:extLst>
              <a:ext uri="{FF2B5EF4-FFF2-40B4-BE49-F238E27FC236}">
                <a16:creationId xmlns:a16="http://schemas.microsoft.com/office/drawing/2014/main" id="{271B8976-142B-D6DA-0788-E868B345F41F}"/>
              </a:ext>
            </a:extLst>
          </p:cNvPr>
          <p:cNvCxnSpPr>
            <a:cxnSpLocks/>
          </p:cNvCxnSpPr>
          <p:nvPr/>
        </p:nvCxnSpPr>
        <p:spPr>
          <a:xfrm flipV="1">
            <a:off x="824040" y="4756191"/>
            <a:ext cx="3972911" cy="29264"/>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직선 화살표 연결선 65">
            <a:extLst>
              <a:ext uri="{FF2B5EF4-FFF2-40B4-BE49-F238E27FC236}">
                <a16:creationId xmlns:a16="http://schemas.microsoft.com/office/drawing/2014/main" id="{E04D9D28-0626-FD7C-70DA-27F14A87D6DC}"/>
              </a:ext>
            </a:extLst>
          </p:cNvPr>
          <p:cNvCxnSpPr>
            <a:cxnSpLocks/>
          </p:cNvCxnSpPr>
          <p:nvPr/>
        </p:nvCxnSpPr>
        <p:spPr>
          <a:xfrm flipH="1" flipV="1">
            <a:off x="2729645" y="2783632"/>
            <a:ext cx="40362" cy="366489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타원 71">
            <a:extLst>
              <a:ext uri="{FF2B5EF4-FFF2-40B4-BE49-F238E27FC236}">
                <a16:creationId xmlns:a16="http://schemas.microsoft.com/office/drawing/2014/main" id="{08DB5239-B99C-B14C-263B-EA43C2348953}"/>
              </a:ext>
            </a:extLst>
          </p:cNvPr>
          <p:cNvSpPr/>
          <p:nvPr/>
        </p:nvSpPr>
        <p:spPr>
          <a:xfrm rot="19112686" flipV="1">
            <a:off x="3220208" y="4030264"/>
            <a:ext cx="148717" cy="13085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cxnSp>
        <p:nvCxnSpPr>
          <p:cNvPr id="74" name="직선 연결선[R] 73">
            <a:extLst>
              <a:ext uri="{FF2B5EF4-FFF2-40B4-BE49-F238E27FC236}">
                <a16:creationId xmlns:a16="http://schemas.microsoft.com/office/drawing/2014/main" id="{3CECCBF9-307C-08B3-9FFD-D3D67C47F883}"/>
              </a:ext>
            </a:extLst>
          </p:cNvPr>
          <p:cNvCxnSpPr>
            <a:cxnSpLocks/>
          </p:cNvCxnSpPr>
          <p:nvPr/>
        </p:nvCxnSpPr>
        <p:spPr>
          <a:xfrm flipV="1">
            <a:off x="2759624" y="4089914"/>
            <a:ext cx="546760" cy="6809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7" name="원형 76">
            <a:extLst>
              <a:ext uri="{FF2B5EF4-FFF2-40B4-BE49-F238E27FC236}">
                <a16:creationId xmlns:a16="http://schemas.microsoft.com/office/drawing/2014/main" id="{62A2E1CB-99FB-7801-D54E-DFE6B2DC9E6D}"/>
              </a:ext>
            </a:extLst>
          </p:cNvPr>
          <p:cNvSpPr/>
          <p:nvPr/>
        </p:nvSpPr>
        <p:spPr>
          <a:xfrm rot="16200000">
            <a:off x="2390599" y="4358859"/>
            <a:ext cx="742705" cy="798546"/>
          </a:xfrm>
          <a:prstGeom prst="pie">
            <a:avLst>
              <a:gd name="adj1" fmla="val 2425604"/>
              <a:gd name="adj2" fmla="val 5400005"/>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solidFill>
                <a:schemeClr val="tx1"/>
              </a:solidFill>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F429F9C0-062E-C092-F066-70C2A42CB480}"/>
                  </a:ext>
                </a:extLst>
              </p:cNvPr>
              <p:cNvSpPr txBox="1"/>
              <p:nvPr/>
            </p:nvSpPr>
            <p:spPr>
              <a:xfrm>
                <a:off x="2906422" y="4345522"/>
                <a:ext cx="73572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ko-KR" sz="1800" b="0" i="1" smtClean="0">
                          <a:latin typeface="Cambria Math" panose="02040503050406030204" pitchFamily="18" charset="0"/>
                        </a:rPr>
                        <m:t>𝜙</m:t>
                      </m:r>
                    </m:oMath>
                  </m:oMathPara>
                </a14:m>
                <a:endParaRPr lang="ko-KR" altLang="en-US" dirty="0"/>
              </a:p>
            </p:txBody>
          </p:sp>
        </mc:Choice>
        <mc:Fallback xmlns="">
          <p:sp>
            <p:nvSpPr>
              <p:cNvPr id="79" name="TextBox 78">
                <a:extLst>
                  <a:ext uri="{FF2B5EF4-FFF2-40B4-BE49-F238E27FC236}">
                    <a16:creationId xmlns:a16="http://schemas.microsoft.com/office/drawing/2014/main" id="{F429F9C0-062E-C092-F066-70C2A42CB480}"/>
                  </a:ext>
                </a:extLst>
              </p:cNvPr>
              <p:cNvSpPr txBox="1">
                <a:spLocks noRot="1" noChangeAspect="1" noMove="1" noResize="1" noEditPoints="1" noAdjustHandles="1" noChangeArrowheads="1" noChangeShapeType="1" noTextEdit="1"/>
              </p:cNvSpPr>
              <p:nvPr/>
            </p:nvSpPr>
            <p:spPr>
              <a:xfrm>
                <a:off x="2906422" y="4345522"/>
                <a:ext cx="735724" cy="369332"/>
              </a:xfrm>
              <a:prstGeom prst="rect">
                <a:avLst/>
              </a:prstGeom>
              <a:blipFill>
                <a:blip r:embed="rId5"/>
                <a:stretch>
                  <a:fillRect b="-1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88C00F2B-3FB2-CD73-0D80-E24CAB941744}"/>
                  </a:ext>
                </a:extLst>
              </p:cNvPr>
              <p:cNvSpPr txBox="1"/>
              <p:nvPr/>
            </p:nvSpPr>
            <p:spPr>
              <a:xfrm>
                <a:off x="2906422" y="3713890"/>
                <a:ext cx="66383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ko-KR" sz="1800" b="0" i="1" smtClean="0">
                              <a:latin typeface="Cambria Math" panose="02040503050406030204" pitchFamily="18" charset="0"/>
                            </a:rPr>
                          </m:ctrlPr>
                        </m:sSupPr>
                        <m:e>
                          <m:r>
                            <a:rPr kumimoji="1" lang="en-US" altLang="ko-KR" sz="1800" b="0" i="1" smtClean="0">
                              <a:latin typeface="Cambria Math" panose="02040503050406030204" pitchFamily="18" charset="0"/>
                            </a:rPr>
                            <m:t>(</m:t>
                          </m:r>
                          <m:r>
                            <a:rPr kumimoji="1" lang="en-US" altLang="ko-KR" sz="1800" b="0" i="1" smtClean="0">
                              <a:latin typeface="Cambria Math" panose="02040503050406030204" pitchFamily="18" charset="0"/>
                            </a:rPr>
                            <m:t>𝑥</m:t>
                          </m:r>
                          <m:r>
                            <a:rPr kumimoji="1" lang="en-US" altLang="ko-KR" sz="1800" b="0" i="1" smtClean="0">
                              <a:latin typeface="Cambria Math" panose="02040503050406030204" pitchFamily="18" charset="0"/>
                            </a:rPr>
                            <m:t>,</m:t>
                          </m:r>
                          <m:r>
                            <a:rPr kumimoji="1" lang="en-US" altLang="ko-KR" sz="1800" b="0" i="1" smtClean="0">
                              <a:latin typeface="Cambria Math" panose="02040503050406030204" pitchFamily="18" charset="0"/>
                            </a:rPr>
                            <m:t>𝑥</m:t>
                          </m:r>
                        </m:e>
                        <m:sup>
                          <m:r>
                            <a:rPr kumimoji="1" lang="en-US" altLang="ko-KR" sz="1800" b="0" i="1" smtClean="0">
                              <a:latin typeface="Cambria Math" panose="02040503050406030204" pitchFamily="18" charset="0"/>
                            </a:rPr>
                            <m:t>′</m:t>
                          </m:r>
                        </m:sup>
                      </m:sSup>
                      <m:r>
                        <a:rPr kumimoji="1" lang="en-US" altLang="ko-KR" sz="1800" b="0" i="1" smtClean="0">
                          <a:latin typeface="Cambria Math" panose="02040503050406030204" pitchFamily="18" charset="0"/>
                        </a:rPr>
                        <m:t>)</m:t>
                      </m:r>
                    </m:oMath>
                  </m:oMathPara>
                </a14:m>
                <a:endParaRPr lang="ko-KR" altLang="en-US" dirty="0"/>
              </a:p>
            </p:txBody>
          </p:sp>
        </mc:Choice>
        <mc:Fallback xmlns="">
          <p:sp>
            <p:nvSpPr>
              <p:cNvPr id="82" name="TextBox 81">
                <a:extLst>
                  <a:ext uri="{FF2B5EF4-FFF2-40B4-BE49-F238E27FC236}">
                    <a16:creationId xmlns:a16="http://schemas.microsoft.com/office/drawing/2014/main" id="{88C00F2B-3FB2-CD73-0D80-E24CAB941744}"/>
                  </a:ext>
                </a:extLst>
              </p:cNvPr>
              <p:cNvSpPr txBox="1">
                <a:spLocks noRot="1" noChangeAspect="1" noMove="1" noResize="1" noEditPoints="1" noAdjustHandles="1" noChangeArrowheads="1" noChangeShapeType="1" noTextEdit="1"/>
              </p:cNvSpPr>
              <p:nvPr/>
            </p:nvSpPr>
            <p:spPr>
              <a:xfrm>
                <a:off x="2906422" y="3713890"/>
                <a:ext cx="663832" cy="369332"/>
              </a:xfrm>
              <a:prstGeom prst="rect">
                <a:avLst/>
              </a:prstGeom>
              <a:blipFill>
                <a:blip r:embed="rId6"/>
                <a:stretch>
                  <a:fillRect l="-1852" r="-20370" b="-1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CEBDD0C-61C7-855C-4B73-81C2334CFA96}"/>
                  </a:ext>
                </a:extLst>
              </p:cNvPr>
              <p:cNvSpPr txBox="1"/>
              <p:nvPr/>
            </p:nvSpPr>
            <p:spPr>
              <a:xfrm>
                <a:off x="3266738" y="1590841"/>
                <a:ext cx="4634730"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ko-KR" sz="2000" b="0" i="1" smtClean="0">
                              <a:latin typeface="Cambria Math" panose="02040503050406030204" pitchFamily="18" charset="0"/>
                            </a:rPr>
                          </m:ctrlPr>
                        </m:sSupPr>
                        <m:e>
                          <m:r>
                            <a:rPr kumimoji="1" lang="en-US" altLang="ko-KR" sz="2000" b="0" i="1" smtClean="0">
                              <a:latin typeface="Cambria Math" panose="02040503050406030204" pitchFamily="18" charset="0"/>
                            </a:rPr>
                            <m:t>𝑥</m:t>
                          </m:r>
                        </m:e>
                        <m:sup>
                          <m:r>
                            <a:rPr kumimoji="1" lang="en-US" altLang="ko-KR" sz="2000" b="0" i="1" smtClean="0">
                              <a:latin typeface="Cambria Math" panose="02040503050406030204" pitchFamily="18" charset="0"/>
                            </a:rPr>
                            <m:t>′</m:t>
                          </m:r>
                        </m:sup>
                      </m:sSup>
                      <m:r>
                        <m:rPr>
                          <m:sty m:val="p"/>
                        </m:rPr>
                        <a:rPr kumimoji="1" lang="en-US" altLang="ko-KR" sz="2000" b="0" i="0" smtClean="0">
                          <a:latin typeface="Cambria Math" panose="02040503050406030204" pitchFamily="18" charset="0"/>
                        </a:rPr>
                        <m:t>Δ</m:t>
                      </m:r>
                      <m:r>
                        <m:rPr>
                          <m:sty m:val="p"/>
                        </m:rPr>
                        <a:rPr kumimoji="1" lang="en-US" altLang="ko-KR" sz="2000">
                          <a:latin typeface="Cambria Math" panose="02040503050406030204" pitchFamily="18" charset="0"/>
                        </a:rPr>
                        <m:t>x</m:t>
                      </m:r>
                      <m:r>
                        <a:rPr kumimoji="1" lang="en-US" altLang="ko-KR" sz="2000" b="0" i="0" smtClean="0">
                          <a:latin typeface="Cambria Math" panose="02040503050406030204" pitchFamily="18" charset="0"/>
                        </a:rPr>
                        <m:t>−</m:t>
                      </m:r>
                      <m:r>
                        <m:rPr>
                          <m:sty m:val="p"/>
                        </m:rPr>
                        <a:rPr kumimoji="1" lang="en-US" altLang="ko-KR" sz="2000" b="0" i="0" smtClean="0">
                          <a:latin typeface="Cambria Math" panose="02040503050406030204" pitchFamily="18" charset="0"/>
                        </a:rPr>
                        <m:t>xΔ</m:t>
                      </m:r>
                      <m:sSup>
                        <m:sSupPr>
                          <m:ctrlPr>
                            <a:rPr kumimoji="1" lang="en-US" altLang="ko-KR" sz="2000" b="0" i="1" smtClean="0">
                              <a:latin typeface="Cambria Math" panose="02040503050406030204" pitchFamily="18" charset="0"/>
                            </a:rPr>
                          </m:ctrlPr>
                        </m:sSupPr>
                        <m:e>
                          <m:r>
                            <a:rPr kumimoji="1" lang="en-US" altLang="ko-KR" sz="2000" b="0" i="1" smtClean="0">
                              <a:latin typeface="Cambria Math" panose="02040503050406030204" pitchFamily="18" charset="0"/>
                            </a:rPr>
                            <m:t>𝑥</m:t>
                          </m:r>
                        </m:e>
                        <m:sup>
                          <m:r>
                            <a:rPr kumimoji="1" lang="en-US" altLang="ko-KR" sz="2000" b="0" i="1" smtClean="0">
                              <a:latin typeface="Cambria Math" panose="02040503050406030204" pitchFamily="18" charset="0"/>
                            </a:rPr>
                            <m:t>′</m:t>
                          </m:r>
                        </m:sup>
                      </m:sSup>
                      <m:r>
                        <a:rPr kumimoji="1" lang="en-US" altLang="ko-KR" sz="2000" b="0" i="1" smtClean="0">
                          <a:latin typeface="Cambria Math" panose="02040503050406030204" pitchFamily="18" charset="0"/>
                        </a:rPr>
                        <m:t>&gt;</m:t>
                      </m:r>
                      <m:sSubSup>
                        <m:sSubSupPr>
                          <m:ctrlPr>
                            <a:rPr kumimoji="1" lang="en-US" altLang="ko-KR" sz="2000" b="0" i="1" smtClean="0">
                              <a:latin typeface="Cambria Math" panose="02040503050406030204" pitchFamily="18" charset="0"/>
                            </a:rPr>
                          </m:ctrlPr>
                        </m:sSubSupPr>
                        <m:e>
                          <m:r>
                            <a:rPr kumimoji="1" lang="en-US" altLang="ko-KR" sz="2000" b="0" i="1" smtClean="0">
                              <a:latin typeface="Cambria Math" panose="02040503050406030204" pitchFamily="18" charset="0"/>
                            </a:rPr>
                            <m:t>𝑥</m:t>
                          </m:r>
                        </m:e>
                        <m:sub>
                          <m:r>
                            <a:rPr kumimoji="1" lang="en-US" altLang="ko-KR" sz="2000" b="0" i="1" smtClean="0">
                              <a:latin typeface="Cambria Math" panose="02040503050406030204" pitchFamily="18" charset="0"/>
                            </a:rPr>
                            <m:t>𝑘</m:t>
                          </m:r>
                        </m:sub>
                        <m:sup>
                          <m:r>
                            <a:rPr kumimoji="1" lang="en-US" altLang="ko-KR" sz="2000" b="0" i="1" smtClean="0">
                              <a:latin typeface="Cambria Math" panose="02040503050406030204" pitchFamily="18" charset="0"/>
                            </a:rPr>
                            <m:t>′</m:t>
                          </m:r>
                        </m:sup>
                      </m:sSubSup>
                      <m:r>
                        <m:rPr>
                          <m:sty m:val="p"/>
                        </m:rPr>
                        <a:rPr kumimoji="1" lang="en-US" altLang="ko-KR" sz="2000" b="0" i="0" smtClean="0">
                          <a:latin typeface="Cambria Math" panose="02040503050406030204" pitchFamily="18" charset="0"/>
                        </a:rPr>
                        <m:t>Δ</m:t>
                      </m:r>
                      <m:r>
                        <a:rPr kumimoji="1" lang="en-US" altLang="ko-KR" sz="2000" b="0" i="1" smtClean="0">
                          <a:latin typeface="Cambria Math" panose="02040503050406030204" pitchFamily="18" charset="0"/>
                        </a:rPr>
                        <m:t>𝑥</m:t>
                      </m:r>
                      <m:r>
                        <a:rPr kumimoji="1" lang="en-US" altLang="ko-KR" sz="2000" b="0" i="1" smtClean="0">
                          <a:latin typeface="Cambria Math" panose="02040503050406030204" pitchFamily="18" charset="0"/>
                        </a:rPr>
                        <m:t> −</m:t>
                      </m:r>
                      <m:sSub>
                        <m:sSubPr>
                          <m:ctrlPr>
                            <a:rPr kumimoji="1" lang="en-US" altLang="ko-KR" sz="2000" b="0" i="1" smtClean="0">
                              <a:latin typeface="Cambria Math" panose="02040503050406030204" pitchFamily="18" charset="0"/>
                            </a:rPr>
                          </m:ctrlPr>
                        </m:sSubPr>
                        <m:e>
                          <m:r>
                            <a:rPr kumimoji="1" lang="en-US" altLang="ko-KR" sz="2000" b="0" i="1" smtClean="0">
                              <a:latin typeface="Cambria Math" panose="02040503050406030204" pitchFamily="18" charset="0"/>
                            </a:rPr>
                            <m:t>𝑥</m:t>
                          </m:r>
                        </m:e>
                        <m:sub>
                          <m:r>
                            <a:rPr kumimoji="1" lang="en-US" altLang="ko-KR" sz="2000" b="0" i="1" smtClean="0">
                              <a:latin typeface="Cambria Math" panose="02040503050406030204" pitchFamily="18" charset="0"/>
                            </a:rPr>
                            <m:t>𝑘</m:t>
                          </m:r>
                        </m:sub>
                      </m:sSub>
                      <m:r>
                        <m:rPr>
                          <m:sty m:val="p"/>
                        </m:rPr>
                        <a:rPr kumimoji="1" lang="en-US" altLang="ko-KR" sz="2000" b="0" i="0" smtClean="0">
                          <a:latin typeface="Cambria Math" panose="02040503050406030204" pitchFamily="18" charset="0"/>
                        </a:rPr>
                        <m:t>Δ</m:t>
                      </m:r>
                      <m:sSup>
                        <m:sSupPr>
                          <m:ctrlPr>
                            <a:rPr kumimoji="1" lang="en-US" altLang="ko-KR" sz="2000" b="0" i="1" smtClean="0">
                              <a:latin typeface="Cambria Math" panose="02040503050406030204" pitchFamily="18" charset="0"/>
                            </a:rPr>
                          </m:ctrlPr>
                        </m:sSupPr>
                        <m:e>
                          <m:r>
                            <a:rPr kumimoji="1" lang="en-US" altLang="ko-KR" sz="2000" b="0" i="1" smtClean="0">
                              <a:latin typeface="Cambria Math" panose="02040503050406030204" pitchFamily="18" charset="0"/>
                            </a:rPr>
                            <m:t>𝑥</m:t>
                          </m:r>
                        </m:e>
                        <m:sup>
                          <m:r>
                            <a:rPr kumimoji="1" lang="en-US" altLang="ko-KR" sz="2000" b="0" i="1" smtClean="0">
                              <a:latin typeface="Cambria Math" panose="02040503050406030204" pitchFamily="18" charset="0"/>
                            </a:rPr>
                            <m:t>′</m:t>
                          </m:r>
                        </m:sup>
                      </m:sSup>
                    </m:oMath>
                  </m:oMathPara>
                </a14:m>
                <a:endParaRPr kumimoji="1" lang="en-US" altLang="ko-KR" sz="2000" b="0" dirty="0"/>
              </a:p>
              <a:p>
                <a:endParaRPr kumimoji="1" lang="en-US" altLang="ko-KR" sz="2000" dirty="0"/>
              </a:p>
              <a:p>
                <a:r>
                  <a:rPr kumimoji="1" lang="en-US" altLang="ko-KR" sz="2000" dirty="0"/>
                  <a:t>With </a:t>
                </a:r>
                <a14:m>
                  <m:oMath xmlns:m="http://schemas.openxmlformats.org/officeDocument/2006/math">
                    <m:r>
                      <m:rPr>
                        <m:sty m:val="p"/>
                      </m:rPr>
                      <a:rPr kumimoji="1" lang="en-US" altLang="ko-KR" sz="2000" b="0" i="0" smtClean="0">
                        <a:latin typeface="Cambria Math" panose="02040503050406030204" pitchFamily="18" charset="0"/>
                      </a:rPr>
                      <m:t>Δ</m:t>
                    </m:r>
                    <m:r>
                      <a:rPr kumimoji="1" lang="en-US" altLang="ko-KR" sz="2000" b="0" i="1" smtClean="0">
                        <a:latin typeface="Cambria Math" panose="02040503050406030204" pitchFamily="18" charset="0"/>
                      </a:rPr>
                      <m:t>𝑥</m:t>
                    </m:r>
                    <m:r>
                      <a:rPr kumimoji="1" lang="en-US" altLang="ko-KR" sz="2000" b="0" i="1" smtClean="0">
                        <a:latin typeface="Cambria Math" panose="02040503050406030204" pitchFamily="18" charset="0"/>
                      </a:rPr>
                      <m:t>=</m:t>
                    </m:r>
                    <m:sSub>
                      <m:sSubPr>
                        <m:ctrlPr>
                          <a:rPr kumimoji="1" lang="en-US" altLang="ko-KR" sz="2000" b="0" i="1" smtClean="0">
                            <a:latin typeface="Cambria Math" panose="02040503050406030204" pitchFamily="18" charset="0"/>
                          </a:rPr>
                        </m:ctrlPr>
                      </m:sSubPr>
                      <m:e>
                        <m:r>
                          <a:rPr kumimoji="1" lang="en-US" altLang="ko-KR" sz="2000" b="0" i="1" smtClean="0">
                            <a:latin typeface="Cambria Math" panose="02040503050406030204" pitchFamily="18" charset="0"/>
                          </a:rPr>
                          <m:t>𝑥</m:t>
                        </m:r>
                      </m:e>
                      <m:sub>
                        <m:r>
                          <a:rPr kumimoji="1" lang="en-US" altLang="ko-KR" sz="2000" b="0" i="1" smtClean="0">
                            <a:latin typeface="Cambria Math" panose="02040503050406030204" pitchFamily="18" charset="0"/>
                          </a:rPr>
                          <m:t>𝑘</m:t>
                        </m:r>
                        <m:r>
                          <a:rPr kumimoji="1" lang="en-US" altLang="ko-KR" sz="2000" b="0" i="1" smtClean="0">
                            <a:latin typeface="Cambria Math" panose="02040503050406030204" pitchFamily="18" charset="0"/>
                          </a:rPr>
                          <m:t>+1</m:t>
                        </m:r>
                      </m:sub>
                    </m:sSub>
                    <m:r>
                      <a:rPr kumimoji="1" lang="en-US" altLang="ko-KR" sz="2000" b="0" i="1" smtClean="0">
                        <a:latin typeface="Cambria Math" panose="02040503050406030204" pitchFamily="18" charset="0"/>
                      </a:rPr>
                      <m:t> −</m:t>
                    </m:r>
                    <m:sSub>
                      <m:sSubPr>
                        <m:ctrlPr>
                          <a:rPr kumimoji="1" lang="en-US" altLang="ko-KR" sz="2000" b="0" i="1" smtClean="0">
                            <a:latin typeface="Cambria Math" panose="02040503050406030204" pitchFamily="18" charset="0"/>
                          </a:rPr>
                        </m:ctrlPr>
                      </m:sSubPr>
                      <m:e>
                        <m:r>
                          <a:rPr kumimoji="1" lang="en-US" altLang="ko-KR" sz="2000" b="0" i="1" smtClean="0">
                            <a:latin typeface="Cambria Math" panose="02040503050406030204" pitchFamily="18" charset="0"/>
                          </a:rPr>
                          <m:t>𝑥</m:t>
                        </m:r>
                      </m:e>
                      <m:sub>
                        <m:r>
                          <a:rPr kumimoji="1" lang="en-US" altLang="ko-KR" sz="2000" b="0" i="1" smtClean="0">
                            <a:latin typeface="Cambria Math" panose="02040503050406030204" pitchFamily="18" charset="0"/>
                          </a:rPr>
                          <m:t>𝑘</m:t>
                        </m:r>
                      </m:sub>
                    </m:sSub>
                    <m:r>
                      <a:rPr kumimoji="1" lang="en-US" altLang="ko-KR" sz="2000" b="0" i="0" smtClean="0">
                        <a:latin typeface="Cambria Math" panose="02040503050406030204" pitchFamily="18" charset="0"/>
                      </a:rPr>
                      <m:t>,   </m:t>
                    </m:r>
                    <m:r>
                      <m:rPr>
                        <m:sty m:val="p"/>
                      </m:rPr>
                      <a:rPr kumimoji="1" lang="en-US" altLang="ko-KR" sz="2000" b="0" i="0" smtClean="0">
                        <a:latin typeface="Cambria Math" panose="02040503050406030204" pitchFamily="18" charset="0"/>
                      </a:rPr>
                      <m:t>Δ</m:t>
                    </m:r>
                    <m:sSup>
                      <m:sSupPr>
                        <m:ctrlPr>
                          <a:rPr kumimoji="1" lang="en-US" altLang="ko-KR" sz="2000" b="0" i="1" smtClean="0">
                            <a:latin typeface="Cambria Math" panose="02040503050406030204" pitchFamily="18" charset="0"/>
                          </a:rPr>
                        </m:ctrlPr>
                      </m:sSupPr>
                      <m:e>
                        <m:r>
                          <a:rPr kumimoji="1" lang="en-US" altLang="ko-KR" sz="2000" b="0" i="1" smtClean="0">
                            <a:latin typeface="Cambria Math" panose="02040503050406030204" pitchFamily="18" charset="0"/>
                          </a:rPr>
                          <m:t>𝑥</m:t>
                        </m:r>
                      </m:e>
                      <m:sup>
                        <m:r>
                          <a:rPr kumimoji="1" lang="en-US" altLang="ko-KR" sz="2000" b="0" i="1" smtClean="0">
                            <a:latin typeface="Cambria Math" panose="02040503050406030204" pitchFamily="18" charset="0"/>
                          </a:rPr>
                          <m:t>′</m:t>
                        </m:r>
                      </m:sup>
                    </m:sSup>
                    <m:r>
                      <a:rPr kumimoji="1" lang="en-US" altLang="ko-KR" sz="2000" b="0" i="1" smtClean="0">
                        <a:latin typeface="Cambria Math" panose="02040503050406030204" pitchFamily="18" charset="0"/>
                      </a:rPr>
                      <m:t>=</m:t>
                    </m:r>
                    <m:sSub>
                      <m:sSubPr>
                        <m:ctrlPr>
                          <a:rPr kumimoji="1" lang="en-US" altLang="ko-KR" sz="2000" b="0" i="1" smtClean="0">
                            <a:latin typeface="Cambria Math" panose="02040503050406030204" pitchFamily="18" charset="0"/>
                          </a:rPr>
                        </m:ctrlPr>
                      </m:sSubPr>
                      <m:e>
                        <m:sSup>
                          <m:sSupPr>
                            <m:ctrlPr>
                              <a:rPr kumimoji="1" lang="en-US" altLang="ko-KR" sz="2000" b="0" i="1" smtClean="0">
                                <a:latin typeface="Cambria Math" panose="02040503050406030204" pitchFamily="18" charset="0"/>
                              </a:rPr>
                            </m:ctrlPr>
                          </m:sSupPr>
                          <m:e>
                            <m:r>
                              <a:rPr kumimoji="1" lang="en-US" altLang="ko-KR" sz="2000" b="0" i="1" smtClean="0">
                                <a:latin typeface="Cambria Math" panose="02040503050406030204" pitchFamily="18" charset="0"/>
                              </a:rPr>
                              <m:t>𝑥</m:t>
                            </m:r>
                          </m:e>
                          <m:sup>
                            <m:r>
                              <a:rPr kumimoji="1" lang="en-US" altLang="ko-KR" sz="2000" b="0" i="1" smtClean="0">
                                <a:latin typeface="Cambria Math" panose="02040503050406030204" pitchFamily="18" charset="0"/>
                              </a:rPr>
                              <m:t>′</m:t>
                            </m:r>
                          </m:sup>
                        </m:sSup>
                      </m:e>
                      <m:sub>
                        <m:r>
                          <a:rPr kumimoji="1" lang="en-US" altLang="ko-KR" sz="2000" b="0" i="1" smtClean="0">
                            <a:latin typeface="Cambria Math" panose="02040503050406030204" pitchFamily="18" charset="0"/>
                          </a:rPr>
                          <m:t>𝑘</m:t>
                        </m:r>
                        <m:r>
                          <a:rPr kumimoji="1" lang="en-US" altLang="ko-KR" sz="2000" b="0" i="1" smtClean="0">
                            <a:latin typeface="Cambria Math" panose="02040503050406030204" pitchFamily="18" charset="0"/>
                          </a:rPr>
                          <m:t>+1 </m:t>
                        </m:r>
                      </m:sub>
                    </m:sSub>
                    <m:r>
                      <a:rPr kumimoji="1" lang="en-US" altLang="ko-KR" sz="2000" b="0" i="1" smtClean="0">
                        <a:latin typeface="Cambria Math" panose="02040503050406030204" pitchFamily="18" charset="0"/>
                      </a:rPr>
                      <m:t>−</m:t>
                    </m:r>
                    <m:sSub>
                      <m:sSubPr>
                        <m:ctrlPr>
                          <a:rPr kumimoji="1" lang="en-US" altLang="ko-KR" sz="2000" b="0" i="1" smtClean="0">
                            <a:latin typeface="Cambria Math" panose="02040503050406030204" pitchFamily="18" charset="0"/>
                          </a:rPr>
                        </m:ctrlPr>
                      </m:sSubPr>
                      <m:e>
                        <m:r>
                          <a:rPr kumimoji="1" lang="en-US" altLang="ko-KR" sz="2000" b="0" i="1" smtClean="0">
                            <a:latin typeface="Cambria Math" panose="02040503050406030204" pitchFamily="18" charset="0"/>
                          </a:rPr>
                          <m:t>𝑥</m:t>
                        </m:r>
                      </m:e>
                      <m:sub>
                        <m:r>
                          <a:rPr kumimoji="1" lang="en-US" altLang="ko-KR" sz="2000" b="0" i="1" smtClean="0">
                            <a:latin typeface="Cambria Math" panose="02040503050406030204" pitchFamily="18" charset="0"/>
                          </a:rPr>
                          <m:t>𝑘</m:t>
                        </m:r>
                      </m:sub>
                    </m:sSub>
                    <m:r>
                      <a:rPr kumimoji="1" lang="en-US" altLang="ko-KR" sz="2000" b="0" i="1" smtClean="0">
                        <a:latin typeface="Cambria Math" panose="02040503050406030204" pitchFamily="18" charset="0"/>
                      </a:rPr>
                      <m:t>′</m:t>
                    </m:r>
                  </m:oMath>
                </a14:m>
                <a:endParaRPr kumimoji="1" lang="ko-KR" altLang="en-US" sz="2000" dirty="0"/>
              </a:p>
            </p:txBody>
          </p:sp>
        </mc:Choice>
        <mc:Fallback xmlns="">
          <p:sp>
            <p:nvSpPr>
              <p:cNvPr id="8" name="TextBox 7">
                <a:extLst>
                  <a:ext uri="{FF2B5EF4-FFF2-40B4-BE49-F238E27FC236}">
                    <a16:creationId xmlns:a16="http://schemas.microsoft.com/office/drawing/2014/main" id="{FCEBDD0C-61C7-855C-4B73-81C2334CFA96}"/>
                  </a:ext>
                </a:extLst>
              </p:cNvPr>
              <p:cNvSpPr txBox="1">
                <a:spLocks noRot="1" noChangeAspect="1" noMove="1" noResize="1" noEditPoints="1" noAdjustHandles="1" noChangeArrowheads="1" noChangeShapeType="1" noTextEdit="1"/>
              </p:cNvSpPr>
              <p:nvPr/>
            </p:nvSpPr>
            <p:spPr>
              <a:xfrm>
                <a:off x="3266738" y="1590841"/>
                <a:ext cx="4634730" cy="923330"/>
              </a:xfrm>
              <a:prstGeom prst="rect">
                <a:avLst/>
              </a:prstGeom>
              <a:blipFill>
                <a:blip r:embed="rId7"/>
                <a:stretch>
                  <a:fillRect l="-3421" r="-1316" b="-15894"/>
                </a:stretch>
              </a:blipFill>
            </p:spPr>
            <p:txBody>
              <a:bodyPr/>
              <a:lstStyle/>
              <a:p>
                <a:r>
                  <a:rPr lang="ko-KR" altLang="en-US">
                    <a:noFill/>
                  </a:rPr>
                  <a:t> </a:t>
                </a:r>
              </a:p>
            </p:txBody>
          </p:sp>
        </mc:Fallback>
      </mc:AlternateContent>
      <p:sp>
        <p:nvSpPr>
          <p:cNvPr id="17" name="타원 16">
            <a:extLst>
              <a:ext uri="{FF2B5EF4-FFF2-40B4-BE49-F238E27FC236}">
                <a16:creationId xmlns:a16="http://schemas.microsoft.com/office/drawing/2014/main" id="{4B692E32-C19C-F828-D523-8EBA7450FA04}"/>
              </a:ext>
            </a:extLst>
          </p:cNvPr>
          <p:cNvSpPr/>
          <p:nvPr/>
        </p:nvSpPr>
        <p:spPr>
          <a:xfrm rot="21145520" flipV="1">
            <a:off x="4045029" y="3920762"/>
            <a:ext cx="179576" cy="15800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3" name="타원 22">
            <a:extLst>
              <a:ext uri="{FF2B5EF4-FFF2-40B4-BE49-F238E27FC236}">
                <a16:creationId xmlns:a16="http://schemas.microsoft.com/office/drawing/2014/main" id="{CD79A0C5-E00A-04B9-A3BB-5DADE5EB6352}"/>
              </a:ext>
            </a:extLst>
          </p:cNvPr>
          <p:cNvSpPr/>
          <p:nvPr/>
        </p:nvSpPr>
        <p:spPr>
          <a:xfrm rot="17230341" flipV="1">
            <a:off x="2928584" y="3261353"/>
            <a:ext cx="179576" cy="15800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3E4FA59-A655-EC8B-B40E-8627D87BF237}"/>
                  </a:ext>
                </a:extLst>
              </p:cNvPr>
              <p:cNvSpPr txBox="1"/>
              <p:nvPr/>
            </p:nvSpPr>
            <p:spPr>
              <a:xfrm>
                <a:off x="4172622" y="3721159"/>
                <a:ext cx="1045169" cy="369332"/>
              </a:xfrm>
              <a:prstGeom prst="rect">
                <a:avLst/>
              </a:prstGeom>
              <a:noFill/>
            </p:spPr>
            <p:txBody>
              <a:bodyPr wrap="square">
                <a:spAutoFit/>
              </a:bodyPr>
              <a:lstStyle/>
              <a:p>
                <a:r>
                  <a:rPr kumimoji="1" lang="en-US" altLang="ko-KR" sz="1800" b="0" dirty="0"/>
                  <a:t>(</a:t>
                </a:r>
                <a14:m>
                  <m:oMath xmlns:m="http://schemas.openxmlformats.org/officeDocument/2006/math">
                    <m:sSub>
                      <m:sSubPr>
                        <m:ctrlPr>
                          <a:rPr kumimoji="1" lang="en-US" altLang="ko-KR" sz="1800" b="0" i="1" smtClean="0">
                            <a:latin typeface="Cambria Math" panose="02040503050406030204" pitchFamily="18" charset="0"/>
                          </a:rPr>
                        </m:ctrlPr>
                      </m:sSubPr>
                      <m:e>
                        <m:r>
                          <m:rPr>
                            <m:sty m:val="p"/>
                          </m:rPr>
                          <a:rPr kumimoji="1" lang="en-US" altLang="ko-KR" sz="1800" b="0" i="0" smtClean="0">
                            <a:latin typeface="Cambria Math" panose="02040503050406030204" pitchFamily="18" charset="0"/>
                          </a:rPr>
                          <m:t>x</m:t>
                        </m:r>
                      </m:e>
                      <m:sub>
                        <m:r>
                          <a:rPr kumimoji="1" lang="en-US" altLang="ko-KR" sz="1800" b="0" i="1" smtClean="0">
                            <a:latin typeface="Cambria Math" panose="02040503050406030204" pitchFamily="18" charset="0"/>
                          </a:rPr>
                          <m:t>𝑘</m:t>
                        </m:r>
                      </m:sub>
                    </m:sSub>
                    <m:r>
                      <a:rPr kumimoji="1" lang="en-US" altLang="ko-KR" sz="1800" b="0" i="1" smtClean="0">
                        <a:latin typeface="Cambria Math" panose="02040503050406030204" pitchFamily="18" charset="0"/>
                      </a:rPr>
                      <m:t>,</m:t>
                    </m:r>
                    <m:sSub>
                      <m:sSubPr>
                        <m:ctrlPr>
                          <a:rPr kumimoji="1" lang="en-US" altLang="ko-KR" sz="1800" b="0" i="1" smtClean="0">
                            <a:latin typeface="Cambria Math" panose="02040503050406030204" pitchFamily="18" charset="0"/>
                          </a:rPr>
                        </m:ctrlPr>
                      </m:sSubPr>
                      <m:e>
                        <m:r>
                          <a:rPr kumimoji="1" lang="en-US" altLang="ko-KR" sz="1800" b="0" i="1" smtClean="0">
                            <a:latin typeface="Cambria Math" panose="02040503050406030204" pitchFamily="18" charset="0"/>
                          </a:rPr>
                          <m:t>𝑥</m:t>
                        </m:r>
                        <m:r>
                          <a:rPr kumimoji="1" lang="en-US" altLang="ko-KR" sz="1800" b="0" i="1" smtClean="0">
                            <a:latin typeface="Cambria Math" panose="02040503050406030204" pitchFamily="18" charset="0"/>
                          </a:rPr>
                          <m:t>′</m:t>
                        </m:r>
                      </m:e>
                      <m:sub>
                        <m:r>
                          <a:rPr kumimoji="1" lang="en-US" altLang="ko-KR" sz="1800" b="0" i="1" smtClean="0">
                            <a:latin typeface="Cambria Math" panose="02040503050406030204" pitchFamily="18" charset="0"/>
                          </a:rPr>
                          <m:t>𝑘</m:t>
                        </m:r>
                      </m:sub>
                    </m:sSub>
                    <m:r>
                      <a:rPr kumimoji="1" lang="en-US" altLang="ko-KR" sz="1800" b="0" i="1" smtClean="0">
                        <a:latin typeface="Cambria Math" panose="02040503050406030204" pitchFamily="18" charset="0"/>
                      </a:rPr>
                      <m:t>)</m:t>
                    </m:r>
                  </m:oMath>
                </a14:m>
                <a:endParaRPr lang="ko-KR" altLang="en-US" dirty="0"/>
              </a:p>
            </p:txBody>
          </p:sp>
        </mc:Choice>
        <mc:Fallback xmlns="">
          <p:sp>
            <p:nvSpPr>
              <p:cNvPr id="26" name="TextBox 25">
                <a:extLst>
                  <a:ext uri="{FF2B5EF4-FFF2-40B4-BE49-F238E27FC236}">
                    <a16:creationId xmlns:a16="http://schemas.microsoft.com/office/drawing/2014/main" id="{D3E4FA59-A655-EC8B-B40E-8627D87BF237}"/>
                  </a:ext>
                </a:extLst>
              </p:cNvPr>
              <p:cNvSpPr txBox="1">
                <a:spLocks noRot="1" noChangeAspect="1" noMove="1" noResize="1" noEditPoints="1" noAdjustHandles="1" noChangeArrowheads="1" noChangeShapeType="1" noTextEdit="1"/>
              </p:cNvSpPr>
              <p:nvPr/>
            </p:nvSpPr>
            <p:spPr>
              <a:xfrm>
                <a:off x="4172622" y="3721159"/>
                <a:ext cx="1045169" cy="369332"/>
              </a:xfrm>
              <a:prstGeom prst="rect">
                <a:avLst/>
              </a:prstGeom>
              <a:blipFill>
                <a:blip r:embed="rId8"/>
                <a:stretch>
                  <a:fillRect l="-4819" t="-6452" b="-2258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0012A52-4D4E-1E0A-5361-473E299AA658}"/>
                  </a:ext>
                </a:extLst>
              </p:cNvPr>
              <p:cNvSpPr txBox="1"/>
              <p:nvPr/>
            </p:nvSpPr>
            <p:spPr>
              <a:xfrm>
                <a:off x="2800191" y="2841245"/>
                <a:ext cx="1508985" cy="369332"/>
              </a:xfrm>
              <a:prstGeom prst="rect">
                <a:avLst/>
              </a:prstGeom>
              <a:noFill/>
            </p:spPr>
            <p:txBody>
              <a:bodyPr wrap="square">
                <a:spAutoFit/>
              </a:bodyPr>
              <a:lstStyle/>
              <a:p>
                <a:r>
                  <a:rPr kumimoji="1" lang="en-US" altLang="ko-KR" sz="1800" b="0" dirty="0"/>
                  <a:t>(</a:t>
                </a:r>
                <a14:m>
                  <m:oMath xmlns:m="http://schemas.openxmlformats.org/officeDocument/2006/math">
                    <m:sSub>
                      <m:sSubPr>
                        <m:ctrlPr>
                          <a:rPr kumimoji="1" lang="en-US" altLang="ko-KR" sz="1800" b="0" i="1" smtClean="0">
                            <a:latin typeface="Cambria Math" panose="02040503050406030204" pitchFamily="18" charset="0"/>
                          </a:rPr>
                        </m:ctrlPr>
                      </m:sSubPr>
                      <m:e>
                        <m:r>
                          <m:rPr>
                            <m:sty m:val="p"/>
                          </m:rPr>
                          <a:rPr kumimoji="1" lang="en-US" altLang="ko-KR" sz="1800" b="0" i="0" smtClean="0">
                            <a:latin typeface="Cambria Math" panose="02040503050406030204" pitchFamily="18" charset="0"/>
                          </a:rPr>
                          <m:t>x</m:t>
                        </m:r>
                      </m:e>
                      <m:sub>
                        <m:r>
                          <a:rPr kumimoji="1" lang="en-US" altLang="ko-KR" sz="1800" b="0" i="1" smtClean="0">
                            <a:latin typeface="Cambria Math" panose="02040503050406030204" pitchFamily="18" charset="0"/>
                          </a:rPr>
                          <m:t>𝑘</m:t>
                        </m:r>
                        <m:r>
                          <a:rPr kumimoji="1" lang="en-US" altLang="ko-KR" sz="1800" b="0" i="1" smtClean="0">
                            <a:latin typeface="Cambria Math" panose="02040503050406030204" pitchFamily="18" charset="0"/>
                          </a:rPr>
                          <m:t>+1</m:t>
                        </m:r>
                      </m:sub>
                    </m:sSub>
                    <m:r>
                      <a:rPr kumimoji="1" lang="en-US" altLang="ko-KR" sz="1800" b="0" i="1" smtClean="0">
                        <a:latin typeface="Cambria Math" panose="02040503050406030204" pitchFamily="18" charset="0"/>
                      </a:rPr>
                      <m:t>,</m:t>
                    </m:r>
                    <m:sSub>
                      <m:sSubPr>
                        <m:ctrlPr>
                          <a:rPr kumimoji="1" lang="en-US" altLang="ko-KR" sz="1800" b="0" i="1" smtClean="0">
                            <a:latin typeface="Cambria Math" panose="02040503050406030204" pitchFamily="18" charset="0"/>
                          </a:rPr>
                        </m:ctrlPr>
                      </m:sSubPr>
                      <m:e>
                        <m:r>
                          <a:rPr kumimoji="1" lang="en-US" altLang="ko-KR" sz="1800" b="0" i="1" smtClean="0">
                            <a:latin typeface="Cambria Math" panose="02040503050406030204" pitchFamily="18" charset="0"/>
                          </a:rPr>
                          <m:t>𝑥</m:t>
                        </m:r>
                        <m:r>
                          <a:rPr kumimoji="1" lang="en-US" altLang="ko-KR" sz="1800" b="0" i="1" smtClean="0">
                            <a:latin typeface="Cambria Math" panose="02040503050406030204" pitchFamily="18" charset="0"/>
                          </a:rPr>
                          <m:t>′</m:t>
                        </m:r>
                      </m:e>
                      <m:sub>
                        <m:r>
                          <a:rPr kumimoji="1" lang="en-US" altLang="ko-KR" sz="1800" b="0" i="1" smtClean="0">
                            <a:latin typeface="Cambria Math" panose="02040503050406030204" pitchFamily="18" charset="0"/>
                          </a:rPr>
                          <m:t>𝑘</m:t>
                        </m:r>
                        <m:r>
                          <a:rPr kumimoji="1" lang="en-US" altLang="ko-KR" sz="1800" b="0" i="1" smtClean="0">
                            <a:latin typeface="Cambria Math" panose="02040503050406030204" pitchFamily="18" charset="0"/>
                          </a:rPr>
                          <m:t>+1</m:t>
                        </m:r>
                      </m:sub>
                    </m:sSub>
                    <m:r>
                      <a:rPr kumimoji="1" lang="en-US" altLang="ko-KR" sz="1800" b="0" i="1" smtClean="0">
                        <a:latin typeface="Cambria Math" panose="02040503050406030204" pitchFamily="18" charset="0"/>
                      </a:rPr>
                      <m:t>)</m:t>
                    </m:r>
                  </m:oMath>
                </a14:m>
                <a:endParaRPr lang="ko-KR" altLang="en-US" dirty="0"/>
              </a:p>
            </p:txBody>
          </p:sp>
        </mc:Choice>
        <mc:Fallback xmlns="">
          <p:sp>
            <p:nvSpPr>
              <p:cNvPr id="30" name="TextBox 29">
                <a:extLst>
                  <a:ext uri="{FF2B5EF4-FFF2-40B4-BE49-F238E27FC236}">
                    <a16:creationId xmlns:a16="http://schemas.microsoft.com/office/drawing/2014/main" id="{00012A52-4D4E-1E0A-5361-473E299AA658}"/>
                  </a:ext>
                </a:extLst>
              </p:cNvPr>
              <p:cNvSpPr txBox="1">
                <a:spLocks noRot="1" noChangeAspect="1" noMove="1" noResize="1" noEditPoints="1" noAdjustHandles="1" noChangeArrowheads="1" noChangeShapeType="1" noTextEdit="1"/>
              </p:cNvSpPr>
              <p:nvPr/>
            </p:nvSpPr>
            <p:spPr>
              <a:xfrm>
                <a:off x="2800191" y="2841245"/>
                <a:ext cx="1508985" cy="369332"/>
              </a:xfrm>
              <a:prstGeom prst="rect">
                <a:avLst/>
              </a:prstGeom>
              <a:blipFill>
                <a:blip r:embed="rId9"/>
                <a:stretch>
                  <a:fillRect l="-3333" t="-6667" b="-26667"/>
                </a:stretch>
              </a:blipFill>
            </p:spPr>
            <p:txBody>
              <a:bodyPr/>
              <a:lstStyle/>
              <a:p>
                <a:r>
                  <a:rPr lang="ko-KR" altLang="en-US">
                    <a:noFill/>
                  </a:rPr>
                  <a:t> </a:t>
                </a:r>
              </a:p>
            </p:txBody>
          </p:sp>
        </mc:Fallback>
      </mc:AlternateContent>
      <p:cxnSp>
        <p:nvCxnSpPr>
          <p:cNvPr id="34" name="직선 연결선[R] 33">
            <a:extLst>
              <a:ext uri="{FF2B5EF4-FFF2-40B4-BE49-F238E27FC236}">
                <a16:creationId xmlns:a16="http://schemas.microsoft.com/office/drawing/2014/main" id="{4ABA9917-8CC6-25F8-C142-07BCCD86C512}"/>
              </a:ext>
            </a:extLst>
          </p:cNvPr>
          <p:cNvCxnSpPr>
            <a:cxnSpLocks/>
            <a:endCxn id="17" idx="2"/>
          </p:cNvCxnSpPr>
          <p:nvPr/>
        </p:nvCxnSpPr>
        <p:spPr>
          <a:xfrm flipV="1">
            <a:off x="3322411" y="4011601"/>
            <a:ext cx="723401" cy="100812"/>
          </a:xfrm>
          <a:prstGeom prst="line">
            <a:avLst/>
          </a:prstGeom>
          <a:ln w="41275">
            <a:solidFill>
              <a:srgbClr val="002060"/>
            </a:solidFill>
            <a:headEnd type="triangle"/>
          </a:ln>
        </p:spPr>
        <p:style>
          <a:lnRef idx="1">
            <a:schemeClr val="accent1"/>
          </a:lnRef>
          <a:fillRef idx="0">
            <a:schemeClr val="accent1"/>
          </a:fillRef>
          <a:effectRef idx="0">
            <a:schemeClr val="accent1"/>
          </a:effectRef>
          <a:fontRef idx="minor">
            <a:schemeClr val="tx1"/>
          </a:fontRef>
        </p:style>
      </p:cxnSp>
      <p:cxnSp>
        <p:nvCxnSpPr>
          <p:cNvPr id="38" name="직선 연결선[R] 37">
            <a:extLst>
              <a:ext uri="{FF2B5EF4-FFF2-40B4-BE49-F238E27FC236}">
                <a16:creationId xmlns:a16="http://schemas.microsoft.com/office/drawing/2014/main" id="{8D5C5D50-CD2D-05C0-B1D3-C4A6CC47F4A9}"/>
              </a:ext>
            </a:extLst>
          </p:cNvPr>
          <p:cNvCxnSpPr>
            <a:cxnSpLocks/>
            <a:stCxn id="23" idx="7"/>
            <a:endCxn id="17" idx="3"/>
          </p:cNvCxnSpPr>
          <p:nvPr/>
        </p:nvCxnSpPr>
        <p:spPr>
          <a:xfrm>
            <a:off x="3090491" y="3296190"/>
            <a:ext cx="974026" cy="656568"/>
          </a:xfrm>
          <a:prstGeom prst="line">
            <a:avLst/>
          </a:prstGeom>
          <a:ln w="41275">
            <a:solidFill>
              <a:srgbClr val="7030A0"/>
            </a:solidFill>
            <a:head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094AE60-543C-2DE4-B545-ED5947E8CF8D}"/>
              </a:ext>
            </a:extLst>
          </p:cNvPr>
          <p:cNvSpPr txBox="1"/>
          <p:nvPr/>
        </p:nvSpPr>
        <p:spPr>
          <a:xfrm>
            <a:off x="3617696" y="4099147"/>
            <a:ext cx="434628" cy="369332"/>
          </a:xfrm>
          <a:prstGeom prst="rect">
            <a:avLst/>
          </a:prstGeom>
          <a:noFill/>
        </p:spPr>
        <p:txBody>
          <a:bodyPr wrap="square" rtlCol="0">
            <a:spAutoFit/>
          </a:bodyPr>
          <a:lstStyle/>
          <a:p>
            <a:r>
              <a:rPr kumimoji="1" lang="en-US" altLang="ko-KR" dirty="0"/>
              <a:t>A</a:t>
            </a:r>
            <a:endParaRPr kumimoji="1" lang="ko-KR" altLang="en-US" dirty="0"/>
          </a:p>
        </p:txBody>
      </p:sp>
      <p:sp>
        <p:nvSpPr>
          <p:cNvPr id="46" name="TextBox 45">
            <a:extLst>
              <a:ext uri="{FF2B5EF4-FFF2-40B4-BE49-F238E27FC236}">
                <a16:creationId xmlns:a16="http://schemas.microsoft.com/office/drawing/2014/main" id="{1A1BF81A-8E89-1949-F659-52A38465BA47}"/>
              </a:ext>
            </a:extLst>
          </p:cNvPr>
          <p:cNvSpPr txBox="1"/>
          <p:nvPr/>
        </p:nvSpPr>
        <p:spPr>
          <a:xfrm>
            <a:off x="3617696" y="3316465"/>
            <a:ext cx="434628" cy="369332"/>
          </a:xfrm>
          <a:prstGeom prst="rect">
            <a:avLst/>
          </a:prstGeom>
          <a:noFill/>
        </p:spPr>
        <p:txBody>
          <a:bodyPr wrap="square" rtlCol="0">
            <a:spAutoFit/>
          </a:bodyPr>
          <a:lstStyle/>
          <a:p>
            <a:r>
              <a:rPr kumimoji="1" lang="en-US" altLang="ko-KR" dirty="0"/>
              <a:t>B</a:t>
            </a:r>
            <a:endParaRPr kumimoji="1" lang="ko-KR" altLang="en-US" dirty="0"/>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E4C85CF-2668-D0B6-B6A3-9B04270F23F4}"/>
                  </a:ext>
                </a:extLst>
              </p:cNvPr>
              <p:cNvSpPr txBox="1"/>
              <p:nvPr/>
            </p:nvSpPr>
            <p:spPr>
              <a:xfrm>
                <a:off x="5555235" y="4205628"/>
                <a:ext cx="6244389" cy="1495153"/>
              </a:xfrm>
              <a:prstGeom prst="rect">
                <a:avLst/>
              </a:prstGeom>
              <a:noFill/>
            </p:spPr>
            <p:txBody>
              <a:bodyPr wrap="square" rtlCol="0">
                <a:spAutoFit/>
              </a:bodyPr>
              <a:lstStyle/>
              <a:p>
                <a14:m>
                  <m:oMath xmlns:m="http://schemas.openxmlformats.org/officeDocument/2006/math">
                    <m:acc>
                      <m:accPr>
                        <m:chr m:val="⃗"/>
                        <m:ctrlPr>
                          <a:rPr kumimoji="1" lang="en-US" altLang="ko-KR" sz="2800" i="1" smtClean="0">
                            <a:latin typeface="Cambria Math" panose="02040503050406030204" pitchFamily="18" charset="0"/>
                          </a:rPr>
                        </m:ctrlPr>
                      </m:accPr>
                      <m:e>
                        <m:r>
                          <a:rPr kumimoji="1" lang="en-US" altLang="ko-KR" sz="2800" b="0" i="1" smtClean="0">
                            <a:latin typeface="Cambria Math" panose="02040503050406030204" pitchFamily="18" charset="0"/>
                          </a:rPr>
                          <m:t>𝐴</m:t>
                        </m:r>
                      </m:e>
                    </m:acc>
                    <m:r>
                      <a:rPr kumimoji="1" lang="en-US" altLang="ko-KR" sz="2800" b="0" i="1" smtClean="0">
                        <a:latin typeface="Cambria Math" panose="02040503050406030204" pitchFamily="18" charset="0"/>
                      </a:rPr>
                      <m:t> </m:t>
                    </m:r>
                    <m:r>
                      <a:rPr kumimoji="1" lang="en-US" altLang="ko-KR" sz="2800" b="0" i="1" smtClean="0">
                        <a:latin typeface="Cambria Math" panose="02040503050406030204" pitchFamily="18" charset="0"/>
                        <a:ea typeface="Cambria Math" panose="02040503050406030204" pitchFamily="18" charset="0"/>
                      </a:rPr>
                      <m:t>×</m:t>
                    </m:r>
                    <m:acc>
                      <m:accPr>
                        <m:chr m:val="⃗"/>
                        <m:ctrlPr>
                          <a:rPr kumimoji="1" lang="en-US" altLang="ko-KR" sz="2800" i="1">
                            <a:latin typeface="Cambria Math" panose="02040503050406030204" pitchFamily="18" charset="0"/>
                          </a:rPr>
                        </m:ctrlPr>
                      </m:accPr>
                      <m:e>
                        <m:r>
                          <a:rPr kumimoji="1" lang="en-US" altLang="ko-KR" sz="2800" b="0" i="1" smtClean="0">
                            <a:latin typeface="Cambria Math" panose="02040503050406030204" pitchFamily="18" charset="0"/>
                          </a:rPr>
                          <m:t>𝐵</m:t>
                        </m:r>
                      </m:e>
                    </m:acc>
                    <m:r>
                      <a:rPr kumimoji="1" lang="en-US" altLang="ko-KR" sz="2800" b="0" i="1" smtClean="0">
                        <a:latin typeface="Cambria Math" panose="02040503050406030204" pitchFamily="18" charset="0"/>
                      </a:rPr>
                      <m:t> &lt;0</m:t>
                    </m:r>
                    <m:r>
                      <a:rPr kumimoji="1" lang="en-US" altLang="ko-KR" sz="2800" b="0" i="0" smtClean="0">
                        <a:latin typeface="Cambria Math" panose="02040503050406030204" pitchFamily="18" charset="0"/>
                      </a:rPr>
                      <m:t>    ⇒</m:t>
                    </m:r>
                    <m:r>
                      <a:rPr kumimoji="1" lang="en-US" altLang="ko-KR" sz="2800" b="0" i="1" smtClean="0">
                        <a:latin typeface="Cambria Math" panose="02040503050406030204" pitchFamily="18" charset="0"/>
                      </a:rPr>
                      <m:t> </m:t>
                    </m:r>
                  </m:oMath>
                </a14:m>
                <a:r>
                  <a:rPr kumimoji="1" lang="en-US" altLang="ko-KR" sz="2800" dirty="0"/>
                  <a:t>particle are captured</a:t>
                </a:r>
              </a:p>
              <a:p>
                <a14:m>
                  <m:oMath xmlns:m="http://schemas.openxmlformats.org/officeDocument/2006/math">
                    <m:acc>
                      <m:accPr>
                        <m:chr m:val="⃗"/>
                        <m:ctrlPr>
                          <a:rPr kumimoji="1" lang="en-US" altLang="ko-KR" sz="2800" i="1" smtClean="0">
                            <a:latin typeface="Cambria Math" panose="02040503050406030204" pitchFamily="18" charset="0"/>
                          </a:rPr>
                        </m:ctrlPr>
                      </m:accPr>
                      <m:e>
                        <m:r>
                          <a:rPr kumimoji="1" lang="en-US" altLang="ko-KR" sz="2800" b="0" i="1" smtClean="0">
                            <a:latin typeface="Cambria Math" panose="02040503050406030204" pitchFamily="18" charset="0"/>
                          </a:rPr>
                          <m:t>𝐴</m:t>
                        </m:r>
                      </m:e>
                    </m:acc>
                    <m:r>
                      <a:rPr kumimoji="1" lang="en-US" altLang="ko-KR" sz="2800" b="0" i="1" smtClean="0">
                        <a:latin typeface="Cambria Math" panose="02040503050406030204" pitchFamily="18" charset="0"/>
                      </a:rPr>
                      <m:t> </m:t>
                    </m:r>
                    <m:r>
                      <a:rPr kumimoji="1" lang="en-US" altLang="ko-KR" sz="2800" b="0" i="1" smtClean="0">
                        <a:latin typeface="Cambria Math" panose="02040503050406030204" pitchFamily="18" charset="0"/>
                        <a:ea typeface="Cambria Math" panose="02040503050406030204" pitchFamily="18" charset="0"/>
                      </a:rPr>
                      <m:t>×</m:t>
                    </m:r>
                    <m:acc>
                      <m:accPr>
                        <m:chr m:val="⃗"/>
                        <m:ctrlPr>
                          <a:rPr kumimoji="1" lang="en-US" altLang="ko-KR" sz="2800" i="1">
                            <a:latin typeface="Cambria Math" panose="02040503050406030204" pitchFamily="18" charset="0"/>
                          </a:rPr>
                        </m:ctrlPr>
                      </m:accPr>
                      <m:e>
                        <m:r>
                          <a:rPr kumimoji="1" lang="en-US" altLang="ko-KR" sz="2800" b="0" i="1" smtClean="0">
                            <a:latin typeface="Cambria Math" panose="02040503050406030204" pitchFamily="18" charset="0"/>
                          </a:rPr>
                          <m:t>𝐵</m:t>
                        </m:r>
                      </m:e>
                    </m:acc>
                    <m:r>
                      <a:rPr kumimoji="1" lang="en-US" altLang="ko-KR" sz="2800" b="0" i="1" smtClean="0">
                        <a:latin typeface="Cambria Math" panose="02040503050406030204" pitchFamily="18" charset="0"/>
                      </a:rPr>
                      <m:t>  &gt;0.    ⇒</m:t>
                    </m:r>
                  </m:oMath>
                </a14:m>
                <a:r>
                  <a:rPr kumimoji="1" lang="en-US" altLang="ko-KR" sz="2800" dirty="0"/>
                  <a:t> particle are lost</a:t>
                </a:r>
              </a:p>
              <a:p>
                <a:endParaRPr kumimoji="1" lang="ko-KR" altLang="en-US" sz="2800" dirty="0"/>
              </a:p>
            </p:txBody>
          </p:sp>
        </mc:Choice>
        <mc:Fallback xmlns="">
          <p:sp>
            <p:nvSpPr>
              <p:cNvPr id="47" name="TextBox 46">
                <a:extLst>
                  <a:ext uri="{FF2B5EF4-FFF2-40B4-BE49-F238E27FC236}">
                    <a16:creationId xmlns:a16="http://schemas.microsoft.com/office/drawing/2014/main" id="{BE4C85CF-2668-D0B6-B6A3-9B04270F23F4}"/>
                  </a:ext>
                </a:extLst>
              </p:cNvPr>
              <p:cNvSpPr txBox="1">
                <a:spLocks noRot="1" noChangeAspect="1" noMove="1" noResize="1" noEditPoints="1" noAdjustHandles="1" noChangeArrowheads="1" noChangeShapeType="1" noTextEdit="1"/>
              </p:cNvSpPr>
              <p:nvPr/>
            </p:nvSpPr>
            <p:spPr>
              <a:xfrm>
                <a:off x="5555235" y="4205628"/>
                <a:ext cx="6244389" cy="1495153"/>
              </a:xfrm>
              <a:prstGeom prst="rect">
                <a:avLst/>
              </a:prstGeom>
              <a:blipFill>
                <a:blip r:embed="rId10"/>
                <a:stretch>
                  <a:fillRect t="-81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 name="직사각형 2">
                <a:extLst>
                  <a:ext uri="{FF2B5EF4-FFF2-40B4-BE49-F238E27FC236}">
                    <a16:creationId xmlns:a16="http://schemas.microsoft.com/office/drawing/2014/main" id="{9AAD3DA5-C261-4579-B77B-7D3B738108E9}"/>
                  </a:ext>
                </a:extLst>
              </p:cNvPr>
              <p:cNvSpPr/>
              <p:nvPr/>
            </p:nvSpPr>
            <p:spPr>
              <a:xfrm>
                <a:off x="4602059" y="4714854"/>
                <a:ext cx="3786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kumimoji="1" lang="en-US" altLang="ko-KR">
                          <a:latin typeface="Cambria Math" panose="02040503050406030204" pitchFamily="18" charset="0"/>
                        </a:rPr>
                        <m:t>x</m:t>
                      </m:r>
                    </m:oMath>
                  </m:oMathPara>
                </a14:m>
                <a:endParaRPr lang="ko-KR" altLang="en-US" dirty="0"/>
              </a:p>
            </p:txBody>
          </p:sp>
        </mc:Choice>
        <mc:Fallback xmlns="">
          <p:sp>
            <p:nvSpPr>
              <p:cNvPr id="3" name="직사각형 2">
                <a:extLst>
                  <a:ext uri="{FF2B5EF4-FFF2-40B4-BE49-F238E27FC236}">
                    <a16:creationId xmlns:a16="http://schemas.microsoft.com/office/drawing/2014/main" id="{9AAD3DA5-C261-4579-B77B-7D3B738108E9}"/>
                  </a:ext>
                </a:extLst>
              </p:cNvPr>
              <p:cNvSpPr>
                <a:spLocks noRot="1" noChangeAspect="1" noMove="1" noResize="1" noEditPoints="1" noAdjustHandles="1" noChangeArrowheads="1" noChangeShapeType="1" noTextEdit="1"/>
              </p:cNvSpPr>
              <p:nvPr/>
            </p:nvSpPr>
            <p:spPr>
              <a:xfrm>
                <a:off x="4602059" y="4714854"/>
                <a:ext cx="378629" cy="369332"/>
              </a:xfrm>
              <a:prstGeom prst="rect">
                <a:avLst/>
              </a:prstGeom>
              <a:blipFill>
                <a:blip r:embed="rId1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 name="직사각형 3">
                <a:extLst>
                  <a:ext uri="{FF2B5EF4-FFF2-40B4-BE49-F238E27FC236}">
                    <a16:creationId xmlns:a16="http://schemas.microsoft.com/office/drawing/2014/main" id="{267EB4E5-9025-4026-86B6-46B7403EAA1C}"/>
                  </a:ext>
                </a:extLst>
              </p:cNvPr>
              <p:cNvSpPr/>
              <p:nvPr/>
            </p:nvSpPr>
            <p:spPr>
              <a:xfrm>
                <a:off x="2375571" y="2634077"/>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kumimoji="1" lang="en-US" altLang="ko-KR" smtClean="0">
                          <a:latin typeface="Cambria Math" panose="02040503050406030204" pitchFamily="18" charset="0"/>
                        </a:rPr>
                        <m:t>x</m:t>
                      </m:r>
                      <m:r>
                        <a:rPr kumimoji="1" lang="en-US" altLang="ko-KR" b="0" i="0" smtClean="0">
                          <a:latin typeface="Cambria Math" panose="02040503050406030204" pitchFamily="18" charset="0"/>
                        </a:rPr>
                        <m:t>′</m:t>
                      </m:r>
                    </m:oMath>
                  </m:oMathPara>
                </a14:m>
                <a:endParaRPr lang="ko-KR" altLang="en-US" dirty="0"/>
              </a:p>
            </p:txBody>
          </p:sp>
        </mc:Choice>
        <mc:Fallback xmlns="">
          <p:sp>
            <p:nvSpPr>
              <p:cNvPr id="4" name="직사각형 3">
                <a:extLst>
                  <a:ext uri="{FF2B5EF4-FFF2-40B4-BE49-F238E27FC236}">
                    <a16:creationId xmlns:a16="http://schemas.microsoft.com/office/drawing/2014/main" id="{267EB4E5-9025-4026-86B6-46B7403EAA1C}"/>
                  </a:ext>
                </a:extLst>
              </p:cNvPr>
              <p:cNvSpPr>
                <a:spLocks noRot="1" noChangeAspect="1" noMove="1" noResize="1" noEditPoints="1" noAdjustHandles="1" noChangeArrowheads="1" noChangeShapeType="1" noTextEdit="1"/>
              </p:cNvSpPr>
              <p:nvPr/>
            </p:nvSpPr>
            <p:spPr>
              <a:xfrm>
                <a:off x="2375571" y="2634077"/>
                <a:ext cx="437940" cy="369332"/>
              </a:xfrm>
              <a:prstGeom prst="rect">
                <a:avLst/>
              </a:prstGeom>
              <a:blipFill>
                <a:blip r:embed="rId1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C037789-F3B7-4567-92CE-FF2D816F1239}"/>
                  </a:ext>
                </a:extLst>
              </p:cNvPr>
              <p:cNvSpPr txBox="1"/>
              <p:nvPr/>
            </p:nvSpPr>
            <p:spPr>
              <a:xfrm>
                <a:off x="7640248" y="1796237"/>
                <a:ext cx="346952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1" lang="en-US" altLang="ko-KR" sz="1800" b="0" i="1" smtClean="0">
                              <a:latin typeface="Cambria Math" panose="02040503050406030204" pitchFamily="18" charset="0"/>
                            </a:rPr>
                          </m:ctrlPr>
                        </m:sSubPr>
                        <m:e>
                          <m:r>
                            <a:rPr kumimoji="1" lang="en-US" altLang="ko-KR" sz="1800" b="0" i="1" smtClean="0">
                              <a:latin typeface="Cambria Math" panose="02040503050406030204" pitchFamily="18" charset="0"/>
                            </a:rPr>
                            <m:t>(</m:t>
                          </m:r>
                          <m:r>
                            <a:rPr kumimoji="1" lang="en-US" altLang="ko-KR" sz="1800" b="0" i="1" smtClean="0">
                              <a:latin typeface="Cambria Math" panose="02040503050406030204" pitchFamily="18" charset="0"/>
                            </a:rPr>
                            <m:t>𝜃</m:t>
                          </m:r>
                        </m:e>
                        <m:sub>
                          <m:r>
                            <a:rPr kumimoji="1" lang="en-US" altLang="ko-KR" sz="1800" b="0" i="1" smtClean="0">
                              <a:latin typeface="Cambria Math" panose="02040503050406030204" pitchFamily="18" charset="0"/>
                            </a:rPr>
                            <m:t>𝑘</m:t>
                          </m:r>
                        </m:sub>
                      </m:sSub>
                      <m:r>
                        <a:rPr kumimoji="1" lang="en-US" altLang="ko-KR" sz="1800" b="0" i="1" smtClean="0">
                          <a:latin typeface="Cambria Math" panose="02040503050406030204" pitchFamily="18" charset="0"/>
                        </a:rPr>
                        <m:t>&lt;</m:t>
                      </m:r>
                      <m:r>
                        <a:rPr kumimoji="1" lang="en-US" altLang="ko-KR" sz="1800" b="0" i="1" smtClean="0">
                          <a:latin typeface="Cambria Math" panose="02040503050406030204" pitchFamily="18" charset="0"/>
                        </a:rPr>
                        <m:t>𝜙</m:t>
                      </m:r>
                      <m:r>
                        <a:rPr kumimoji="1" lang="en-US" altLang="ko-KR" sz="1800" b="0" i="1" smtClean="0">
                          <a:latin typeface="Cambria Math" panose="02040503050406030204" pitchFamily="18" charset="0"/>
                        </a:rPr>
                        <m:t>&lt;</m:t>
                      </m:r>
                      <m:sSub>
                        <m:sSubPr>
                          <m:ctrlPr>
                            <a:rPr kumimoji="1" lang="en-US" altLang="ko-KR" sz="1800" b="0" i="1" smtClean="0">
                              <a:latin typeface="Cambria Math" panose="02040503050406030204" pitchFamily="18" charset="0"/>
                            </a:rPr>
                          </m:ctrlPr>
                        </m:sSubPr>
                        <m:e>
                          <m:r>
                            <a:rPr kumimoji="1" lang="en-US" altLang="ko-KR" sz="1800" b="0" i="1" smtClean="0">
                              <a:latin typeface="Cambria Math" panose="02040503050406030204" pitchFamily="18" charset="0"/>
                            </a:rPr>
                            <m:t>𝜃</m:t>
                          </m:r>
                        </m:e>
                        <m:sub>
                          <m:r>
                            <a:rPr kumimoji="1" lang="en-US" altLang="ko-KR" sz="1800" b="0" i="1" smtClean="0">
                              <a:latin typeface="Cambria Math" panose="02040503050406030204" pitchFamily="18" charset="0"/>
                            </a:rPr>
                            <m:t>𝑘</m:t>
                          </m:r>
                          <m:r>
                            <a:rPr kumimoji="1" lang="en-US" altLang="ko-KR" sz="1800" b="0" i="1" smtClean="0">
                              <a:latin typeface="Cambria Math" panose="02040503050406030204" pitchFamily="18" charset="0"/>
                            </a:rPr>
                            <m:t>+1</m:t>
                          </m:r>
                        </m:sub>
                      </m:sSub>
                      <m:r>
                        <a:rPr kumimoji="1" lang="en-US" altLang="ko-KR" sz="1800" b="0" i="1" smtClean="0">
                          <a:latin typeface="Cambria Math" panose="02040503050406030204" pitchFamily="18" charset="0"/>
                        </a:rPr>
                        <m:t>)</m:t>
                      </m:r>
                    </m:oMath>
                  </m:oMathPara>
                </a14:m>
                <a:endParaRPr lang="ko-KR" altLang="en-US" dirty="0"/>
              </a:p>
            </p:txBody>
          </p:sp>
        </mc:Choice>
        <mc:Fallback xmlns="">
          <p:sp>
            <p:nvSpPr>
              <p:cNvPr id="32" name="TextBox 31">
                <a:extLst>
                  <a:ext uri="{FF2B5EF4-FFF2-40B4-BE49-F238E27FC236}">
                    <a16:creationId xmlns:a16="http://schemas.microsoft.com/office/drawing/2014/main" id="{3C037789-F3B7-4567-92CE-FF2D816F1239}"/>
                  </a:ext>
                </a:extLst>
              </p:cNvPr>
              <p:cNvSpPr txBox="1">
                <a:spLocks noRot="1" noChangeAspect="1" noMove="1" noResize="1" noEditPoints="1" noAdjustHandles="1" noChangeArrowheads="1" noChangeShapeType="1" noTextEdit="1"/>
              </p:cNvSpPr>
              <p:nvPr/>
            </p:nvSpPr>
            <p:spPr>
              <a:xfrm>
                <a:off x="7640248" y="1796237"/>
                <a:ext cx="3469523" cy="369332"/>
              </a:xfrm>
              <a:prstGeom prst="rect">
                <a:avLst/>
              </a:prstGeom>
              <a:blipFill>
                <a:blip r:embed="rId13"/>
                <a:stretch>
                  <a:fillRect b="-16667"/>
                </a:stretch>
              </a:blipFill>
            </p:spPr>
            <p:txBody>
              <a:bodyPr/>
              <a:lstStyle/>
              <a:p>
                <a:r>
                  <a:rPr lang="ko-KR" altLang="en-US">
                    <a:noFill/>
                  </a:rPr>
                  <a:t> </a:t>
                </a:r>
              </a:p>
            </p:txBody>
          </p:sp>
        </mc:Fallback>
      </mc:AlternateContent>
      <p:sp>
        <p:nvSpPr>
          <p:cNvPr id="33" name="직사각형 32">
            <a:extLst>
              <a:ext uri="{FF2B5EF4-FFF2-40B4-BE49-F238E27FC236}">
                <a16:creationId xmlns:a16="http://schemas.microsoft.com/office/drawing/2014/main" id="{BA75BC2B-EBB5-4D4D-8CCA-B97722A6E856}"/>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35" name="TextBox 34">
            <a:extLst>
              <a:ext uri="{FF2B5EF4-FFF2-40B4-BE49-F238E27FC236}">
                <a16:creationId xmlns:a16="http://schemas.microsoft.com/office/drawing/2014/main" id="{1C6FA3E1-3466-4EB4-B482-C3CD6B1114F8}"/>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24/34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36" name="그룹 35">
            <a:extLst>
              <a:ext uri="{FF2B5EF4-FFF2-40B4-BE49-F238E27FC236}">
                <a16:creationId xmlns:a16="http://schemas.microsoft.com/office/drawing/2014/main" id="{67BB143F-7916-4822-96D3-32FCA20AB5CC}"/>
              </a:ext>
            </a:extLst>
          </p:cNvPr>
          <p:cNvGrpSpPr/>
          <p:nvPr/>
        </p:nvGrpSpPr>
        <p:grpSpPr>
          <a:xfrm>
            <a:off x="-2379" y="6398618"/>
            <a:ext cx="12191717" cy="459809"/>
            <a:chOff x="1" y="7996258"/>
            <a:chExt cx="15236824" cy="574655"/>
          </a:xfrm>
        </p:grpSpPr>
        <p:sp>
          <p:nvSpPr>
            <p:cNvPr id="37" name="Rectangle 6">
              <a:extLst>
                <a:ext uri="{FF2B5EF4-FFF2-40B4-BE49-F238E27FC236}">
                  <a16:creationId xmlns:a16="http://schemas.microsoft.com/office/drawing/2014/main" id="{6E9D00AE-CA3D-4ACA-ADBA-4839E2A78DFE}"/>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39" name="그림 38">
              <a:extLst>
                <a:ext uri="{FF2B5EF4-FFF2-40B4-BE49-F238E27FC236}">
                  <a16:creationId xmlns:a16="http://schemas.microsoft.com/office/drawing/2014/main" id="{6F384902-E192-4AB5-9B64-0362B8076D4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623616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15AB-8F08-B730-8D13-72EEB79D8C69}"/>
            </a:ext>
          </a:extLst>
        </p:cNvPr>
        <p:cNvGrpSpPr/>
        <p:nvPr/>
      </p:nvGrpSpPr>
      <p:grpSpPr>
        <a:xfrm>
          <a:off x="0" y="0"/>
          <a:ext cx="0" cy="0"/>
          <a:chOff x="0" y="0"/>
          <a:chExt cx="0" cy="0"/>
        </a:xfrm>
      </p:grpSpPr>
      <p:sp>
        <p:nvSpPr>
          <p:cNvPr id="22" name="Rectangle 6">
            <a:extLst>
              <a:ext uri="{FF2B5EF4-FFF2-40B4-BE49-F238E27FC236}">
                <a16:creationId xmlns:a16="http://schemas.microsoft.com/office/drawing/2014/main" id="{AB54265B-A4B2-DBFC-36F3-4A1F24A98274}"/>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A040297-F87F-19A5-9D92-5233C48C0FBD}"/>
              </a:ext>
            </a:extLst>
          </p:cNvPr>
          <p:cNvSpPr/>
          <p:nvPr/>
        </p:nvSpPr>
        <p:spPr>
          <a:xfrm>
            <a:off x="492840" y="538905"/>
            <a:ext cx="7085119"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Summary of Fast Touschek Tracking algorithm</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3BB334B-0DBD-9BB3-5915-54F800B18140}"/>
                  </a:ext>
                </a:extLst>
              </p:cNvPr>
              <p:cNvSpPr txBox="1"/>
              <p:nvPr/>
            </p:nvSpPr>
            <p:spPr>
              <a:xfrm>
                <a:off x="379710" y="1421591"/>
                <a:ext cx="10974327" cy="4014817"/>
              </a:xfrm>
              <a:prstGeom prst="rect">
                <a:avLst/>
              </a:prstGeom>
              <a:noFill/>
            </p:spPr>
            <p:txBody>
              <a:bodyPr wrap="square" rtlCol="0">
                <a:spAutoFit/>
              </a:bodyPr>
              <a:lstStyle/>
              <a:p>
                <a:pPr marL="400050" indent="-400050">
                  <a:buFont typeface="+mj-lt"/>
                  <a:buAutoNum type="romanUcPeriod"/>
                </a:pPr>
                <a:r>
                  <a:rPr lang="en-US" altLang="ko-KR" dirty="0">
                    <a:latin typeface="Arial" panose="020B0604020202020204" pitchFamily="34" charset="0"/>
                    <a:cs typeface="Arial" panose="020B0604020202020204" pitchFamily="34" charset="0"/>
                  </a:rPr>
                  <a:t>Perform a calculation of DA in the x-x’ plane at one particular location </a:t>
                </a:r>
                <a14:m>
                  <m:oMath xmlns:m="http://schemas.openxmlformats.org/officeDocument/2006/math">
                    <m:sSub>
                      <m:sSubPr>
                        <m:ctrlPr>
                          <a:rPr lang="en-US" altLang="ko-KR" b="0" i="1" smtClean="0">
                            <a:latin typeface="Cambria Math" panose="02040503050406030204" pitchFamily="18" charset="0"/>
                            <a:cs typeface="Arial" panose="020B0604020202020204" pitchFamily="34" charset="0"/>
                          </a:rPr>
                        </m:ctrlPr>
                      </m:sSubPr>
                      <m:e>
                        <m:r>
                          <a:rPr lang="en-US" altLang="ko-KR" b="0" i="1" smtClean="0">
                            <a:latin typeface="Cambria Math" panose="02040503050406030204" pitchFamily="18" charset="0"/>
                            <a:cs typeface="Arial" panose="020B0604020202020204" pitchFamily="34" charset="0"/>
                          </a:rPr>
                          <m:t>𝑠</m:t>
                        </m:r>
                      </m:e>
                      <m:sub>
                        <m:r>
                          <a:rPr lang="en-US" altLang="ko-KR" b="0" i="1" smtClean="0">
                            <a:latin typeface="Cambria Math" panose="02040503050406030204" pitchFamily="18" charset="0"/>
                            <a:cs typeface="Arial" panose="020B0604020202020204" pitchFamily="34" charset="0"/>
                          </a:rPr>
                          <m:t>𝑟𝑒𝑓</m:t>
                        </m:r>
                      </m:sub>
                    </m:sSub>
                  </m:oMath>
                </a14:m>
                <a:r>
                  <a:rPr lang="en-US" altLang="ko-KR" dirty="0">
                    <a:latin typeface="Arial" panose="020B0604020202020204" pitchFamily="34" charset="0"/>
                    <a:cs typeface="Arial" panose="020B0604020202020204" pitchFamily="34" charset="0"/>
                  </a:rPr>
                  <a:t> for a set of momenta </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 This defines a three-dimensional acceptance volume</a:t>
                </a:r>
              </a:p>
              <a:p>
                <a:pPr marL="400050" indent="-400050">
                  <a:buFont typeface="+mj-lt"/>
                  <a:buAutoNum type="romanUcPeriod"/>
                </a:pPr>
                <a:endParaRPr lang="en-US" altLang="ko-KR" dirty="0">
                  <a:latin typeface="Arial" panose="020B0604020202020204" pitchFamily="34" charset="0"/>
                  <a:cs typeface="Arial" panose="020B0604020202020204" pitchFamily="34" charset="0"/>
                </a:endParaRPr>
              </a:p>
              <a:p>
                <a:pPr marL="400050" indent="-400050">
                  <a:buFont typeface="+mj-lt"/>
                  <a:buAutoNum type="romanUcPeriod"/>
                </a:pPr>
                <a:r>
                  <a:rPr lang="en-US" altLang="ko-KR" dirty="0">
                    <a:latin typeface="Arial" panose="020B0604020202020204" pitchFamily="34" charset="0"/>
                    <a:cs typeface="Arial" panose="020B0604020202020204" pitchFamily="34" charset="0"/>
                  </a:rPr>
                  <a:t>Track a particle starting at the on-momentum closed-orbit but with </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 momentum offset, from an s-location to </a:t>
                </a:r>
                <a14:m>
                  <m:oMath xmlns:m="http://schemas.openxmlformats.org/officeDocument/2006/math">
                    <m:sSub>
                      <m:sSubPr>
                        <m:ctrlPr>
                          <a:rPr lang="en-US" altLang="ko-KR" b="0" i="1" smtClean="0">
                            <a:latin typeface="Cambria Math" panose="02040503050406030204" pitchFamily="18" charset="0"/>
                            <a:cs typeface="Arial" panose="020B0604020202020204" pitchFamily="34" charset="0"/>
                          </a:rPr>
                        </m:ctrlPr>
                      </m:sSubPr>
                      <m:e>
                        <m:r>
                          <a:rPr lang="en-US" altLang="ko-KR" b="0" i="1" smtClean="0">
                            <a:latin typeface="Cambria Math" panose="02040503050406030204" pitchFamily="18" charset="0"/>
                            <a:cs typeface="Arial" panose="020B0604020202020204" pitchFamily="34" charset="0"/>
                          </a:rPr>
                          <m:t>𝑠</m:t>
                        </m:r>
                      </m:e>
                      <m:sub>
                        <m:r>
                          <a:rPr lang="en-US" altLang="ko-KR" b="0" i="1" smtClean="0">
                            <a:latin typeface="Cambria Math" panose="02040503050406030204" pitchFamily="18" charset="0"/>
                            <a:cs typeface="Arial" panose="020B0604020202020204" pitchFamily="34" charset="0"/>
                          </a:rPr>
                          <m:t>𝑟𝑒𝑓</m:t>
                        </m:r>
                      </m:sub>
                    </m:sSub>
                  </m:oMath>
                </a14:m>
                <a:r>
                  <a:rPr lang="en-US" altLang="ko-KR" dirty="0">
                    <a:latin typeface="Arial" panose="020B0604020202020204" pitchFamily="34" charset="0"/>
                    <a:cs typeface="Arial" panose="020B0604020202020204" pitchFamily="34" charset="0"/>
                  </a:rPr>
                  <a:t>.</a:t>
                </a:r>
              </a:p>
              <a:p>
                <a:pPr marL="400050" indent="-400050">
                  <a:buFont typeface="+mj-lt"/>
                  <a:buAutoNum type="romanUcPeriod"/>
                </a:pPr>
                <a:endParaRPr lang="en-US" altLang="ko-KR" dirty="0">
                  <a:latin typeface="Arial" panose="020B0604020202020204" pitchFamily="34" charset="0"/>
                  <a:cs typeface="Arial" panose="020B0604020202020204" pitchFamily="34" charset="0"/>
                </a:endParaRPr>
              </a:p>
              <a:p>
                <a:pPr marL="400050" indent="-400050">
                  <a:buFont typeface="+mj-lt"/>
                  <a:buAutoNum type="romanUcPeriod"/>
                </a:pPr>
                <a:r>
                  <a:rPr lang="en-US" altLang="ko-KR" dirty="0">
                    <a:latin typeface="Arial" panose="020B0604020202020204" pitchFamily="34" charset="0"/>
                    <a:cs typeface="Arial" panose="020B0604020202020204" pitchFamily="34" charset="0"/>
                  </a:rPr>
                  <a:t>For this value of </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 take a cross section through the three dimensional acceptance volume by interpolation to create an interpolated polygon.</a:t>
                </a:r>
              </a:p>
              <a:p>
                <a:pPr marL="400050" indent="-400050">
                  <a:buFont typeface="+mj-lt"/>
                  <a:buAutoNum type="romanUcPeriod"/>
                </a:pPr>
                <a:endParaRPr lang="en-US" altLang="ko-KR" dirty="0">
                  <a:latin typeface="Arial" panose="020B0604020202020204" pitchFamily="34" charset="0"/>
                  <a:cs typeface="Arial" panose="020B0604020202020204" pitchFamily="34" charset="0"/>
                </a:endParaRPr>
              </a:p>
              <a:p>
                <a:pPr marL="400050" indent="-400050">
                  <a:buFont typeface="+mj-lt"/>
                  <a:buAutoNum type="romanUcPeriod"/>
                </a:pPr>
                <a:r>
                  <a:rPr lang="en-US" altLang="ko-KR" dirty="0">
                    <a:latin typeface="Arial" panose="020B0604020202020204" pitchFamily="34" charset="0"/>
                    <a:cs typeface="Arial" panose="020B0604020202020204" pitchFamily="34" charset="0"/>
                  </a:rPr>
                  <a:t>Evaluate whether x-x’ coordinates of tracked particle are within the polygon.</a:t>
                </a:r>
              </a:p>
              <a:p>
                <a:pPr marL="400050" indent="-400050">
                  <a:buFont typeface="+mj-lt"/>
                  <a:buAutoNum type="romanUcPeriod"/>
                </a:pPr>
                <a:endParaRPr lang="en-US" altLang="ko-KR" dirty="0">
                  <a:latin typeface="Arial" panose="020B0604020202020204" pitchFamily="34" charset="0"/>
                  <a:cs typeface="Arial" panose="020B0604020202020204" pitchFamily="34" charset="0"/>
                </a:endParaRPr>
              </a:p>
              <a:p>
                <a:pPr marL="400050" indent="-400050">
                  <a:buFont typeface="+mj-lt"/>
                  <a:buAutoNum type="romanUcPeriod"/>
                </a:pPr>
                <a:r>
                  <a:rPr lang="en-US" altLang="ko-KR" dirty="0">
                    <a:latin typeface="Arial" panose="020B0604020202020204" pitchFamily="34" charset="0"/>
                    <a:cs typeface="Arial" panose="020B0604020202020204" pitchFamily="34" charset="0"/>
                  </a:rPr>
                  <a:t>Repeat steps 2-4 for various </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 values to search the local MA with sufficient resolution.</a:t>
                </a:r>
              </a:p>
              <a:p>
                <a:pPr marL="400050" indent="-400050">
                  <a:buFont typeface="+mj-lt"/>
                  <a:buAutoNum type="romanUcPeriod"/>
                </a:pPr>
                <a:endParaRPr lang="en-US" altLang="ko-KR" dirty="0">
                  <a:latin typeface="Arial" panose="020B0604020202020204" pitchFamily="34" charset="0"/>
                  <a:cs typeface="Arial" panose="020B0604020202020204" pitchFamily="34" charset="0"/>
                </a:endParaRPr>
              </a:p>
              <a:p>
                <a:pPr marL="285750" indent="-285750">
                  <a:buFont typeface="Wingdings" pitchFamily="2" charset="2"/>
                  <a:buChar char="Ø"/>
                </a:pPr>
                <a:r>
                  <a:rPr lang="en-US" altLang="ko-KR" dirty="0">
                    <a:latin typeface="Arial" panose="020B0604020202020204" pitchFamily="34" charset="0"/>
                    <a:cs typeface="Arial" panose="020B0604020202020204" pitchFamily="34" charset="0"/>
                  </a:rPr>
                  <a:t>Computing the DA leading to the polyhedron is the most time consuming step of the FTT procedure. </a:t>
                </a:r>
              </a:p>
            </p:txBody>
          </p:sp>
        </mc:Choice>
        <mc:Fallback xmlns="">
          <p:sp>
            <p:nvSpPr>
              <p:cNvPr id="2" name="TextBox 1">
                <a:extLst>
                  <a:ext uri="{FF2B5EF4-FFF2-40B4-BE49-F238E27FC236}">
                    <a16:creationId xmlns:a16="http://schemas.microsoft.com/office/drawing/2014/main" id="{93BB334B-0DBD-9BB3-5915-54F800B18140}"/>
                  </a:ext>
                </a:extLst>
              </p:cNvPr>
              <p:cNvSpPr txBox="1">
                <a:spLocks noRot="1" noChangeAspect="1" noMove="1" noResize="1" noEditPoints="1" noAdjustHandles="1" noChangeArrowheads="1" noChangeShapeType="1" noTextEdit="1"/>
              </p:cNvSpPr>
              <p:nvPr/>
            </p:nvSpPr>
            <p:spPr>
              <a:xfrm>
                <a:off x="379710" y="1421591"/>
                <a:ext cx="10974327" cy="4014817"/>
              </a:xfrm>
              <a:prstGeom prst="rect">
                <a:avLst/>
              </a:prstGeom>
              <a:blipFill>
                <a:blip r:embed="rId3"/>
                <a:stretch>
                  <a:fillRect l="-346" t="-943" b="-1258"/>
                </a:stretch>
              </a:blipFill>
            </p:spPr>
            <p:txBody>
              <a:bodyPr/>
              <a:lstStyle/>
              <a:p>
                <a:r>
                  <a:rPr lang="ko-KR" altLang="en-US">
                    <a:noFill/>
                  </a:rPr>
                  <a:t> </a:t>
                </a:r>
              </a:p>
            </p:txBody>
          </p:sp>
        </mc:Fallback>
      </mc:AlternateContent>
      <p:sp>
        <p:nvSpPr>
          <p:cNvPr id="9" name="직사각형 8">
            <a:extLst>
              <a:ext uri="{FF2B5EF4-FFF2-40B4-BE49-F238E27FC236}">
                <a16:creationId xmlns:a16="http://schemas.microsoft.com/office/drawing/2014/main" id="{7D136382-9669-4951-95B6-FEF3B2F4B819}"/>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0" name="TextBox 9">
            <a:extLst>
              <a:ext uri="{FF2B5EF4-FFF2-40B4-BE49-F238E27FC236}">
                <a16:creationId xmlns:a16="http://schemas.microsoft.com/office/drawing/2014/main" id="{C31E71E2-98E8-498A-9508-B26EAA469A7C}"/>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25/34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11" name="그룹 10">
            <a:extLst>
              <a:ext uri="{FF2B5EF4-FFF2-40B4-BE49-F238E27FC236}">
                <a16:creationId xmlns:a16="http://schemas.microsoft.com/office/drawing/2014/main" id="{3B3EBD15-E3D7-43E3-BBA6-ADD5872F680C}"/>
              </a:ext>
            </a:extLst>
          </p:cNvPr>
          <p:cNvGrpSpPr/>
          <p:nvPr/>
        </p:nvGrpSpPr>
        <p:grpSpPr>
          <a:xfrm>
            <a:off x="-2379" y="6398618"/>
            <a:ext cx="12191717" cy="459809"/>
            <a:chOff x="1" y="7996258"/>
            <a:chExt cx="15236824" cy="574655"/>
          </a:xfrm>
        </p:grpSpPr>
        <p:sp>
          <p:nvSpPr>
            <p:cNvPr id="12" name="Rectangle 6">
              <a:extLst>
                <a:ext uri="{FF2B5EF4-FFF2-40B4-BE49-F238E27FC236}">
                  <a16:creationId xmlns:a16="http://schemas.microsoft.com/office/drawing/2014/main" id="{1F167DE3-32BF-4F93-A71B-89147E563A82}"/>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13" name="그림 12">
              <a:extLst>
                <a:ext uri="{FF2B5EF4-FFF2-40B4-BE49-F238E27FC236}">
                  <a16:creationId xmlns:a16="http://schemas.microsoft.com/office/drawing/2014/main" id="{0C44067E-AB57-476E-A28E-9933F7D3E3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1166026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15AB-8F08-B730-8D13-72EEB79D8C69}"/>
            </a:ext>
          </a:extLst>
        </p:cNvPr>
        <p:cNvGrpSpPr/>
        <p:nvPr/>
      </p:nvGrpSpPr>
      <p:grpSpPr>
        <a:xfrm>
          <a:off x="0" y="0"/>
          <a:ext cx="0" cy="0"/>
          <a:chOff x="0" y="0"/>
          <a:chExt cx="0" cy="0"/>
        </a:xfrm>
      </p:grpSpPr>
      <p:sp>
        <p:nvSpPr>
          <p:cNvPr id="22" name="Rectangle 6">
            <a:extLst>
              <a:ext uri="{FF2B5EF4-FFF2-40B4-BE49-F238E27FC236}">
                <a16:creationId xmlns:a16="http://schemas.microsoft.com/office/drawing/2014/main" id="{AB54265B-A4B2-DBFC-36F3-4A1F24A98274}"/>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A040297-F87F-19A5-9D92-5233C48C0FBD}"/>
              </a:ext>
            </a:extLst>
          </p:cNvPr>
          <p:cNvSpPr/>
          <p:nvPr/>
        </p:nvSpPr>
        <p:spPr>
          <a:xfrm>
            <a:off x="492840" y="538905"/>
            <a:ext cx="7085119"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FTT implementation into accelerator codes</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93BB334B-0DBD-9BB3-5915-54F800B18140}"/>
              </a:ext>
            </a:extLst>
          </p:cNvPr>
          <p:cNvSpPr txBox="1"/>
          <p:nvPr/>
        </p:nvSpPr>
        <p:spPr>
          <a:xfrm>
            <a:off x="379710" y="1421591"/>
            <a:ext cx="10974327" cy="2585323"/>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The FTT procedure has been implemented into two common tracking codes:</a:t>
            </a:r>
          </a:p>
          <a:p>
            <a:pPr marL="742950" lvl="1"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OPA</a:t>
            </a:r>
          </a:p>
          <a:p>
            <a:pPr marL="742950" lvl="1"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Accelerator Toolbox (AT-MATLAB)</a:t>
            </a:r>
          </a:p>
          <a:p>
            <a:pPr marL="742950" lvl="1"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The tracking in OPA is four-dimensional with </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 being finite but constant, while AT offers six-dimension damping.</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In the following, we will present results from the two implementations, while increasing the complexity of the lattices to be evaluated using FTT.</a:t>
            </a:r>
          </a:p>
        </p:txBody>
      </p:sp>
      <p:sp>
        <p:nvSpPr>
          <p:cNvPr id="9" name="직사각형 8">
            <a:extLst>
              <a:ext uri="{FF2B5EF4-FFF2-40B4-BE49-F238E27FC236}">
                <a16:creationId xmlns:a16="http://schemas.microsoft.com/office/drawing/2014/main" id="{A0EFC26E-C718-422D-8110-C16AA412A301}"/>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0" name="TextBox 9">
            <a:extLst>
              <a:ext uri="{FF2B5EF4-FFF2-40B4-BE49-F238E27FC236}">
                <a16:creationId xmlns:a16="http://schemas.microsoft.com/office/drawing/2014/main" id="{F71CA9C1-3204-4501-A08B-D10EBFB2C8B8}"/>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26/34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11" name="그룹 10">
            <a:extLst>
              <a:ext uri="{FF2B5EF4-FFF2-40B4-BE49-F238E27FC236}">
                <a16:creationId xmlns:a16="http://schemas.microsoft.com/office/drawing/2014/main" id="{4DA01BAD-4377-4B41-A9E4-0FBCE73A2E1F}"/>
              </a:ext>
            </a:extLst>
          </p:cNvPr>
          <p:cNvGrpSpPr/>
          <p:nvPr/>
        </p:nvGrpSpPr>
        <p:grpSpPr>
          <a:xfrm>
            <a:off x="-2379" y="6398618"/>
            <a:ext cx="12191717" cy="459809"/>
            <a:chOff x="1" y="7996258"/>
            <a:chExt cx="15236824" cy="574655"/>
          </a:xfrm>
        </p:grpSpPr>
        <p:sp>
          <p:nvSpPr>
            <p:cNvPr id="12" name="Rectangle 6">
              <a:extLst>
                <a:ext uri="{FF2B5EF4-FFF2-40B4-BE49-F238E27FC236}">
                  <a16:creationId xmlns:a16="http://schemas.microsoft.com/office/drawing/2014/main" id="{B1C3D981-E379-475B-AAF7-C2FFE71FA125}"/>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13" name="그림 12">
              <a:extLst>
                <a:ext uri="{FF2B5EF4-FFF2-40B4-BE49-F238E27FC236}">
                  <a16:creationId xmlns:a16="http://schemas.microsoft.com/office/drawing/2014/main" id="{AED562AC-CF66-4B5C-9C7C-20F9DB4AC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2898117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15AB-8F08-B730-8D13-72EEB79D8C69}"/>
            </a:ext>
          </a:extLst>
        </p:cNvPr>
        <p:cNvGrpSpPr/>
        <p:nvPr/>
      </p:nvGrpSpPr>
      <p:grpSpPr>
        <a:xfrm>
          <a:off x="0" y="0"/>
          <a:ext cx="0" cy="0"/>
          <a:chOff x="0" y="0"/>
          <a:chExt cx="0" cy="0"/>
        </a:xfrm>
      </p:grpSpPr>
      <p:sp>
        <p:nvSpPr>
          <p:cNvPr id="22" name="Rectangle 6">
            <a:extLst>
              <a:ext uri="{FF2B5EF4-FFF2-40B4-BE49-F238E27FC236}">
                <a16:creationId xmlns:a16="http://schemas.microsoft.com/office/drawing/2014/main" id="{AB54265B-A4B2-DBFC-36F3-4A1F24A98274}"/>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A040297-F87F-19A5-9D92-5233C48C0FBD}"/>
              </a:ext>
            </a:extLst>
          </p:cNvPr>
          <p:cNvSpPr/>
          <p:nvPr/>
        </p:nvSpPr>
        <p:spPr>
          <a:xfrm>
            <a:off x="492840" y="538905"/>
            <a:ext cx="7085119"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FTT implementation into accelerator codes -OPA</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93BB334B-0DBD-9BB3-5915-54F800B18140}"/>
              </a:ext>
            </a:extLst>
          </p:cNvPr>
          <p:cNvSpPr txBox="1"/>
          <p:nvPr/>
        </p:nvSpPr>
        <p:spPr>
          <a:xfrm>
            <a:off x="379710" y="1421591"/>
            <a:ext cx="10974327" cy="369332"/>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The flood-fill algorithm is used to find the dynamic apertures for each </a:t>
            </a:r>
            <a:r>
              <a:rPr lang="en-US" altLang="ko-KR" dirty="0" err="1">
                <a:latin typeface="Arial" panose="020B0604020202020204" pitchFamily="34" charset="0"/>
                <a:cs typeface="Arial" panose="020B0604020202020204" pitchFamily="34" charset="0"/>
              </a:rPr>
              <a:t>dp</a:t>
            </a:r>
            <a:r>
              <a:rPr lang="en-US" altLang="ko-KR" dirty="0">
                <a:latin typeface="Arial" panose="020B0604020202020204" pitchFamily="34" charset="0"/>
                <a:cs typeface="Arial" panose="020B0604020202020204" pitchFamily="34" charset="0"/>
              </a:rPr>
              <a:t>/p slice at the reference point.</a:t>
            </a:r>
          </a:p>
        </p:txBody>
      </p:sp>
      <p:pic>
        <p:nvPicPr>
          <p:cNvPr id="3" name="그림 2">
            <a:extLst>
              <a:ext uri="{FF2B5EF4-FFF2-40B4-BE49-F238E27FC236}">
                <a16:creationId xmlns:a16="http://schemas.microsoft.com/office/drawing/2014/main" id="{37BBB74A-4749-4F03-B3DE-4E381666DB51}"/>
              </a:ext>
            </a:extLst>
          </p:cNvPr>
          <p:cNvPicPr>
            <a:picLocks noChangeAspect="1"/>
          </p:cNvPicPr>
          <p:nvPr/>
        </p:nvPicPr>
        <p:blipFill>
          <a:blip r:embed="rId2"/>
          <a:stretch>
            <a:fillRect/>
          </a:stretch>
        </p:blipFill>
        <p:spPr>
          <a:xfrm>
            <a:off x="106972" y="2006001"/>
            <a:ext cx="3218688" cy="2845998"/>
          </a:xfrm>
          <a:prstGeom prst="rect">
            <a:avLst/>
          </a:prstGeom>
        </p:spPr>
      </p:pic>
      <p:pic>
        <p:nvPicPr>
          <p:cNvPr id="4" name="그림 3">
            <a:extLst>
              <a:ext uri="{FF2B5EF4-FFF2-40B4-BE49-F238E27FC236}">
                <a16:creationId xmlns:a16="http://schemas.microsoft.com/office/drawing/2014/main" id="{8323112B-DEEE-4914-B7C7-9413C65774F6}"/>
              </a:ext>
            </a:extLst>
          </p:cNvPr>
          <p:cNvPicPr>
            <a:picLocks noChangeAspect="1"/>
          </p:cNvPicPr>
          <p:nvPr/>
        </p:nvPicPr>
        <p:blipFill>
          <a:blip r:embed="rId3"/>
          <a:stretch>
            <a:fillRect/>
          </a:stretch>
        </p:blipFill>
        <p:spPr>
          <a:xfrm>
            <a:off x="3325660" y="1868269"/>
            <a:ext cx="3447131" cy="3256471"/>
          </a:xfrm>
          <a:prstGeom prst="rect">
            <a:avLst/>
          </a:prstGeom>
        </p:spPr>
      </p:pic>
      <p:pic>
        <p:nvPicPr>
          <p:cNvPr id="6" name="그림 5">
            <a:extLst>
              <a:ext uri="{FF2B5EF4-FFF2-40B4-BE49-F238E27FC236}">
                <a16:creationId xmlns:a16="http://schemas.microsoft.com/office/drawing/2014/main" id="{CC012D92-FD23-4152-BDA1-3D4754202B89}"/>
              </a:ext>
            </a:extLst>
          </p:cNvPr>
          <p:cNvPicPr>
            <a:picLocks noChangeAspect="1"/>
          </p:cNvPicPr>
          <p:nvPr/>
        </p:nvPicPr>
        <p:blipFill>
          <a:blip r:embed="rId4"/>
          <a:stretch>
            <a:fillRect/>
          </a:stretch>
        </p:blipFill>
        <p:spPr>
          <a:xfrm>
            <a:off x="6772791" y="2300924"/>
            <a:ext cx="5389337" cy="2426368"/>
          </a:xfrm>
          <a:prstGeom prst="rect">
            <a:avLst/>
          </a:prstGeom>
        </p:spPr>
      </p:pic>
      <p:sp>
        <p:nvSpPr>
          <p:cNvPr id="8" name="TextBox 7">
            <a:extLst>
              <a:ext uri="{FF2B5EF4-FFF2-40B4-BE49-F238E27FC236}">
                <a16:creationId xmlns:a16="http://schemas.microsoft.com/office/drawing/2014/main" id="{7380541F-3EB5-4DE1-A7A4-E033EE6CB25C}"/>
              </a:ext>
            </a:extLst>
          </p:cNvPr>
          <p:cNvSpPr txBox="1"/>
          <p:nvPr/>
        </p:nvSpPr>
        <p:spPr>
          <a:xfrm>
            <a:off x="7226516" y="4851999"/>
            <a:ext cx="4858512" cy="1200329"/>
          </a:xfrm>
          <a:prstGeom prst="rect">
            <a:avLst/>
          </a:prstGeom>
          <a:noFill/>
        </p:spPr>
        <p:txBody>
          <a:bodyPr wrap="square" rtlCol="0">
            <a:spAutoFit/>
          </a:bodyPr>
          <a:lstStyle/>
          <a:p>
            <a:r>
              <a:rPr lang="en-US" altLang="ko-KR" sz="1200" dirty="0"/>
              <a:t>Red : standard tracking (3.45h)</a:t>
            </a:r>
          </a:p>
          <a:p>
            <a:r>
              <a:rPr lang="en-US" altLang="ko-KR" sz="1200" dirty="0"/>
              <a:t>Green : FTT procedure  (3.31h)</a:t>
            </a:r>
          </a:p>
          <a:p>
            <a:endParaRPr lang="en-US" altLang="ko-KR" sz="1200" dirty="0"/>
          </a:p>
          <a:p>
            <a:r>
              <a:rPr lang="en-US" altLang="ko-KR" sz="1200" dirty="0"/>
              <a:t>Blue line : physical aperture </a:t>
            </a:r>
          </a:p>
          <a:p>
            <a:r>
              <a:rPr lang="en-US" altLang="ko-KR" sz="1200" dirty="0"/>
              <a:t>Blue dashed line : RF acceptance</a:t>
            </a:r>
          </a:p>
          <a:p>
            <a:endParaRPr lang="ko-KR" altLang="en-US" sz="1200" dirty="0"/>
          </a:p>
        </p:txBody>
      </p:sp>
      <p:sp>
        <p:nvSpPr>
          <p:cNvPr id="13" name="TextBox 12">
            <a:extLst>
              <a:ext uri="{FF2B5EF4-FFF2-40B4-BE49-F238E27FC236}">
                <a16:creationId xmlns:a16="http://schemas.microsoft.com/office/drawing/2014/main" id="{5EEDFE40-2B6B-4ABF-A31F-7230DFECD3B6}"/>
              </a:ext>
            </a:extLst>
          </p:cNvPr>
          <p:cNvSpPr txBox="1"/>
          <p:nvPr/>
        </p:nvSpPr>
        <p:spPr>
          <a:xfrm>
            <a:off x="280416" y="4871519"/>
            <a:ext cx="3617307" cy="1277273"/>
          </a:xfrm>
          <a:prstGeom prst="rect">
            <a:avLst/>
          </a:prstGeom>
          <a:noFill/>
        </p:spPr>
        <p:txBody>
          <a:bodyPr wrap="square" rtlCol="0">
            <a:spAutoFit/>
          </a:bodyPr>
          <a:lstStyle/>
          <a:p>
            <a:r>
              <a:rPr lang="en-US" altLang="ko-KR" sz="1100" dirty="0"/>
              <a:t>x-x’-</a:t>
            </a:r>
            <a:r>
              <a:rPr lang="en-US" altLang="ko-KR" sz="1100" dirty="0" err="1"/>
              <a:t>dp</a:t>
            </a:r>
            <a:r>
              <a:rPr lang="en-US" altLang="ko-KR" sz="1100" dirty="0"/>
              <a:t>/p DA polyhedron projected on the x-x’-</a:t>
            </a:r>
            <a:r>
              <a:rPr lang="en-US" altLang="ko-KR" sz="1100" dirty="0" err="1"/>
              <a:t>dp</a:t>
            </a:r>
            <a:r>
              <a:rPr lang="en-US" altLang="ko-KR" sz="1100" dirty="0"/>
              <a:t>/p plane.</a:t>
            </a:r>
          </a:p>
          <a:p>
            <a:r>
              <a:rPr lang="en-US" altLang="ko-KR" sz="1100" dirty="0"/>
              <a:t> </a:t>
            </a:r>
          </a:p>
          <a:p>
            <a:r>
              <a:rPr lang="en-US" altLang="ko-KR" sz="1100" dirty="0"/>
              <a:t>Blue to red (negative </a:t>
            </a:r>
            <a:r>
              <a:rPr lang="en-US" altLang="ko-KR" sz="1100" dirty="0" err="1"/>
              <a:t>dp</a:t>
            </a:r>
            <a:r>
              <a:rPr lang="en-US" altLang="ko-KR" sz="1100" dirty="0"/>
              <a:t> -&gt; positive </a:t>
            </a:r>
            <a:r>
              <a:rPr lang="en-US" altLang="ko-KR" sz="1100" dirty="0" err="1"/>
              <a:t>dp</a:t>
            </a:r>
            <a:r>
              <a:rPr lang="en-US" altLang="ko-KR" sz="1100" dirty="0"/>
              <a:t>). </a:t>
            </a:r>
          </a:p>
          <a:p>
            <a:endParaRPr lang="en-US" altLang="ko-KR" sz="1100" dirty="0"/>
          </a:p>
          <a:p>
            <a:r>
              <a:rPr lang="en-US" altLang="ko-KR" sz="1100" dirty="0"/>
              <a:t>Each dot represent the closed-orbit center</a:t>
            </a:r>
          </a:p>
          <a:p>
            <a:endParaRPr lang="ko-KR" altLang="en-US" sz="1100" dirty="0"/>
          </a:p>
        </p:txBody>
      </p:sp>
      <p:sp>
        <p:nvSpPr>
          <p:cNvPr id="14" name="직사각형 13">
            <a:extLst>
              <a:ext uri="{FF2B5EF4-FFF2-40B4-BE49-F238E27FC236}">
                <a16:creationId xmlns:a16="http://schemas.microsoft.com/office/drawing/2014/main" id="{16B1CC50-247A-42AE-98EB-72AA0500A3DE}"/>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6" name="TextBox 15">
            <a:extLst>
              <a:ext uri="{FF2B5EF4-FFF2-40B4-BE49-F238E27FC236}">
                <a16:creationId xmlns:a16="http://schemas.microsoft.com/office/drawing/2014/main" id="{CF205AB4-AFB6-4317-AFEF-AEBA6F566E96}"/>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27/34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17" name="그룹 16">
            <a:extLst>
              <a:ext uri="{FF2B5EF4-FFF2-40B4-BE49-F238E27FC236}">
                <a16:creationId xmlns:a16="http://schemas.microsoft.com/office/drawing/2014/main" id="{3326E912-1756-46F9-9124-60453CD01369}"/>
              </a:ext>
            </a:extLst>
          </p:cNvPr>
          <p:cNvGrpSpPr/>
          <p:nvPr/>
        </p:nvGrpSpPr>
        <p:grpSpPr>
          <a:xfrm>
            <a:off x="-2379" y="6398618"/>
            <a:ext cx="12191717" cy="459809"/>
            <a:chOff x="1" y="7996258"/>
            <a:chExt cx="15236824" cy="574655"/>
          </a:xfrm>
        </p:grpSpPr>
        <p:sp>
          <p:nvSpPr>
            <p:cNvPr id="18" name="Rectangle 6">
              <a:extLst>
                <a:ext uri="{FF2B5EF4-FFF2-40B4-BE49-F238E27FC236}">
                  <a16:creationId xmlns:a16="http://schemas.microsoft.com/office/drawing/2014/main" id="{EC2129A3-3CF9-4FB4-8A7F-7CC5CEBD13E2}"/>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19" name="그림 18">
              <a:extLst>
                <a:ext uri="{FF2B5EF4-FFF2-40B4-BE49-F238E27FC236}">
                  <a16:creationId xmlns:a16="http://schemas.microsoft.com/office/drawing/2014/main" id="{AFDE86EC-612F-4FB8-81C9-62D3E1B1E6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3813710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15AB-8F08-B730-8D13-72EEB79D8C69}"/>
            </a:ext>
          </a:extLst>
        </p:cNvPr>
        <p:cNvGrpSpPr/>
        <p:nvPr/>
      </p:nvGrpSpPr>
      <p:grpSpPr>
        <a:xfrm>
          <a:off x="0" y="0"/>
          <a:ext cx="0" cy="0"/>
          <a:chOff x="0" y="0"/>
          <a:chExt cx="0" cy="0"/>
        </a:xfrm>
      </p:grpSpPr>
      <p:sp>
        <p:nvSpPr>
          <p:cNvPr id="22" name="Rectangle 6">
            <a:extLst>
              <a:ext uri="{FF2B5EF4-FFF2-40B4-BE49-F238E27FC236}">
                <a16:creationId xmlns:a16="http://schemas.microsoft.com/office/drawing/2014/main" id="{AB54265B-A4B2-DBFC-36F3-4A1F24A98274}"/>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A040297-F87F-19A5-9D92-5233C48C0FBD}"/>
              </a:ext>
            </a:extLst>
          </p:cNvPr>
          <p:cNvSpPr/>
          <p:nvPr/>
        </p:nvSpPr>
        <p:spPr>
          <a:xfrm>
            <a:off x="492840" y="538905"/>
            <a:ext cx="7085119"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FTT implementation into accelerator codes - AT</a:t>
            </a:r>
            <a:endParaRPr lang="ko-KR" altLang="en-US" sz="2240" b="1" dirty="0">
              <a:solidFill>
                <a:schemeClr val="tx2"/>
              </a:solidFill>
              <a:cs typeface="Verdana" panose="020B0604030504040204" pitchFamily="34" charset="0"/>
            </a:endParaRPr>
          </a:p>
        </p:txBody>
      </p:sp>
      <p:pic>
        <p:nvPicPr>
          <p:cNvPr id="9" name="그림 8">
            <a:extLst>
              <a:ext uri="{FF2B5EF4-FFF2-40B4-BE49-F238E27FC236}">
                <a16:creationId xmlns:a16="http://schemas.microsoft.com/office/drawing/2014/main" id="{134A54B4-9DF5-4A73-81E0-C231F68A8AAD}"/>
              </a:ext>
            </a:extLst>
          </p:cNvPr>
          <p:cNvPicPr>
            <a:picLocks noChangeAspect="1"/>
          </p:cNvPicPr>
          <p:nvPr/>
        </p:nvPicPr>
        <p:blipFill>
          <a:blip r:embed="rId2"/>
          <a:stretch>
            <a:fillRect/>
          </a:stretch>
        </p:blipFill>
        <p:spPr>
          <a:xfrm>
            <a:off x="322152" y="1377506"/>
            <a:ext cx="3511106" cy="2810376"/>
          </a:xfrm>
          <a:prstGeom prst="rect">
            <a:avLst/>
          </a:prstGeom>
        </p:spPr>
      </p:pic>
      <p:pic>
        <p:nvPicPr>
          <p:cNvPr id="10" name="그림 9">
            <a:extLst>
              <a:ext uri="{FF2B5EF4-FFF2-40B4-BE49-F238E27FC236}">
                <a16:creationId xmlns:a16="http://schemas.microsoft.com/office/drawing/2014/main" id="{06689AD7-DF2F-4F56-ADFE-DEB974AB704E}"/>
              </a:ext>
            </a:extLst>
          </p:cNvPr>
          <p:cNvPicPr>
            <a:picLocks noChangeAspect="1"/>
          </p:cNvPicPr>
          <p:nvPr/>
        </p:nvPicPr>
        <p:blipFill>
          <a:blip r:embed="rId3"/>
          <a:stretch>
            <a:fillRect/>
          </a:stretch>
        </p:blipFill>
        <p:spPr>
          <a:xfrm>
            <a:off x="3784049" y="1513239"/>
            <a:ext cx="3133784" cy="2493692"/>
          </a:xfrm>
          <a:prstGeom prst="rect">
            <a:avLst/>
          </a:prstGeom>
        </p:spPr>
      </p:pic>
      <p:pic>
        <p:nvPicPr>
          <p:cNvPr id="11" name="그림 10">
            <a:extLst>
              <a:ext uri="{FF2B5EF4-FFF2-40B4-BE49-F238E27FC236}">
                <a16:creationId xmlns:a16="http://schemas.microsoft.com/office/drawing/2014/main" id="{A19F996B-F092-4D40-855F-23C7D1DD5930}"/>
              </a:ext>
            </a:extLst>
          </p:cNvPr>
          <p:cNvPicPr>
            <a:picLocks noChangeAspect="1"/>
          </p:cNvPicPr>
          <p:nvPr/>
        </p:nvPicPr>
        <p:blipFill>
          <a:blip r:embed="rId4"/>
          <a:stretch>
            <a:fillRect/>
          </a:stretch>
        </p:blipFill>
        <p:spPr>
          <a:xfrm>
            <a:off x="7355924" y="1442677"/>
            <a:ext cx="4499478" cy="2558863"/>
          </a:xfrm>
          <a:prstGeom prst="rect">
            <a:avLst/>
          </a:prstGeom>
        </p:spPr>
      </p:pic>
      <p:sp>
        <p:nvSpPr>
          <p:cNvPr id="12" name="TextBox 11">
            <a:extLst>
              <a:ext uri="{FF2B5EF4-FFF2-40B4-BE49-F238E27FC236}">
                <a16:creationId xmlns:a16="http://schemas.microsoft.com/office/drawing/2014/main" id="{7452251C-D821-4632-91B1-B2BBEBEA8D6D}"/>
              </a:ext>
            </a:extLst>
          </p:cNvPr>
          <p:cNvSpPr txBox="1"/>
          <p:nvPr/>
        </p:nvSpPr>
        <p:spPr>
          <a:xfrm>
            <a:off x="492840" y="4145216"/>
            <a:ext cx="10556331" cy="1815882"/>
          </a:xfrm>
          <a:prstGeom prst="rect">
            <a:avLst/>
          </a:prstGeom>
          <a:noFill/>
        </p:spPr>
        <p:txBody>
          <a:bodyPr wrap="square" rtlCol="0">
            <a:spAutoFit/>
          </a:bodyPr>
          <a:lstStyle/>
          <a:p>
            <a:pPr marL="285750" indent="-285750">
              <a:buFont typeface="Wingdings" panose="05000000000000000000" pitchFamily="2" charset="2"/>
              <a:buChar char="Ø"/>
            </a:pPr>
            <a:r>
              <a:rPr lang="en-US" altLang="ko-KR" sz="1400" dirty="0"/>
              <a:t>FTT method requires almost 400 times fewer turns than the standard MA tracking with line search while providing very similar result.</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The shorter lifetime from FTT is,  therefore, mainly related to the DA polyhedron. The lifetime from the FTT may tend to be underestimated because the surfaces or the polyhedron are mostly convex, and the polyhedron is confined by these surfaces</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The accuracy of the FTT lifetime for the ideal lattice is about 93%, which is satisfactory for our lattice characterization.</a:t>
            </a:r>
            <a:endParaRPr lang="ko-KR" altLang="en-US" sz="1400" dirty="0"/>
          </a:p>
        </p:txBody>
      </p:sp>
      <p:sp>
        <p:nvSpPr>
          <p:cNvPr id="13" name="직사각형 12">
            <a:extLst>
              <a:ext uri="{FF2B5EF4-FFF2-40B4-BE49-F238E27FC236}">
                <a16:creationId xmlns:a16="http://schemas.microsoft.com/office/drawing/2014/main" id="{EE60F592-2F10-41D5-9695-6D42ADBC4A4B}"/>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4" name="TextBox 13">
            <a:extLst>
              <a:ext uri="{FF2B5EF4-FFF2-40B4-BE49-F238E27FC236}">
                <a16:creationId xmlns:a16="http://schemas.microsoft.com/office/drawing/2014/main" id="{3825672E-351F-4A81-B2BD-27A445188F7B}"/>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28/34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16" name="그룹 15">
            <a:extLst>
              <a:ext uri="{FF2B5EF4-FFF2-40B4-BE49-F238E27FC236}">
                <a16:creationId xmlns:a16="http://schemas.microsoft.com/office/drawing/2014/main" id="{9378AED3-E403-44B4-8552-090113784EBA}"/>
              </a:ext>
            </a:extLst>
          </p:cNvPr>
          <p:cNvGrpSpPr/>
          <p:nvPr/>
        </p:nvGrpSpPr>
        <p:grpSpPr>
          <a:xfrm>
            <a:off x="-2379" y="6398618"/>
            <a:ext cx="12191717" cy="459809"/>
            <a:chOff x="1" y="7996258"/>
            <a:chExt cx="15236824" cy="574655"/>
          </a:xfrm>
        </p:grpSpPr>
        <p:sp>
          <p:nvSpPr>
            <p:cNvPr id="17" name="Rectangle 6">
              <a:extLst>
                <a:ext uri="{FF2B5EF4-FFF2-40B4-BE49-F238E27FC236}">
                  <a16:creationId xmlns:a16="http://schemas.microsoft.com/office/drawing/2014/main" id="{60685EA0-1292-4BE1-8D18-F46C3D7A93E2}"/>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18" name="그림 17">
              <a:extLst>
                <a:ext uri="{FF2B5EF4-FFF2-40B4-BE49-F238E27FC236}">
                  <a16:creationId xmlns:a16="http://schemas.microsoft.com/office/drawing/2014/main" id="{3FF9CA85-FA37-4F4B-9B98-BFD4017963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750310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15AB-8F08-B730-8D13-72EEB79D8C69}"/>
            </a:ext>
          </a:extLst>
        </p:cNvPr>
        <p:cNvGrpSpPr/>
        <p:nvPr/>
      </p:nvGrpSpPr>
      <p:grpSpPr>
        <a:xfrm>
          <a:off x="0" y="0"/>
          <a:ext cx="0" cy="0"/>
          <a:chOff x="0" y="0"/>
          <a:chExt cx="0" cy="0"/>
        </a:xfrm>
      </p:grpSpPr>
      <p:sp>
        <p:nvSpPr>
          <p:cNvPr id="22" name="Rectangle 6">
            <a:extLst>
              <a:ext uri="{FF2B5EF4-FFF2-40B4-BE49-F238E27FC236}">
                <a16:creationId xmlns:a16="http://schemas.microsoft.com/office/drawing/2014/main" id="{AB54265B-A4B2-DBFC-36F3-4A1F24A98274}"/>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A040297-F87F-19A5-9D92-5233C48C0FBD}"/>
              </a:ext>
            </a:extLst>
          </p:cNvPr>
          <p:cNvSpPr/>
          <p:nvPr/>
        </p:nvSpPr>
        <p:spPr>
          <a:xfrm>
            <a:off x="492840" y="538905"/>
            <a:ext cx="7085119"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FTT implementation into accelerator codes - AT</a:t>
            </a:r>
            <a:endParaRPr lang="ko-KR" altLang="en-US" sz="2240" b="1" dirty="0">
              <a:solidFill>
                <a:schemeClr val="tx2"/>
              </a:solidFill>
              <a:cs typeface="Verdana" panose="020B0604030504040204" pitchFamily="34" charset="0"/>
            </a:endParaRPr>
          </a:p>
        </p:txBody>
      </p:sp>
      <p:sp>
        <p:nvSpPr>
          <p:cNvPr id="9" name="TextBox 8">
            <a:extLst>
              <a:ext uri="{FF2B5EF4-FFF2-40B4-BE49-F238E27FC236}">
                <a16:creationId xmlns:a16="http://schemas.microsoft.com/office/drawing/2014/main" id="{2CFBBC53-082D-4343-BC53-EF135CB1291D}"/>
              </a:ext>
            </a:extLst>
          </p:cNvPr>
          <p:cNvSpPr txBox="1"/>
          <p:nvPr/>
        </p:nvSpPr>
        <p:spPr>
          <a:xfrm>
            <a:off x="492840" y="1114614"/>
            <a:ext cx="10556331" cy="307777"/>
          </a:xfrm>
          <a:prstGeom prst="rect">
            <a:avLst/>
          </a:prstGeom>
          <a:noFill/>
        </p:spPr>
        <p:txBody>
          <a:bodyPr wrap="square" rtlCol="0">
            <a:spAutoFit/>
          </a:bodyPr>
          <a:lstStyle/>
          <a:p>
            <a:pPr marL="285750" indent="-285750">
              <a:buFont typeface="Wingdings" panose="05000000000000000000" pitchFamily="2" charset="2"/>
              <a:buChar char="Ø"/>
            </a:pPr>
            <a:r>
              <a:rPr lang="en-US" altLang="ko-KR" sz="1400" dirty="0"/>
              <a:t>Sixty samples of </a:t>
            </a:r>
            <a:r>
              <a:rPr lang="en-US" altLang="ko-KR" sz="1400" dirty="0" err="1"/>
              <a:t>sextupole</a:t>
            </a:r>
            <a:r>
              <a:rPr lang="en-US" altLang="ko-KR" sz="1400" dirty="0"/>
              <a:t> errors are created, and the resulting lifetimes are evaluated.</a:t>
            </a:r>
            <a:endParaRPr lang="ko-KR" altLang="en-US" sz="1400" dirty="0"/>
          </a:p>
        </p:txBody>
      </p:sp>
      <p:pic>
        <p:nvPicPr>
          <p:cNvPr id="10" name="그림 9">
            <a:extLst>
              <a:ext uri="{FF2B5EF4-FFF2-40B4-BE49-F238E27FC236}">
                <a16:creationId xmlns:a16="http://schemas.microsoft.com/office/drawing/2014/main" id="{A50DAC56-CFA0-4587-B54E-775997F148EF}"/>
              </a:ext>
            </a:extLst>
          </p:cNvPr>
          <p:cNvPicPr>
            <a:picLocks noChangeAspect="1"/>
          </p:cNvPicPr>
          <p:nvPr/>
        </p:nvPicPr>
        <p:blipFill>
          <a:blip r:embed="rId2"/>
          <a:stretch>
            <a:fillRect/>
          </a:stretch>
        </p:blipFill>
        <p:spPr>
          <a:xfrm>
            <a:off x="572424" y="1611179"/>
            <a:ext cx="5507259" cy="4132207"/>
          </a:xfrm>
          <a:prstGeom prst="rect">
            <a:avLst/>
          </a:prstGeom>
        </p:spPr>
      </p:pic>
      <p:pic>
        <p:nvPicPr>
          <p:cNvPr id="3" name="그림 2">
            <a:extLst>
              <a:ext uri="{FF2B5EF4-FFF2-40B4-BE49-F238E27FC236}">
                <a16:creationId xmlns:a16="http://schemas.microsoft.com/office/drawing/2014/main" id="{8F48164A-6A84-403F-9BDE-08646514821D}"/>
              </a:ext>
            </a:extLst>
          </p:cNvPr>
          <p:cNvPicPr>
            <a:picLocks noChangeAspect="1"/>
          </p:cNvPicPr>
          <p:nvPr/>
        </p:nvPicPr>
        <p:blipFill>
          <a:blip r:embed="rId3"/>
          <a:stretch>
            <a:fillRect/>
          </a:stretch>
        </p:blipFill>
        <p:spPr>
          <a:xfrm>
            <a:off x="6079683" y="2258565"/>
            <a:ext cx="5110729" cy="2703741"/>
          </a:xfrm>
          <a:prstGeom prst="rect">
            <a:avLst/>
          </a:prstGeom>
        </p:spPr>
      </p:pic>
      <p:sp>
        <p:nvSpPr>
          <p:cNvPr id="11" name="직사각형 10">
            <a:extLst>
              <a:ext uri="{FF2B5EF4-FFF2-40B4-BE49-F238E27FC236}">
                <a16:creationId xmlns:a16="http://schemas.microsoft.com/office/drawing/2014/main" id="{F0A6BEE6-F873-4B41-A2C9-EED1C6580E64}"/>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2" name="TextBox 11">
            <a:extLst>
              <a:ext uri="{FF2B5EF4-FFF2-40B4-BE49-F238E27FC236}">
                <a16:creationId xmlns:a16="http://schemas.microsoft.com/office/drawing/2014/main" id="{786FD73B-74FE-40C1-8047-144B0D487B36}"/>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29/34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13" name="그룹 12">
            <a:extLst>
              <a:ext uri="{FF2B5EF4-FFF2-40B4-BE49-F238E27FC236}">
                <a16:creationId xmlns:a16="http://schemas.microsoft.com/office/drawing/2014/main" id="{B54A9C3E-BD12-4F5B-AFBD-332A4981BA97}"/>
              </a:ext>
            </a:extLst>
          </p:cNvPr>
          <p:cNvGrpSpPr/>
          <p:nvPr/>
        </p:nvGrpSpPr>
        <p:grpSpPr>
          <a:xfrm>
            <a:off x="-2379" y="6398618"/>
            <a:ext cx="12191717" cy="459809"/>
            <a:chOff x="1" y="7996258"/>
            <a:chExt cx="15236824" cy="574655"/>
          </a:xfrm>
        </p:grpSpPr>
        <p:sp>
          <p:nvSpPr>
            <p:cNvPr id="14" name="Rectangle 6">
              <a:extLst>
                <a:ext uri="{FF2B5EF4-FFF2-40B4-BE49-F238E27FC236}">
                  <a16:creationId xmlns:a16="http://schemas.microsoft.com/office/drawing/2014/main" id="{4C42C099-AC1F-4F75-8E88-667C22162652}"/>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16" name="그림 15">
              <a:extLst>
                <a:ext uri="{FF2B5EF4-FFF2-40B4-BE49-F238E27FC236}">
                  <a16:creationId xmlns:a16="http://schemas.microsoft.com/office/drawing/2014/main" id="{2404944D-DEA3-443D-AB35-C2E327EE0D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325240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Composition of the paper</a:t>
            </a:r>
            <a:endParaRPr lang="ko-KR" altLang="en-US" sz="2240" b="1" dirty="0">
              <a:solidFill>
                <a:schemeClr val="tx2"/>
              </a:solidFill>
              <a:cs typeface="Verdana" panose="020B0604030504040204" pitchFamily="34" charset="0"/>
            </a:endParaRPr>
          </a:p>
        </p:txBody>
      </p:sp>
      <p:sp>
        <p:nvSpPr>
          <p:cNvPr id="3" name="TextBox 2">
            <a:extLst>
              <a:ext uri="{FF2B5EF4-FFF2-40B4-BE49-F238E27FC236}">
                <a16:creationId xmlns:a16="http://schemas.microsoft.com/office/drawing/2014/main" id="{294F3C9C-0BC6-46E3-9008-96C8684BF400}"/>
              </a:ext>
            </a:extLst>
          </p:cNvPr>
          <p:cNvSpPr txBox="1"/>
          <p:nvPr/>
        </p:nvSpPr>
        <p:spPr>
          <a:xfrm>
            <a:off x="489465" y="967434"/>
            <a:ext cx="11326664" cy="4447884"/>
          </a:xfrm>
          <a:prstGeom prst="rect">
            <a:avLst/>
          </a:prstGeom>
          <a:noFill/>
        </p:spPr>
        <p:txBody>
          <a:bodyPr wrap="square" rtlCol="0">
            <a:spAutoFit/>
          </a:bodyPr>
          <a:lstStyle/>
          <a:p>
            <a:pPr algn="just">
              <a:lnSpc>
                <a:spcPct val="200000"/>
              </a:lnSpc>
            </a:pPr>
            <a:r>
              <a:rPr lang="en-US" altLang="ko-KR" sz="1600" b="1" dirty="0">
                <a:latin typeface="Arial" panose="020B0604020202020204" pitchFamily="34" charset="0"/>
                <a:cs typeface="Arial" panose="020B0604020202020204" pitchFamily="34" charset="0"/>
              </a:rPr>
              <a:t>4.    FTT implementation into accelerator codes</a:t>
            </a:r>
          </a:p>
          <a:p>
            <a:pPr marL="800080" lvl="1" indent="-342891" algn="just">
              <a:lnSpc>
                <a:spcPct val="200000"/>
              </a:lnSpc>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OPA</a:t>
            </a:r>
          </a:p>
          <a:p>
            <a:pPr marL="800080" lvl="1" indent="-342891" algn="just">
              <a:lnSpc>
                <a:spcPct val="200000"/>
              </a:lnSpc>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Accelerator Toolbox</a:t>
            </a:r>
          </a:p>
          <a:p>
            <a:pPr marL="800080" lvl="1" indent="-342891" algn="just">
              <a:lnSpc>
                <a:spcPct val="200000"/>
              </a:lnSpc>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Lattices with errors</a:t>
            </a:r>
          </a:p>
          <a:p>
            <a:pPr marL="800080" lvl="1" indent="-342891" algn="just">
              <a:lnSpc>
                <a:spcPct val="200000"/>
              </a:lnSpc>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Fully coupled lattices</a:t>
            </a:r>
          </a:p>
          <a:p>
            <a:pPr marL="800080" lvl="1" indent="-342891" algn="just">
              <a:lnSpc>
                <a:spcPct val="200000"/>
              </a:lnSpc>
              <a:buFont typeface="Wingdings" panose="05000000000000000000" pitchFamily="2" charset="2"/>
              <a:buChar char="§"/>
            </a:pPr>
            <a:endParaRPr lang="en-US" altLang="ko-KR" sz="1600" dirty="0">
              <a:latin typeface="Arial" panose="020B0604020202020204" pitchFamily="34" charset="0"/>
              <a:cs typeface="Arial" panose="020B0604020202020204" pitchFamily="34" charset="0"/>
            </a:endParaRPr>
          </a:p>
          <a:p>
            <a:pPr marL="342900" indent="-342900" algn="just">
              <a:lnSpc>
                <a:spcPct val="200000"/>
              </a:lnSpc>
              <a:buAutoNum type="arabicPeriod" startAt="5"/>
            </a:pPr>
            <a:r>
              <a:rPr lang="en-US" altLang="ko-KR" sz="1600" b="1" dirty="0">
                <a:latin typeface="Arial" panose="020B0604020202020204" pitchFamily="34" charset="0"/>
                <a:cs typeface="Arial" panose="020B0604020202020204" pitchFamily="34" charset="0"/>
              </a:rPr>
              <a:t>Conclusion</a:t>
            </a:r>
          </a:p>
          <a:p>
            <a:pPr marL="342900" indent="-342900" algn="just">
              <a:lnSpc>
                <a:spcPct val="200000"/>
              </a:lnSpc>
              <a:buAutoNum type="arabicPeriod" startAt="5"/>
            </a:pPr>
            <a:endParaRPr lang="en-US" altLang="ko-KR" sz="1600" b="1" dirty="0">
              <a:latin typeface="Arial" panose="020B0604020202020204" pitchFamily="34" charset="0"/>
              <a:cs typeface="Arial" panose="020B0604020202020204" pitchFamily="34" charset="0"/>
            </a:endParaRPr>
          </a:p>
          <a:p>
            <a:pPr marL="342900" indent="-342900" algn="just">
              <a:lnSpc>
                <a:spcPct val="200000"/>
              </a:lnSpc>
              <a:buAutoNum type="arabicPeriod" startAt="5"/>
            </a:pPr>
            <a:r>
              <a:rPr lang="en-US" altLang="ko-KR" sz="1600" b="1" dirty="0">
                <a:latin typeface="Arial" panose="020B0604020202020204" pitchFamily="34" charset="0"/>
                <a:cs typeface="Arial" panose="020B0604020202020204" pitchFamily="34" charset="0"/>
              </a:rPr>
              <a:t>Outlook</a:t>
            </a:r>
            <a:endParaRPr lang="ko-KR" altLang="en-US" sz="1600" b="1" dirty="0">
              <a:latin typeface="Arial" panose="020B0604020202020204" pitchFamily="34" charset="0"/>
              <a:cs typeface="Arial" panose="020B0604020202020204" pitchFamily="34" charset="0"/>
            </a:endParaRPr>
          </a:p>
        </p:txBody>
      </p:sp>
      <p:sp>
        <p:nvSpPr>
          <p:cNvPr id="10" name="Rectangle 6">
            <a:extLst>
              <a:ext uri="{FF2B5EF4-FFF2-40B4-BE49-F238E27FC236}">
                <a16:creationId xmlns:a16="http://schemas.microsoft.com/office/drawing/2014/main" id="{23443725-347C-40ED-99A2-2C23A3018696}"/>
              </a:ext>
            </a:extLst>
          </p:cNvPr>
          <p:cNvSpPr>
            <a:spLocks noChangeArrowheads="1"/>
          </p:cNvSpPr>
          <p:nvPr/>
        </p:nvSpPr>
        <p:spPr bwMode="auto">
          <a:xfrm>
            <a:off x="1" y="-323164"/>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endParaRPr lang="ko-KR" altLang="ko-KR" dirty="0">
              <a:latin typeface="Arial" panose="020B0604020202020204" pitchFamily="34" charset="0"/>
            </a:endParaRPr>
          </a:p>
          <a:p>
            <a:pPr defTabSz="914377" eaLnBrk="0" fontAlgn="base" hangingPunct="0">
              <a:spcBef>
                <a:spcPct val="0"/>
              </a:spcBef>
              <a:spcAft>
                <a:spcPct val="0"/>
              </a:spcAft>
            </a:pPr>
            <a:endParaRPr lang="ko-KR" altLang="ko-KR" dirty="0">
              <a:latin typeface="Arial" panose="020B0604020202020204" pitchFamily="34" charset="0"/>
            </a:endParaRPr>
          </a:p>
        </p:txBody>
      </p:sp>
      <p:sp>
        <p:nvSpPr>
          <p:cNvPr id="18" name="TextBox 17">
            <a:extLst>
              <a:ext uri="{FF2B5EF4-FFF2-40B4-BE49-F238E27FC236}">
                <a16:creationId xmlns:a16="http://schemas.microsoft.com/office/drawing/2014/main" id="{44F02147-5D29-4D8D-AA0D-AFDC4A67FE75}"/>
              </a:ext>
            </a:extLst>
          </p:cNvPr>
          <p:cNvSpPr txBox="1"/>
          <p:nvPr/>
        </p:nvSpPr>
        <p:spPr>
          <a:xfrm>
            <a:off x="1410829"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JKPS</a:t>
            </a:r>
            <a:endParaRPr lang="ko-KR" altLang="en-US" sz="1920"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1627844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15AB-8F08-B730-8D13-72EEB79D8C69}"/>
            </a:ext>
          </a:extLst>
        </p:cNvPr>
        <p:cNvGrpSpPr/>
        <p:nvPr/>
      </p:nvGrpSpPr>
      <p:grpSpPr>
        <a:xfrm>
          <a:off x="0" y="0"/>
          <a:ext cx="0" cy="0"/>
          <a:chOff x="0" y="0"/>
          <a:chExt cx="0" cy="0"/>
        </a:xfrm>
      </p:grpSpPr>
      <p:sp>
        <p:nvSpPr>
          <p:cNvPr id="22" name="Rectangle 6">
            <a:extLst>
              <a:ext uri="{FF2B5EF4-FFF2-40B4-BE49-F238E27FC236}">
                <a16:creationId xmlns:a16="http://schemas.microsoft.com/office/drawing/2014/main" id="{AB54265B-A4B2-DBFC-36F3-4A1F24A98274}"/>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A040297-F87F-19A5-9D92-5233C48C0FBD}"/>
              </a:ext>
            </a:extLst>
          </p:cNvPr>
          <p:cNvSpPr/>
          <p:nvPr/>
        </p:nvSpPr>
        <p:spPr>
          <a:xfrm>
            <a:off x="492840" y="538905"/>
            <a:ext cx="7085119"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Lattices with errors</a:t>
            </a:r>
            <a:endParaRPr lang="ko-KR" altLang="en-US" sz="2240" b="1" dirty="0">
              <a:solidFill>
                <a:schemeClr val="tx2"/>
              </a:solidFill>
              <a:cs typeface="Verdana" panose="020B0604030504040204" pitchFamily="34" charset="0"/>
            </a:endParaRPr>
          </a:p>
        </p:txBody>
      </p:sp>
      <p:sp>
        <p:nvSpPr>
          <p:cNvPr id="9" name="TextBox 8">
            <a:extLst>
              <a:ext uri="{FF2B5EF4-FFF2-40B4-BE49-F238E27FC236}">
                <a16:creationId xmlns:a16="http://schemas.microsoft.com/office/drawing/2014/main" id="{2CFBBC53-082D-4343-BC53-EF135CB1291D}"/>
              </a:ext>
            </a:extLst>
          </p:cNvPr>
          <p:cNvSpPr txBox="1"/>
          <p:nvPr/>
        </p:nvSpPr>
        <p:spPr>
          <a:xfrm>
            <a:off x="492840" y="1114614"/>
            <a:ext cx="10556331" cy="1815882"/>
          </a:xfrm>
          <a:prstGeom prst="rect">
            <a:avLst/>
          </a:prstGeom>
          <a:noFill/>
        </p:spPr>
        <p:txBody>
          <a:bodyPr wrap="square" rtlCol="0">
            <a:spAutoFit/>
          </a:bodyPr>
          <a:lstStyle/>
          <a:p>
            <a:pPr marL="285750" indent="-285750">
              <a:buFont typeface="Wingdings" panose="05000000000000000000" pitchFamily="2" charset="2"/>
              <a:buChar char="Ø"/>
            </a:pPr>
            <a:r>
              <a:rPr lang="en-US" altLang="ko-KR" sz="1400" dirty="0"/>
              <a:t>The Simulated Commissioning toolkit of the Accelerator Toolbox has been used to generate 40 seeds with these errors and propagate them through the realistic commissioning process.</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The evaluation is done at two points of the commissioning process</a:t>
            </a:r>
          </a:p>
          <a:p>
            <a:pPr marL="800100" lvl="1" indent="-342900">
              <a:buFont typeface="+mj-lt"/>
              <a:buAutoNum type="alphaLcPeriod"/>
            </a:pPr>
            <a:r>
              <a:rPr lang="en-US" altLang="ko-KR" sz="1400" dirty="0"/>
              <a:t>After closed orbit has been established with orbit correction, but no beam-based alignment (BBA) nor optics correction applied </a:t>
            </a:r>
          </a:p>
          <a:p>
            <a:pPr marL="800100" lvl="1" indent="-342900">
              <a:buFont typeface="+mj-lt"/>
              <a:buAutoNum type="alphaLcPeriod"/>
            </a:pPr>
            <a:endParaRPr lang="en-US" altLang="ko-KR" sz="1400" dirty="0"/>
          </a:p>
          <a:p>
            <a:pPr marL="800100" lvl="1" indent="-342900">
              <a:buFont typeface="+mj-lt"/>
              <a:buAutoNum type="alphaLcPeriod"/>
            </a:pPr>
            <a:r>
              <a:rPr lang="en-US" altLang="ko-KR" sz="1400" dirty="0"/>
              <a:t>After BBA optics correction using Linear Optics from Closed Orbits (LOCO)</a:t>
            </a:r>
            <a:endParaRPr lang="ko-KR" altLang="en-US" sz="1400" dirty="0"/>
          </a:p>
        </p:txBody>
      </p:sp>
      <p:pic>
        <p:nvPicPr>
          <p:cNvPr id="2" name="그림 1">
            <a:extLst>
              <a:ext uri="{FF2B5EF4-FFF2-40B4-BE49-F238E27FC236}">
                <a16:creationId xmlns:a16="http://schemas.microsoft.com/office/drawing/2014/main" id="{808852F8-AA69-4021-AD4A-3EBBB4F4E99E}"/>
              </a:ext>
            </a:extLst>
          </p:cNvPr>
          <p:cNvPicPr>
            <a:picLocks noChangeAspect="1"/>
          </p:cNvPicPr>
          <p:nvPr/>
        </p:nvPicPr>
        <p:blipFill>
          <a:blip r:embed="rId2"/>
          <a:stretch>
            <a:fillRect/>
          </a:stretch>
        </p:blipFill>
        <p:spPr>
          <a:xfrm>
            <a:off x="350668" y="3192181"/>
            <a:ext cx="5111669" cy="2762367"/>
          </a:xfrm>
          <a:prstGeom prst="rect">
            <a:avLst/>
          </a:prstGeom>
        </p:spPr>
      </p:pic>
      <p:pic>
        <p:nvPicPr>
          <p:cNvPr id="4" name="그림 3">
            <a:extLst>
              <a:ext uri="{FF2B5EF4-FFF2-40B4-BE49-F238E27FC236}">
                <a16:creationId xmlns:a16="http://schemas.microsoft.com/office/drawing/2014/main" id="{3139E56E-6F97-453E-B518-BAAA812B99B4}"/>
              </a:ext>
            </a:extLst>
          </p:cNvPr>
          <p:cNvPicPr>
            <a:picLocks noChangeAspect="1"/>
          </p:cNvPicPr>
          <p:nvPr/>
        </p:nvPicPr>
        <p:blipFill>
          <a:blip r:embed="rId3"/>
          <a:stretch>
            <a:fillRect/>
          </a:stretch>
        </p:blipFill>
        <p:spPr>
          <a:xfrm>
            <a:off x="5819778" y="3504523"/>
            <a:ext cx="5458075" cy="1595763"/>
          </a:xfrm>
          <a:prstGeom prst="rect">
            <a:avLst/>
          </a:prstGeom>
        </p:spPr>
      </p:pic>
      <p:sp>
        <p:nvSpPr>
          <p:cNvPr id="11" name="직사각형 10">
            <a:extLst>
              <a:ext uri="{FF2B5EF4-FFF2-40B4-BE49-F238E27FC236}">
                <a16:creationId xmlns:a16="http://schemas.microsoft.com/office/drawing/2014/main" id="{74C7EB66-F8F3-4F45-846B-9D92844FA0E3}"/>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2" name="TextBox 11">
            <a:extLst>
              <a:ext uri="{FF2B5EF4-FFF2-40B4-BE49-F238E27FC236}">
                <a16:creationId xmlns:a16="http://schemas.microsoft.com/office/drawing/2014/main" id="{F63F5234-2672-4874-9CCE-2EC7B99D167A}"/>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30/34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13" name="그룹 12">
            <a:extLst>
              <a:ext uri="{FF2B5EF4-FFF2-40B4-BE49-F238E27FC236}">
                <a16:creationId xmlns:a16="http://schemas.microsoft.com/office/drawing/2014/main" id="{ECAE6F7B-FD62-4A25-91D3-86F83B9860C5}"/>
              </a:ext>
            </a:extLst>
          </p:cNvPr>
          <p:cNvGrpSpPr/>
          <p:nvPr/>
        </p:nvGrpSpPr>
        <p:grpSpPr>
          <a:xfrm>
            <a:off x="-2379" y="6398618"/>
            <a:ext cx="12191717" cy="459809"/>
            <a:chOff x="1" y="7996258"/>
            <a:chExt cx="15236824" cy="574655"/>
          </a:xfrm>
        </p:grpSpPr>
        <p:sp>
          <p:nvSpPr>
            <p:cNvPr id="14" name="Rectangle 6">
              <a:extLst>
                <a:ext uri="{FF2B5EF4-FFF2-40B4-BE49-F238E27FC236}">
                  <a16:creationId xmlns:a16="http://schemas.microsoft.com/office/drawing/2014/main" id="{B5228530-5376-4D96-9158-CB789A19A6DE}"/>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16" name="그림 15">
              <a:extLst>
                <a:ext uri="{FF2B5EF4-FFF2-40B4-BE49-F238E27FC236}">
                  <a16:creationId xmlns:a16="http://schemas.microsoft.com/office/drawing/2014/main" id="{FD4A6DB2-4DF1-4E0D-B562-D912E43B40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1799635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15AB-8F08-B730-8D13-72EEB79D8C69}"/>
            </a:ext>
          </a:extLst>
        </p:cNvPr>
        <p:cNvGrpSpPr/>
        <p:nvPr/>
      </p:nvGrpSpPr>
      <p:grpSpPr>
        <a:xfrm>
          <a:off x="0" y="0"/>
          <a:ext cx="0" cy="0"/>
          <a:chOff x="0" y="0"/>
          <a:chExt cx="0" cy="0"/>
        </a:xfrm>
      </p:grpSpPr>
      <p:sp>
        <p:nvSpPr>
          <p:cNvPr id="22" name="Rectangle 6">
            <a:extLst>
              <a:ext uri="{FF2B5EF4-FFF2-40B4-BE49-F238E27FC236}">
                <a16:creationId xmlns:a16="http://schemas.microsoft.com/office/drawing/2014/main" id="{AB54265B-A4B2-DBFC-36F3-4A1F24A98274}"/>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A040297-F87F-19A5-9D92-5233C48C0FBD}"/>
              </a:ext>
            </a:extLst>
          </p:cNvPr>
          <p:cNvSpPr/>
          <p:nvPr/>
        </p:nvSpPr>
        <p:spPr>
          <a:xfrm>
            <a:off x="492840" y="538905"/>
            <a:ext cx="7085119"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Fully coupled lattices</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A279B77-210E-4602-9A31-2CA671C19BB2}"/>
                  </a:ext>
                </a:extLst>
              </p:cNvPr>
              <p:cNvSpPr txBox="1"/>
              <p:nvPr/>
            </p:nvSpPr>
            <p:spPr>
              <a:xfrm>
                <a:off x="492840" y="1204764"/>
                <a:ext cx="11387890" cy="4893647"/>
              </a:xfrm>
              <a:prstGeom prst="rect">
                <a:avLst/>
              </a:prstGeom>
              <a:noFill/>
            </p:spPr>
            <p:txBody>
              <a:bodyPr wrap="square" rtlCol="0">
                <a:spAutoFit/>
              </a:bodyPr>
              <a:lstStyle/>
              <a:p>
                <a:pPr marL="285750" indent="-285750">
                  <a:buFont typeface="Wingdings" panose="05000000000000000000" pitchFamily="2" charset="2"/>
                  <a:buChar char="Ø"/>
                </a:pPr>
                <a:r>
                  <a:rPr lang="en-US" altLang="ko-KR" sz="1600" dirty="0"/>
                  <a:t>So-called ‘round-beam modes’, where the natural emittance is shared between the horizontal and vertical planes, is interesting for NGLS due to a longer Touschek lifetime and a lower horizontal emittance even though the photon beam brightness is degraded.</a:t>
                </a:r>
              </a:p>
              <a:p>
                <a:pPr marL="285750" indent="-285750">
                  <a:buFont typeface="Wingdings" panose="05000000000000000000" pitchFamily="2" charset="2"/>
                  <a:buChar char="Ø"/>
                </a:pPr>
                <a:endParaRPr lang="en-US" altLang="ko-KR" sz="1600" dirty="0"/>
              </a:p>
              <a:p>
                <a:pPr marL="285750" indent="-285750">
                  <a:buFont typeface="Wingdings" panose="05000000000000000000" pitchFamily="2" charset="2"/>
                  <a:buChar char="Ø"/>
                </a:pPr>
                <a:r>
                  <a:rPr lang="en-US" altLang="ko-KR" sz="1600" dirty="0"/>
                  <a:t>The horizontal and vertical particle oscillations are then fully coupled, and thus second approximation (y=0 ,y’=0) in FTT is not justified.</a:t>
                </a:r>
              </a:p>
              <a:p>
                <a:pPr marL="285750" indent="-285750">
                  <a:buFont typeface="Wingdings" panose="05000000000000000000" pitchFamily="2" charset="2"/>
                  <a:buChar char="Ø"/>
                </a:pPr>
                <a:endParaRPr lang="en-US" altLang="ko-KR" sz="1600" dirty="0"/>
              </a:p>
              <a:p>
                <a:pPr marL="285750" indent="-285750">
                  <a:buFont typeface="Wingdings" panose="05000000000000000000" pitchFamily="2" charset="2"/>
                  <a:buChar char="Ø"/>
                </a:pPr>
                <a:r>
                  <a:rPr lang="en-US" altLang="ko-KR" sz="1600" dirty="0"/>
                  <a:t>It can be replaced by the following  two conditions</a:t>
                </a:r>
              </a:p>
              <a:p>
                <a:pPr marL="285750" indent="-285750">
                  <a:buFont typeface="Wingdings" panose="05000000000000000000" pitchFamily="2" charset="2"/>
                  <a:buChar char="Ø"/>
                </a:pPr>
                <a:endParaRPr lang="en-US" altLang="ko-KR" sz="1600" dirty="0"/>
              </a:p>
              <a:p>
                <a:pPr marL="857250" lvl="1" indent="-400050">
                  <a:buFont typeface="+mj-lt"/>
                  <a:buAutoNum type="romanUcPeriod"/>
                </a:pPr>
                <a:r>
                  <a:rPr lang="en-US" altLang="ko-KR" sz="1600" dirty="0"/>
                  <a:t>The vertical dispersion is negligible along the ring</a:t>
                </a:r>
              </a:p>
              <a:p>
                <a:pPr marL="857250" lvl="1" indent="-400050">
                  <a:buFont typeface="+mj-lt"/>
                  <a:buAutoNum type="romanUcPeriod"/>
                </a:pPr>
                <a:endParaRPr lang="en-US" altLang="ko-KR" sz="1600" dirty="0"/>
              </a:p>
              <a:p>
                <a:pPr marL="857250" lvl="1" indent="-400050">
                  <a:buFont typeface="+mj-lt"/>
                  <a:buAutoNum type="romanUcPeriod"/>
                </a:pPr>
                <a:r>
                  <a:rPr lang="en-US" altLang="ko-KR" sz="1600" dirty="0"/>
                  <a:t>The magnitude of the coupling coefficient for the linear difference resonance </a:t>
                </a:r>
                <a14:m>
                  <m:oMath xmlns:m="http://schemas.openxmlformats.org/officeDocument/2006/math">
                    <m:d>
                      <m:dPr>
                        <m:begChr m:val="|"/>
                        <m:endChr m:val="|"/>
                        <m:ctrlPr>
                          <a:rPr lang="en-US" altLang="ko-KR" sz="1600" b="0" i="1" smtClean="0">
                            <a:latin typeface="Cambria Math" panose="02040503050406030204" pitchFamily="18" charset="0"/>
                          </a:rPr>
                        </m:ctrlPr>
                      </m:dPr>
                      <m:e>
                        <m:sSup>
                          <m:sSupPr>
                            <m:ctrlPr>
                              <a:rPr lang="en-US" altLang="ko-KR" sz="1600" b="0" i="1" smtClean="0">
                                <a:latin typeface="Cambria Math" panose="02040503050406030204" pitchFamily="18" charset="0"/>
                              </a:rPr>
                            </m:ctrlPr>
                          </m:sSupPr>
                          <m:e>
                            <m:r>
                              <a:rPr lang="en-US" altLang="ko-KR" sz="1600" b="0" i="1" smtClean="0">
                                <a:latin typeface="Cambria Math" panose="02040503050406030204" pitchFamily="18" charset="0"/>
                              </a:rPr>
                              <m:t>𝐶</m:t>
                            </m:r>
                          </m:e>
                          <m:sup>
                            <m:r>
                              <a:rPr lang="en-US" altLang="ko-KR" sz="1600" b="0" i="1" smtClean="0">
                                <a:latin typeface="Cambria Math" panose="02040503050406030204" pitchFamily="18" charset="0"/>
                              </a:rPr>
                              <m:t>−</m:t>
                            </m:r>
                          </m:sup>
                        </m:sSup>
                      </m:e>
                    </m:d>
                    <m:r>
                      <a:rPr lang="en-US" altLang="ko-KR" sz="1600" b="0" i="1" smtClean="0">
                        <a:latin typeface="Cambria Math" panose="02040503050406030204" pitchFamily="18" charset="0"/>
                      </a:rPr>
                      <m:t>≪1</m:t>
                    </m:r>
                  </m:oMath>
                </a14:m>
                <a:endParaRPr lang="en-US" altLang="ko-KR" sz="1600" dirty="0"/>
              </a:p>
              <a:p>
                <a:pPr marL="857250" lvl="1" indent="-400050">
                  <a:buFont typeface="+mj-lt"/>
                  <a:buAutoNum type="romanUcPeriod"/>
                </a:pPr>
                <a:endParaRPr lang="en-US" altLang="ko-KR" sz="1600" dirty="0"/>
              </a:p>
              <a:p>
                <a:pPr marL="400050" indent="-400050">
                  <a:buFont typeface="Wingdings" panose="05000000000000000000" pitchFamily="2" charset="2"/>
                  <a:buChar char="Ø"/>
                </a:pPr>
                <a:r>
                  <a:rPr lang="en-US" altLang="ko-KR" sz="1600" dirty="0"/>
                  <a:t>The first condition ensures that the Touschek scattered particle has a set of initial coordinates where y=y’=0 is approximately true.</a:t>
                </a:r>
              </a:p>
              <a:p>
                <a:pPr marL="400050" indent="-400050">
                  <a:buFont typeface="Wingdings" panose="05000000000000000000" pitchFamily="2" charset="2"/>
                  <a:buChar char="Ø"/>
                </a:pPr>
                <a:endParaRPr lang="en-US" altLang="ko-KR" sz="1600" dirty="0"/>
              </a:p>
              <a:p>
                <a:pPr marL="400050" indent="-400050">
                  <a:buFont typeface="Wingdings" panose="05000000000000000000" pitchFamily="2" charset="2"/>
                  <a:buChar char="Ø"/>
                </a:pPr>
                <a:endParaRPr lang="en-US" altLang="ko-KR" sz="1600" dirty="0"/>
              </a:p>
              <a:p>
                <a:pPr marL="400050" indent="-400050">
                  <a:buFont typeface="+mj-lt"/>
                  <a:buAutoNum type="romanUcPeriod"/>
                </a:pPr>
                <a:endParaRPr lang="en-US" altLang="ko-KR" sz="1600" dirty="0"/>
              </a:p>
              <a:p>
                <a:pPr marL="285750" indent="-285750">
                  <a:buFont typeface="Wingdings" panose="05000000000000000000" pitchFamily="2" charset="2"/>
                  <a:buChar char="Ø"/>
                </a:pPr>
                <a:endParaRPr lang="en-US" altLang="ko-KR" sz="1600" b="1" dirty="0"/>
              </a:p>
            </p:txBody>
          </p:sp>
        </mc:Choice>
        <mc:Fallback xmlns="">
          <p:sp>
            <p:nvSpPr>
              <p:cNvPr id="3" name="TextBox 2">
                <a:extLst>
                  <a:ext uri="{FF2B5EF4-FFF2-40B4-BE49-F238E27FC236}">
                    <a16:creationId xmlns:a16="http://schemas.microsoft.com/office/drawing/2014/main" id="{CA279B77-210E-4602-9A31-2CA671C19BB2}"/>
                  </a:ext>
                </a:extLst>
              </p:cNvPr>
              <p:cNvSpPr txBox="1">
                <a:spLocks noRot="1" noChangeAspect="1" noMove="1" noResize="1" noEditPoints="1" noAdjustHandles="1" noChangeArrowheads="1" noChangeShapeType="1" noTextEdit="1"/>
              </p:cNvSpPr>
              <p:nvPr/>
            </p:nvSpPr>
            <p:spPr>
              <a:xfrm>
                <a:off x="492840" y="1204764"/>
                <a:ext cx="11387890" cy="4893647"/>
              </a:xfrm>
              <a:prstGeom prst="rect">
                <a:avLst/>
              </a:prstGeom>
              <a:blipFill>
                <a:blip r:embed="rId3"/>
                <a:stretch>
                  <a:fillRect l="-214" t="-37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E6A40D-1327-4E2E-AA03-F4100FB01EBF}"/>
                  </a:ext>
                </a:extLst>
              </p:cNvPr>
              <p:cNvSpPr txBox="1"/>
              <p:nvPr/>
            </p:nvSpPr>
            <p:spPr>
              <a:xfrm>
                <a:off x="2065486" y="5242741"/>
                <a:ext cx="7744236" cy="5759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i="1" smtClean="0">
                          <a:latin typeface="Cambria Math" panose="02040503050406030204" pitchFamily="18" charset="0"/>
                        </a:rPr>
                        <m:t>𝐺𝑖𝑣𝑒𝑛</m:t>
                      </m:r>
                      <m:r>
                        <a:rPr lang="en-US" altLang="ko-KR"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𝑦</m:t>
                          </m:r>
                        </m:e>
                        <m:sub>
                          <m:r>
                            <a:rPr lang="en-US" altLang="ko-KR" b="0" i="1" smtClean="0">
                              <a:latin typeface="Cambria Math" panose="02040503050406030204" pitchFamily="18" charset="0"/>
                            </a:rPr>
                            <m:t>0</m:t>
                          </m:r>
                        </m:sub>
                      </m:sSub>
                      <m:r>
                        <a:rPr lang="en-US" altLang="ko-KR" i="1">
                          <a:latin typeface="Cambria Math" panose="02040503050406030204" pitchFamily="18" charset="0"/>
                        </a:rPr>
                        <m:t>= 0,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𝑦</m:t>
                          </m:r>
                          <m:r>
                            <a:rPr lang="en-US" altLang="ko-KR" b="0" i="1" smtClean="0">
                              <a:latin typeface="Cambria Math" panose="02040503050406030204" pitchFamily="18" charset="0"/>
                            </a:rPr>
                            <m:t>′</m:t>
                          </m:r>
                        </m:e>
                        <m:sub>
                          <m:r>
                            <a:rPr lang="en-US" altLang="ko-KR" b="0" i="1" smtClean="0">
                              <a:latin typeface="Cambria Math" panose="02040503050406030204" pitchFamily="18" charset="0"/>
                            </a:rPr>
                            <m:t>0</m:t>
                          </m:r>
                        </m:sub>
                      </m:sSub>
                      <m:r>
                        <a:rPr lang="en-US" altLang="ko-KR" i="1">
                          <a:latin typeface="Cambria Math" panose="02040503050406030204" pitchFamily="18" charset="0"/>
                        </a:rPr>
                        <m:t>= 0, </m:t>
                      </m:r>
                      <m:r>
                        <a:rPr lang="en-US" altLang="ko-KR" i="1">
                          <a:latin typeface="Cambria Math" panose="02040503050406030204" pitchFamily="18" charset="0"/>
                        </a:rPr>
                        <m:t>𝑎𝑛𝑑</m:t>
                      </m:r>
                      <m:r>
                        <a:rPr lang="en-US" altLang="ko-KR" i="1">
                          <a:latin typeface="Cambria Math" panose="02040503050406030204" pitchFamily="18" charset="0"/>
                        </a:rPr>
                        <m:t> </m:t>
                      </m:r>
                      <m:sSub>
                        <m:sSubPr>
                          <m:ctrlPr>
                            <a:rPr lang="en-US" altLang="ko-KR" i="1">
                              <a:latin typeface="Cambria Math" panose="02040503050406030204" pitchFamily="18" charset="0"/>
                            </a:rPr>
                          </m:ctrlPr>
                        </m:sSubPr>
                        <m:e>
                          <m:r>
                            <a:rPr lang="ko-KR" altLang="en-US" i="1">
                              <a:latin typeface="Cambria Math" panose="02040503050406030204" pitchFamily="18" charset="0"/>
                            </a:rPr>
                            <m:t>𝐷</m:t>
                          </m:r>
                        </m:e>
                        <m:sub>
                          <m:r>
                            <a:rPr lang="en-US" altLang="ko-KR" i="1">
                              <a:latin typeface="Cambria Math" panose="02040503050406030204" pitchFamily="18" charset="0"/>
                            </a:rPr>
                            <m:t>𝑦</m:t>
                          </m:r>
                        </m:sub>
                      </m:sSub>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𝐷</m:t>
                          </m:r>
                        </m:e>
                        <m:sub>
                          <m:r>
                            <a:rPr lang="en-US" altLang="ko-KR" b="0" i="1" smtClean="0">
                              <a:latin typeface="Cambria Math" panose="02040503050406030204" pitchFamily="18" charset="0"/>
                            </a:rPr>
                            <m:t>𝑦</m:t>
                          </m:r>
                        </m:sub>
                      </m:sSub>
                      <m:r>
                        <a:rPr lang="en-US" altLang="ko-KR" b="0" i="1" smtClean="0">
                          <a:latin typeface="Cambria Math" panose="02040503050406030204" pitchFamily="18" charset="0"/>
                        </a:rPr>
                        <m:t>′</m:t>
                      </m:r>
                      <m:r>
                        <a:rPr lang="en-US" altLang="ko-KR" i="1">
                          <a:latin typeface="Cambria Math" panose="02040503050406030204" pitchFamily="18" charset="0"/>
                        </a:rPr>
                        <m:t>= 0, </m:t>
                      </m:r>
                      <m:r>
                        <a:rPr lang="en-US" altLang="ko-KR" i="1">
                          <a:latin typeface="Cambria Math" panose="02040503050406030204" pitchFamily="18" charset="0"/>
                        </a:rPr>
                        <m:t>𝑡h𝑒</m:t>
                      </m:r>
                      <m:r>
                        <a:rPr lang="en-US" altLang="ko-KR" i="1">
                          <a:latin typeface="Cambria Math" panose="02040503050406030204" pitchFamily="18" charset="0"/>
                        </a:rPr>
                        <m:t> </m:t>
                      </m:r>
                      <m:r>
                        <a:rPr lang="ko-KR" altLang="en-US" i="1">
                          <a:latin typeface="Cambria Math" panose="02040503050406030204" pitchFamily="18" charset="0"/>
                        </a:rPr>
                        <m:t>𝑦</m:t>
                      </m:r>
                      <m:r>
                        <a:rPr lang="ko-KR" altLang="en-US" i="1">
                          <a:latin typeface="Cambria Math" panose="02040503050406030204" pitchFamily="18" charset="0"/>
                        </a:rPr>
                        <m:t> =</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𝑦</m:t>
                          </m:r>
                        </m:e>
                        <m:sup>
                          <m:r>
                            <a:rPr lang="en-US" altLang="ko-KR" b="0" i="1" smtClean="0">
                              <a:latin typeface="Cambria Math" panose="02040503050406030204" pitchFamily="18" charset="0"/>
                            </a:rPr>
                            <m:t>′</m:t>
                          </m:r>
                        </m:sup>
                      </m:sSup>
                      <m:r>
                        <a:rPr lang="en-US" altLang="ko-KR" b="0" i="1" smtClean="0">
                          <a:latin typeface="Cambria Math" panose="02040503050406030204" pitchFamily="18" charset="0"/>
                        </a:rPr>
                        <m:t>=</m:t>
                      </m:r>
                      <m:r>
                        <a:rPr lang="en-US" altLang="ko-KR" i="1">
                          <a:latin typeface="Cambria Math" panose="02040503050406030204" pitchFamily="18" charset="0"/>
                        </a:rPr>
                        <m:t>0 </m:t>
                      </m:r>
                      <m:r>
                        <a:rPr lang="en-US" altLang="ko-KR" i="1">
                          <a:latin typeface="Cambria Math" panose="02040503050406030204" pitchFamily="18" charset="0"/>
                        </a:rPr>
                        <m:t>𝑎𝑓𝑡𝑒𝑟</m:t>
                      </m:r>
                      <m:r>
                        <a:rPr lang="en-US" altLang="ko-KR" i="1">
                          <a:latin typeface="Cambria Math" panose="02040503050406030204" pitchFamily="18" charset="0"/>
                        </a:rPr>
                        <m:t> </m:t>
                      </m:r>
                      <m:r>
                        <a:rPr lang="en-US" altLang="ko-KR" i="1">
                          <a:latin typeface="Cambria Math" panose="02040503050406030204" pitchFamily="18" charset="0"/>
                        </a:rPr>
                        <m:t>𝑠𝑐𝑎𝑡𝑡𝑒𝑟𝑖𝑛𝑔</m:t>
                      </m:r>
                      <m:r>
                        <a:rPr lang="en-US" altLang="ko-KR" i="1">
                          <a:latin typeface="Cambria Math" panose="02040503050406030204" pitchFamily="18" charset="0"/>
                        </a:rPr>
                        <m:t>.</m:t>
                      </m:r>
                    </m:oMath>
                  </m:oMathPara>
                </a14:m>
                <a:endParaRPr/>
              </a:p>
              <a:p>
                <a:endParaRPr lang="ko-KR" altLang="en-US" dirty="0"/>
              </a:p>
            </p:txBody>
          </p:sp>
        </mc:Choice>
        <mc:Fallback xmlns="">
          <p:sp>
            <p:nvSpPr>
              <p:cNvPr id="6" name="TextBox 5">
                <a:extLst>
                  <a:ext uri="{FF2B5EF4-FFF2-40B4-BE49-F238E27FC236}">
                    <a16:creationId xmlns:a16="http://schemas.microsoft.com/office/drawing/2014/main" id="{ADE6A40D-1327-4E2E-AA03-F4100FB01EBF}"/>
                  </a:ext>
                </a:extLst>
              </p:cNvPr>
              <p:cNvSpPr txBox="1">
                <a:spLocks noRot="1" noChangeAspect="1" noMove="1" noResize="1" noEditPoints="1" noAdjustHandles="1" noChangeArrowheads="1" noChangeShapeType="1" noTextEdit="1"/>
              </p:cNvSpPr>
              <p:nvPr/>
            </p:nvSpPr>
            <p:spPr>
              <a:xfrm>
                <a:off x="2065486" y="5242741"/>
                <a:ext cx="7744236" cy="575927"/>
              </a:xfrm>
              <a:prstGeom prst="rect">
                <a:avLst/>
              </a:prstGeom>
              <a:blipFill>
                <a:blip r:embed="rId4"/>
                <a:stretch>
                  <a:fillRect t="-14737" r="-866"/>
                </a:stretch>
              </a:blipFill>
            </p:spPr>
            <p:txBody>
              <a:bodyPr/>
              <a:lstStyle/>
              <a:p>
                <a:r>
                  <a:rPr lang="ko-KR" altLang="en-US">
                    <a:noFill/>
                  </a:rPr>
                  <a:t> </a:t>
                </a:r>
              </a:p>
            </p:txBody>
          </p:sp>
        </mc:Fallback>
      </mc:AlternateContent>
      <p:sp>
        <p:nvSpPr>
          <p:cNvPr id="10" name="직사각형 9">
            <a:extLst>
              <a:ext uri="{FF2B5EF4-FFF2-40B4-BE49-F238E27FC236}">
                <a16:creationId xmlns:a16="http://schemas.microsoft.com/office/drawing/2014/main" id="{9A6E321D-86E5-4ADA-89A2-D03C547B72F6}"/>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1" name="TextBox 10">
            <a:extLst>
              <a:ext uri="{FF2B5EF4-FFF2-40B4-BE49-F238E27FC236}">
                <a16:creationId xmlns:a16="http://schemas.microsoft.com/office/drawing/2014/main" id="{6E2D1096-4E83-4068-857D-2F6AC3F502F3}"/>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31/34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12" name="그룹 11">
            <a:extLst>
              <a:ext uri="{FF2B5EF4-FFF2-40B4-BE49-F238E27FC236}">
                <a16:creationId xmlns:a16="http://schemas.microsoft.com/office/drawing/2014/main" id="{69AA785B-51EC-4D44-BBE8-CD55577F0135}"/>
              </a:ext>
            </a:extLst>
          </p:cNvPr>
          <p:cNvGrpSpPr/>
          <p:nvPr/>
        </p:nvGrpSpPr>
        <p:grpSpPr>
          <a:xfrm>
            <a:off x="-2379" y="6398618"/>
            <a:ext cx="12191717" cy="459809"/>
            <a:chOff x="1" y="7996258"/>
            <a:chExt cx="15236824" cy="574655"/>
          </a:xfrm>
        </p:grpSpPr>
        <p:sp>
          <p:nvSpPr>
            <p:cNvPr id="13" name="Rectangle 6">
              <a:extLst>
                <a:ext uri="{FF2B5EF4-FFF2-40B4-BE49-F238E27FC236}">
                  <a16:creationId xmlns:a16="http://schemas.microsoft.com/office/drawing/2014/main" id="{4A8E0FA4-67DF-4DA8-9AD5-191EE78DD1F6}"/>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14" name="그림 13">
              <a:extLst>
                <a:ext uri="{FF2B5EF4-FFF2-40B4-BE49-F238E27FC236}">
                  <a16:creationId xmlns:a16="http://schemas.microsoft.com/office/drawing/2014/main" id="{C9E24D7F-1F3B-4D57-AFFE-E86692C298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3917504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15AB-8F08-B730-8D13-72EEB79D8C69}"/>
            </a:ext>
          </a:extLst>
        </p:cNvPr>
        <p:cNvGrpSpPr/>
        <p:nvPr/>
      </p:nvGrpSpPr>
      <p:grpSpPr>
        <a:xfrm>
          <a:off x="0" y="0"/>
          <a:ext cx="0" cy="0"/>
          <a:chOff x="0" y="0"/>
          <a:chExt cx="0" cy="0"/>
        </a:xfrm>
      </p:grpSpPr>
      <p:sp>
        <p:nvSpPr>
          <p:cNvPr id="22" name="Rectangle 6">
            <a:extLst>
              <a:ext uri="{FF2B5EF4-FFF2-40B4-BE49-F238E27FC236}">
                <a16:creationId xmlns:a16="http://schemas.microsoft.com/office/drawing/2014/main" id="{AB54265B-A4B2-DBFC-36F3-4A1F24A98274}"/>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A040297-F87F-19A5-9D92-5233C48C0FBD}"/>
              </a:ext>
            </a:extLst>
          </p:cNvPr>
          <p:cNvSpPr/>
          <p:nvPr/>
        </p:nvSpPr>
        <p:spPr>
          <a:xfrm>
            <a:off x="492840" y="538905"/>
            <a:ext cx="7085119"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Fully coupled lattices</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15B04927-EE5A-FA25-3F67-F44B5D44648C}"/>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pic>
        <p:nvPicPr>
          <p:cNvPr id="2" name="그림 1">
            <a:extLst>
              <a:ext uri="{FF2B5EF4-FFF2-40B4-BE49-F238E27FC236}">
                <a16:creationId xmlns:a16="http://schemas.microsoft.com/office/drawing/2014/main" id="{600AA6F3-5DF8-4514-B87E-B931B92681F5}"/>
              </a:ext>
            </a:extLst>
          </p:cNvPr>
          <p:cNvPicPr>
            <a:picLocks noChangeAspect="1"/>
          </p:cNvPicPr>
          <p:nvPr/>
        </p:nvPicPr>
        <p:blipFill>
          <a:blip r:embed="rId2"/>
          <a:stretch>
            <a:fillRect/>
          </a:stretch>
        </p:blipFill>
        <p:spPr>
          <a:xfrm>
            <a:off x="2685859" y="1329878"/>
            <a:ext cx="6043613" cy="2443489"/>
          </a:xfrm>
          <a:prstGeom prst="rect">
            <a:avLst/>
          </a:prstGeom>
        </p:spPr>
      </p:pic>
      <p:sp>
        <p:nvSpPr>
          <p:cNvPr id="4" name="TextBox 3">
            <a:extLst>
              <a:ext uri="{FF2B5EF4-FFF2-40B4-BE49-F238E27FC236}">
                <a16:creationId xmlns:a16="http://schemas.microsoft.com/office/drawing/2014/main" id="{2D2D4817-5A65-4C28-AEF5-69F49506E0BA}"/>
              </a:ext>
            </a:extLst>
          </p:cNvPr>
          <p:cNvSpPr txBox="1"/>
          <p:nvPr/>
        </p:nvSpPr>
        <p:spPr>
          <a:xfrm>
            <a:off x="810768" y="4285488"/>
            <a:ext cx="10704576" cy="646331"/>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t>Again, we observe a good agreement between standard MA tracking and FTT both with and without coupling.</a:t>
            </a:r>
            <a:endParaRPr lang="ko-KR" altLang="en-US" dirty="0"/>
          </a:p>
        </p:txBody>
      </p:sp>
      <p:sp>
        <p:nvSpPr>
          <p:cNvPr id="10" name="TextBox 9">
            <a:extLst>
              <a:ext uri="{FF2B5EF4-FFF2-40B4-BE49-F238E27FC236}">
                <a16:creationId xmlns:a16="http://schemas.microsoft.com/office/drawing/2014/main" id="{B68E0FBB-99A3-4A50-9640-A1AFDE0C4B07}"/>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32/34</a:t>
            </a:r>
            <a:endParaRPr lang="ko-KR" altLang="en-US" sz="1600" b="1" dirty="0">
              <a:solidFill>
                <a:srgbClr val="002060"/>
              </a:solidFill>
              <a:latin typeface="Arial" panose="020B0604020202020204" pitchFamily="34" charset="0"/>
              <a:cs typeface="Arial" panose="020B0604020202020204" pitchFamily="34" charset="0"/>
            </a:endParaRPr>
          </a:p>
        </p:txBody>
      </p:sp>
      <p:grpSp>
        <p:nvGrpSpPr>
          <p:cNvPr id="11" name="그룹 10">
            <a:extLst>
              <a:ext uri="{FF2B5EF4-FFF2-40B4-BE49-F238E27FC236}">
                <a16:creationId xmlns:a16="http://schemas.microsoft.com/office/drawing/2014/main" id="{A3DD0CDE-E90E-40F0-916F-6FA689363834}"/>
              </a:ext>
            </a:extLst>
          </p:cNvPr>
          <p:cNvGrpSpPr/>
          <p:nvPr/>
        </p:nvGrpSpPr>
        <p:grpSpPr>
          <a:xfrm>
            <a:off x="-2379" y="6398618"/>
            <a:ext cx="12191717" cy="459809"/>
            <a:chOff x="1" y="7996258"/>
            <a:chExt cx="15236824" cy="574655"/>
          </a:xfrm>
        </p:grpSpPr>
        <p:sp>
          <p:nvSpPr>
            <p:cNvPr id="12" name="Rectangle 6">
              <a:extLst>
                <a:ext uri="{FF2B5EF4-FFF2-40B4-BE49-F238E27FC236}">
                  <a16:creationId xmlns:a16="http://schemas.microsoft.com/office/drawing/2014/main" id="{33B5D6E3-ABBD-4B89-87C5-A2C8BE229766}"/>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13" name="그림 12">
              <a:extLst>
                <a:ext uri="{FF2B5EF4-FFF2-40B4-BE49-F238E27FC236}">
                  <a16:creationId xmlns:a16="http://schemas.microsoft.com/office/drawing/2014/main" id="{C7A4A5E9-8C33-4924-9FD8-7E8A0E492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Tree>
    <p:extLst>
      <p:ext uri="{BB962C8B-B14F-4D97-AF65-F5344CB8AC3E}">
        <p14:creationId xmlns:p14="http://schemas.microsoft.com/office/powerpoint/2010/main" val="1072660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15AB-8F08-B730-8D13-72EEB79D8C69}"/>
            </a:ext>
          </a:extLst>
        </p:cNvPr>
        <p:cNvGrpSpPr/>
        <p:nvPr/>
      </p:nvGrpSpPr>
      <p:grpSpPr>
        <a:xfrm>
          <a:off x="0" y="0"/>
          <a:ext cx="0" cy="0"/>
          <a:chOff x="0" y="0"/>
          <a:chExt cx="0" cy="0"/>
        </a:xfrm>
      </p:grpSpPr>
      <p:grpSp>
        <p:nvGrpSpPr>
          <p:cNvPr id="7" name="그룹 6">
            <a:extLst>
              <a:ext uri="{FF2B5EF4-FFF2-40B4-BE49-F238E27FC236}">
                <a16:creationId xmlns:a16="http://schemas.microsoft.com/office/drawing/2014/main" id="{590CB00A-F014-604B-1D37-5B472ABBC239}"/>
              </a:ext>
            </a:extLst>
          </p:cNvPr>
          <p:cNvGrpSpPr/>
          <p:nvPr/>
        </p:nvGrpSpPr>
        <p:grpSpPr>
          <a:xfrm>
            <a:off x="-2379" y="6398618"/>
            <a:ext cx="12191717" cy="459809"/>
            <a:chOff x="1" y="7996258"/>
            <a:chExt cx="15236824" cy="574655"/>
          </a:xfrm>
        </p:grpSpPr>
        <p:sp>
          <p:nvSpPr>
            <p:cNvPr id="5" name="Rectangle 6">
              <a:extLst>
                <a:ext uri="{FF2B5EF4-FFF2-40B4-BE49-F238E27FC236}">
                  <a16:creationId xmlns:a16="http://schemas.microsoft.com/office/drawing/2014/main" id="{0CA52A40-1CC5-B15D-3B19-B28C0217A652}"/>
                </a:ext>
              </a:extLst>
            </p:cNvPr>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a:extLst>
                <a:ext uri="{FF2B5EF4-FFF2-40B4-BE49-F238E27FC236}">
                  <a16:creationId xmlns:a16="http://schemas.microsoft.com/office/drawing/2014/main" id="{7B72C317-5B04-3819-00C7-D76A1715D4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a:extLst>
              <a:ext uri="{FF2B5EF4-FFF2-40B4-BE49-F238E27FC236}">
                <a16:creationId xmlns:a16="http://schemas.microsoft.com/office/drawing/2014/main" id="{AB54265B-A4B2-DBFC-36F3-4A1F24A98274}"/>
              </a:ext>
            </a:extLst>
          </p:cNvPr>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A040297-F87F-19A5-9D92-5233C48C0FBD}"/>
              </a:ext>
            </a:extLst>
          </p:cNvPr>
          <p:cNvSpPr/>
          <p:nvPr/>
        </p:nvSpPr>
        <p:spPr>
          <a:xfrm>
            <a:off x="492840" y="538905"/>
            <a:ext cx="7085119"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Conclusion</a:t>
            </a:r>
            <a:endParaRPr lang="ko-KR" altLang="en-US" sz="2240" b="1" dirty="0">
              <a:solidFill>
                <a:schemeClr val="tx2"/>
              </a:solidFill>
              <a:cs typeface="Verdana" panose="020B0604030504040204" pitchFamily="34" charset="0"/>
            </a:endParaRPr>
          </a:p>
        </p:txBody>
      </p:sp>
      <p:sp>
        <p:nvSpPr>
          <p:cNvPr id="15" name="직사각형 14">
            <a:extLst>
              <a:ext uri="{FF2B5EF4-FFF2-40B4-BE49-F238E27FC236}">
                <a16:creationId xmlns:a16="http://schemas.microsoft.com/office/drawing/2014/main" id="{15B04927-EE5A-FA25-3F67-F44B5D44648C}"/>
              </a:ext>
            </a:extLst>
          </p:cNvPr>
          <p:cNvSpPr/>
          <p:nvPr/>
        </p:nvSpPr>
        <p:spPr>
          <a:xfrm>
            <a:off x="1365577" y="14083"/>
            <a:ext cx="3407151"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Beam physics group meeting</a:t>
            </a:r>
            <a:endParaRPr lang="ko-KR" altLang="en-US" b="1" dirty="0">
              <a:solidFill>
                <a:schemeClr val="bg2">
                  <a:lumMod val="50000"/>
                </a:schemeClr>
              </a:solidFill>
              <a:cs typeface="Ebrima" panose="02000000000000000000" pitchFamily="2" charset="0"/>
            </a:endParaRPr>
          </a:p>
        </p:txBody>
      </p:sp>
      <p:sp>
        <p:nvSpPr>
          <p:cNvPr id="10" name="TextBox 9">
            <a:extLst>
              <a:ext uri="{FF2B5EF4-FFF2-40B4-BE49-F238E27FC236}">
                <a16:creationId xmlns:a16="http://schemas.microsoft.com/office/drawing/2014/main" id="{4CDC3F34-7F16-4FF4-9682-454DE0204AF8}"/>
              </a:ext>
            </a:extLst>
          </p:cNvPr>
          <p:cNvSpPr txBox="1"/>
          <p:nvPr/>
        </p:nvSpPr>
        <p:spPr>
          <a:xfrm>
            <a:off x="492840" y="1204764"/>
            <a:ext cx="11387890" cy="5078313"/>
          </a:xfrm>
          <a:prstGeom prst="rect">
            <a:avLst/>
          </a:prstGeom>
          <a:noFill/>
        </p:spPr>
        <p:txBody>
          <a:bodyPr wrap="square" rtlCol="0">
            <a:spAutoFit/>
          </a:bodyPr>
          <a:lstStyle/>
          <a:p>
            <a:pPr marL="400050" indent="-400050">
              <a:buFont typeface="Wingdings" panose="05000000000000000000" pitchFamily="2" charset="2"/>
              <a:buChar char="Ø"/>
            </a:pPr>
            <a:r>
              <a:rPr lang="en-US" altLang="ko-KR" dirty="0"/>
              <a:t>We have developed new methods for efficient computation of circular accelerator lattices characteristics, with a focus on the NGLS storage ring lattice.</a:t>
            </a:r>
          </a:p>
          <a:p>
            <a:pPr marL="400050" indent="-400050">
              <a:buFont typeface="Wingdings" panose="05000000000000000000" pitchFamily="2" charset="2"/>
              <a:buChar char="Ø"/>
            </a:pPr>
            <a:endParaRPr lang="en-US" altLang="ko-KR" dirty="0"/>
          </a:p>
          <a:p>
            <a:pPr marL="400050" indent="-400050">
              <a:buFont typeface="Wingdings" panose="05000000000000000000" pitchFamily="2" charset="2"/>
              <a:buChar char="Ø"/>
            </a:pPr>
            <a:r>
              <a:rPr lang="en-US" altLang="ko-KR" dirty="0"/>
              <a:t>A new algorithm for fast dynamic aperture calculations , flood fill, was introduced</a:t>
            </a:r>
          </a:p>
          <a:p>
            <a:pPr marL="400050" indent="-400050">
              <a:buFont typeface="Wingdings" panose="05000000000000000000" pitchFamily="2" charset="2"/>
              <a:buChar char="Ø"/>
            </a:pPr>
            <a:endParaRPr lang="en-US" altLang="ko-KR" dirty="0"/>
          </a:p>
          <a:p>
            <a:pPr marL="400050" indent="-400050">
              <a:buFont typeface="Wingdings" panose="05000000000000000000" pitchFamily="2" charset="2"/>
              <a:buChar char="Ø"/>
            </a:pPr>
            <a:r>
              <a:rPr lang="en-US" altLang="ko-KR" dirty="0"/>
              <a:t>Furthermore, the Fast Touschek Tracking (FTT) algorithm has been developed  aiming at significantly speeding up the calculation of momentum acceptance.</a:t>
            </a:r>
          </a:p>
          <a:p>
            <a:pPr marL="400050" indent="-400050">
              <a:buFont typeface="Wingdings" panose="05000000000000000000" pitchFamily="2" charset="2"/>
              <a:buChar char="Ø"/>
            </a:pPr>
            <a:endParaRPr lang="en-US" altLang="ko-KR" dirty="0"/>
          </a:p>
          <a:p>
            <a:pPr marL="400050" indent="-400050">
              <a:buFont typeface="Wingdings" panose="05000000000000000000" pitchFamily="2" charset="2"/>
              <a:buChar char="Ø"/>
            </a:pPr>
            <a:r>
              <a:rPr lang="en-US" altLang="ko-KR" dirty="0"/>
              <a:t>FTT was implemented in two accelerator codes, OPA and AT. We examined the lattices with errors and a fully coupled lattice.</a:t>
            </a:r>
          </a:p>
          <a:p>
            <a:pPr marL="400050" indent="-400050">
              <a:buFont typeface="Wingdings" panose="05000000000000000000" pitchFamily="2" charset="2"/>
              <a:buChar char="Ø"/>
            </a:pPr>
            <a:endParaRPr lang="en-US" altLang="ko-KR" dirty="0"/>
          </a:p>
          <a:p>
            <a:pPr marL="400050" indent="-400050">
              <a:buFont typeface="Wingdings" panose="05000000000000000000" pitchFamily="2" charset="2"/>
              <a:buChar char="Ø"/>
            </a:pPr>
            <a:r>
              <a:rPr lang="en-US" altLang="ko-KR" dirty="0"/>
              <a:t>During the benchmarking, it was found that the accuracy of the computed lifetime can depend on the algorithm used for the DA computation, particularly when the border of the Das used to construct the polyhedron is not completely smooth</a:t>
            </a:r>
          </a:p>
          <a:p>
            <a:pPr marL="400050" indent="-400050">
              <a:buFont typeface="Wingdings" panose="05000000000000000000" pitchFamily="2" charset="2"/>
              <a:buChar char="Ø"/>
            </a:pPr>
            <a:endParaRPr lang="en-US" altLang="ko-KR" dirty="0"/>
          </a:p>
          <a:p>
            <a:pPr marL="400050" indent="-400050">
              <a:buFont typeface="Wingdings" panose="05000000000000000000" pitchFamily="2" charset="2"/>
              <a:buChar char="Ø"/>
            </a:pPr>
            <a:r>
              <a:rPr lang="en-US" altLang="ko-KR" dirty="0"/>
              <a:t>The largest discrepancy between standard tracking and FTT that we observed was about 25% while it was about 7% on average over many machines with random errors.</a:t>
            </a:r>
          </a:p>
          <a:p>
            <a:pPr marL="285750" indent="-285750">
              <a:buFont typeface="Wingdings" panose="05000000000000000000" pitchFamily="2" charset="2"/>
              <a:buChar char="Ø"/>
            </a:pPr>
            <a:endParaRPr lang="en-US" altLang="ko-KR" b="1" dirty="0"/>
          </a:p>
        </p:txBody>
      </p:sp>
      <p:sp>
        <p:nvSpPr>
          <p:cNvPr id="9" name="TextBox 8">
            <a:extLst>
              <a:ext uri="{FF2B5EF4-FFF2-40B4-BE49-F238E27FC236}">
                <a16:creationId xmlns:a16="http://schemas.microsoft.com/office/drawing/2014/main" id="{19D14D6A-140A-401E-AE15-FD84DBE9DE82}"/>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33/34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7411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4" y="2250916"/>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9" y="2258607"/>
            <a:ext cx="280527" cy="302104"/>
          </a:xfrm>
          <a:prstGeom prst="rect">
            <a:avLst/>
          </a:prstGeom>
        </p:spPr>
      </p:pic>
      <p:grpSp>
        <p:nvGrpSpPr>
          <p:cNvPr id="9" name="그룹 8"/>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384620" y="434678"/>
            <a:ext cx="11322011" cy="1621588"/>
            <a:chOff x="480507" y="543243"/>
            <a:chExt cx="14149893" cy="2026610"/>
          </a:xfrm>
        </p:grpSpPr>
        <p:sp>
          <p:nvSpPr>
            <p:cNvPr id="17" name="직사각형 16"/>
            <p:cNvSpPr/>
            <p:nvPr/>
          </p:nvSpPr>
          <p:spPr>
            <a:xfrm>
              <a:off x="480507" y="543243"/>
              <a:ext cx="14149893" cy="2026610"/>
            </a:xfrm>
            <a:prstGeom prst="rect">
              <a:avLst/>
            </a:prstGeom>
            <a:solidFill>
              <a:schemeClr val="accent1">
                <a:lumMod val="20000"/>
                <a:lumOff val="80000"/>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44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ko-KR" altLang="en-US" sz="1440" dirty="0">
                <a:solidFill>
                  <a:schemeClr val="tx1"/>
                </a:solidFill>
                <a:latin typeface="Verdana" panose="020B0604030504040204" pitchFamily="34" charset="0"/>
                <a:cs typeface="Verdana" panose="020B0604030504040204" pitchFamily="34" charset="0"/>
              </a:endParaRPr>
            </a:p>
          </p:txBody>
        </p:sp>
        <p:sp>
          <p:nvSpPr>
            <p:cNvPr id="18" name="TextBox 17"/>
            <p:cNvSpPr txBox="1"/>
            <p:nvPr/>
          </p:nvSpPr>
          <p:spPr>
            <a:xfrm>
              <a:off x="644895" y="1325713"/>
              <a:ext cx="13869757" cy="792378"/>
            </a:xfrm>
            <a:prstGeom prst="rect">
              <a:avLst/>
            </a:prstGeom>
            <a:noFill/>
          </p:spPr>
          <p:txBody>
            <a:bodyPr wrap="square" rtlCol="0">
              <a:spAutoFit/>
            </a:bodyPr>
            <a:lstStyle/>
            <a:p>
              <a:pPr algn="ctr"/>
              <a:r>
                <a:rPr lang="en-US" altLang="ko-KR" sz="3520" b="1" dirty="0">
                  <a:solidFill>
                    <a:schemeClr val="accent5">
                      <a:lumMod val="50000"/>
                    </a:schemeClr>
                  </a:solidFill>
                  <a:ea typeface="Verdana" panose="020B0604030504040204" pitchFamily="34" charset="0"/>
                  <a:cs typeface="Verdana" panose="020B0604030504040204" pitchFamily="34" charset="0"/>
                </a:rPr>
                <a:t>Thank you!</a:t>
              </a:r>
              <a:endParaRPr lang="ko-KR" altLang="en-US" sz="3520" b="1" dirty="0">
                <a:solidFill>
                  <a:schemeClr val="accent5">
                    <a:lumMod val="50000"/>
                  </a:schemeClr>
                </a:solidFill>
                <a:cs typeface="Verdana" panose="020B0604030504040204" pitchFamily="34" charset="0"/>
              </a:endParaRPr>
            </a:p>
          </p:txBody>
        </p:sp>
      </p:grpSp>
      <p:sp>
        <p:nvSpPr>
          <p:cNvPr id="15"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21" name="그림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6955" y="2107530"/>
            <a:ext cx="8466521" cy="4134497"/>
          </a:xfrm>
          <a:prstGeom prst="rect">
            <a:avLst/>
          </a:prstGeom>
        </p:spPr>
      </p:pic>
    </p:spTree>
    <p:extLst>
      <p:ext uri="{BB962C8B-B14F-4D97-AF65-F5344CB8AC3E}">
        <p14:creationId xmlns:p14="http://schemas.microsoft.com/office/powerpoint/2010/main" val="404191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 Introduction</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7AAB5302-3706-4F8A-BD16-70BA6702675E}"/>
              </a:ext>
            </a:extLst>
          </p:cNvPr>
          <p:cNvSpPr txBox="1"/>
          <p:nvPr/>
        </p:nvSpPr>
        <p:spPr>
          <a:xfrm>
            <a:off x="482741" y="1121874"/>
            <a:ext cx="11327251" cy="2462213"/>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400" dirty="0">
                <a:latin typeface="+mn-ea"/>
                <a:cs typeface="Arial" panose="020B0604020202020204" pitchFamily="34" charset="0"/>
              </a:rPr>
              <a:t>The next generation light sources (NGLS) achieve low natural emittance based on multi-bend achromat (MBA) lattices, thereby improving the photon beam performance drastically.</a:t>
            </a:r>
          </a:p>
          <a:p>
            <a:pPr marL="285744" indent="-285744" algn="just">
              <a:buFont typeface="Wingdings" panose="05000000000000000000" pitchFamily="2" charset="2"/>
              <a:buChar char="Ø"/>
            </a:pPr>
            <a:endParaRPr lang="en-US" altLang="ko-KR" sz="1400" dirty="0">
              <a:latin typeface="+mn-ea"/>
              <a:cs typeface="Arial" panose="020B0604020202020204" pitchFamily="34" charset="0"/>
            </a:endParaRPr>
          </a:p>
          <a:p>
            <a:pPr marL="285744" indent="-285744" algn="just">
              <a:buFont typeface="Wingdings" panose="05000000000000000000" pitchFamily="2" charset="2"/>
              <a:buChar char="Ø"/>
            </a:pPr>
            <a:r>
              <a:rPr lang="en-US" altLang="ko-KR" sz="1400" dirty="0">
                <a:latin typeface="+mn-ea"/>
                <a:cs typeface="Arial" panose="020B0604020202020204" pitchFamily="34" charset="0"/>
              </a:rPr>
              <a:t>Low natural emittance within a given circumference requires strong horizontal focusing to suppress dispersion in the bending magnets.</a:t>
            </a:r>
          </a:p>
          <a:p>
            <a:endParaRPr lang="en-US" altLang="ko-KR" sz="1400" dirty="0">
              <a:latin typeface="+mn-ea"/>
            </a:endParaRPr>
          </a:p>
          <a:p>
            <a:pPr marL="285750" indent="-285750">
              <a:buFont typeface="Wingdings" panose="05000000000000000000" pitchFamily="2" charset="2"/>
              <a:buChar char="Ø"/>
            </a:pPr>
            <a:r>
              <a:rPr lang="en-US" altLang="ko-KR" sz="1400" dirty="0">
                <a:latin typeface="+mn-ea"/>
              </a:rPr>
              <a:t>Strong </a:t>
            </a:r>
            <a:r>
              <a:rPr lang="en-US" altLang="ko-KR" sz="1400" dirty="0" err="1">
                <a:latin typeface="+mn-ea"/>
              </a:rPr>
              <a:t>sextupoles</a:t>
            </a:r>
            <a:r>
              <a:rPr lang="en-US" altLang="ko-KR" sz="1400" dirty="0">
                <a:latin typeface="+mn-ea"/>
              </a:rPr>
              <a:t> and higher-order multipoles are essential for chromaticity correction, but their nonlinearities limit the stable motion of stored electrons, i.e., the dynamic aperture (DA).</a:t>
            </a:r>
            <a:endParaRPr lang="en-US" altLang="ko-KR" sz="1400" dirty="0">
              <a:latin typeface="+mn-ea"/>
              <a:cs typeface="Arial" panose="020B0604020202020204" pitchFamily="34" charset="0"/>
            </a:endParaRPr>
          </a:p>
          <a:p>
            <a:pPr marL="285750" indent="-285750">
              <a:buFont typeface="Wingdings" panose="05000000000000000000" pitchFamily="2" charset="2"/>
              <a:buChar char="Ø"/>
            </a:pPr>
            <a:endParaRPr lang="en-US" altLang="ko-KR" sz="1400" dirty="0">
              <a:latin typeface="+mn-ea"/>
              <a:cs typeface="Arial" panose="020B0604020202020204" pitchFamily="34" charset="0"/>
            </a:endParaRPr>
          </a:p>
          <a:p>
            <a:pPr marL="285750" indent="-285750">
              <a:buFont typeface="Wingdings" panose="05000000000000000000" pitchFamily="2" charset="2"/>
              <a:buChar char="Ø"/>
            </a:pPr>
            <a:r>
              <a:rPr lang="en-US" altLang="ko-KR" sz="1400" dirty="0" err="1"/>
              <a:t>Sextupoles</a:t>
            </a:r>
            <a:r>
              <a:rPr lang="en-US" altLang="ko-KR" sz="1400" dirty="0"/>
              <a:t> are phase-optimized to cancel nonlinear effects while correcting chromaticity, and additional multipoles may be used to suppress RDTs and control CTS and ADTS.</a:t>
            </a:r>
            <a:endParaRPr lang="en-US" altLang="ko-KR" sz="1400" dirty="0">
              <a:latin typeface="+mn-ea"/>
            </a:endParaRPr>
          </a:p>
        </p:txBody>
      </p:sp>
      <p:sp>
        <p:nvSpPr>
          <p:cNvPr id="17" name="직사각형 16">
            <a:extLst>
              <a:ext uri="{FF2B5EF4-FFF2-40B4-BE49-F238E27FC236}">
                <a16:creationId xmlns:a16="http://schemas.microsoft.com/office/drawing/2014/main" id="{DAFEAF70-E134-4343-A728-D019406ED75D}"/>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pic>
        <p:nvPicPr>
          <p:cNvPr id="12" name="그림 11">
            <a:extLst>
              <a:ext uri="{FF2B5EF4-FFF2-40B4-BE49-F238E27FC236}">
                <a16:creationId xmlns:a16="http://schemas.microsoft.com/office/drawing/2014/main" id="{B1905975-32D4-428C-A990-5C13966ABF71}"/>
              </a:ext>
            </a:extLst>
          </p:cNvPr>
          <p:cNvPicPr>
            <a:picLocks noChangeAspect="1"/>
          </p:cNvPicPr>
          <p:nvPr/>
        </p:nvPicPr>
        <p:blipFill>
          <a:blip r:embed="rId5"/>
          <a:stretch>
            <a:fillRect/>
          </a:stretch>
        </p:blipFill>
        <p:spPr>
          <a:xfrm>
            <a:off x="264354" y="3756231"/>
            <a:ext cx="3343270" cy="2763403"/>
          </a:xfrm>
          <a:prstGeom prst="rect">
            <a:avLst/>
          </a:prstGeom>
        </p:spPr>
      </p:pic>
      <p:sp>
        <p:nvSpPr>
          <p:cNvPr id="13" name="직사각형 12">
            <a:extLst>
              <a:ext uri="{FF2B5EF4-FFF2-40B4-BE49-F238E27FC236}">
                <a16:creationId xmlns:a16="http://schemas.microsoft.com/office/drawing/2014/main" id="{D31C4A99-E55D-4B30-AC5B-893F15F746E2}"/>
              </a:ext>
            </a:extLst>
          </p:cNvPr>
          <p:cNvSpPr/>
          <p:nvPr/>
        </p:nvSpPr>
        <p:spPr>
          <a:xfrm>
            <a:off x="2125941" y="3763278"/>
            <a:ext cx="1056700" cy="369332"/>
          </a:xfrm>
          <a:prstGeom prst="rect">
            <a:avLst/>
          </a:prstGeom>
        </p:spPr>
        <p:txBody>
          <a:bodyPr wrap="none">
            <a:spAutoFit/>
          </a:bodyPr>
          <a:lstStyle/>
          <a:p>
            <a:r>
              <a:rPr lang="en-US" altLang="ko-KR" b="1" dirty="0">
                <a:latin typeface="Arial" panose="020B0604020202020204" pitchFamily="34" charset="0"/>
                <a:cs typeface="Arial" panose="020B0604020202020204" pitchFamily="34" charset="0"/>
              </a:rPr>
              <a:t>RING_H</a:t>
            </a:r>
            <a:endParaRPr lang="ko-KR" altLang="en-US" dirty="0"/>
          </a:p>
        </p:txBody>
      </p:sp>
      <p:pic>
        <p:nvPicPr>
          <p:cNvPr id="14" name="그림 13">
            <a:extLst>
              <a:ext uri="{FF2B5EF4-FFF2-40B4-BE49-F238E27FC236}">
                <a16:creationId xmlns:a16="http://schemas.microsoft.com/office/drawing/2014/main" id="{97EDE814-119D-44E6-A9A5-9E1BFFF31F2E}"/>
              </a:ext>
            </a:extLst>
          </p:cNvPr>
          <p:cNvPicPr>
            <a:picLocks noChangeAspect="1"/>
          </p:cNvPicPr>
          <p:nvPr/>
        </p:nvPicPr>
        <p:blipFill>
          <a:blip r:embed="rId6"/>
          <a:stretch>
            <a:fillRect/>
          </a:stretch>
        </p:blipFill>
        <p:spPr>
          <a:xfrm>
            <a:off x="3787853" y="3907708"/>
            <a:ext cx="3685156" cy="2490490"/>
          </a:xfrm>
          <a:prstGeom prst="rect">
            <a:avLst/>
          </a:prstGeom>
        </p:spPr>
      </p:pic>
      <p:sp>
        <p:nvSpPr>
          <p:cNvPr id="15" name="TextBox 14">
            <a:extLst>
              <a:ext uri="{FF2B5EF4-FFF2-40B4-BE49-F238E27FC236}">
                <a16:creationId xmlns:a16="http://schemas.microsoft.com/office/drawing/2014/main" id="{D9FADB4E-4D89-450B-9AF1-49E18A53A59E}"/>
              </a:ext>
            </a:extLst>
          </p:cNvPr>
          <p:cNvSpPr txBox="1"/>
          <p:nvPr/>
        </p:nvSpPr>
        <p:spPr>
          <a:xfrm>
            <a:off x="3777980" y="3562931"/>
            <a:ext cx="3663058" cy="338554"/>
          </a:xfrm>
          <a:prstGeom prst="rect">
            <a:avLst/>
          </a:prstGeom>
          <a:noFill/>
        </p:spPr>
        <p:txBody>
          <a:bodyPr wrap="square" rtlCol="0">
            <a:spAutoFit/>
          </a:bodyPr>
          <a:lstStyle/>
          <a:p>
            <a:pPr marL="177800" indent="-177800" algn="ctr">
              <a:buBlip>
                <a:blip r:embed="rId7"/>
              </a:buBlip>
            </a:pPr>
            <a:r>
              <a:rPr lang="en-US" altLang="ko-KR" sz="1600" b="1" dirty="0"/>
              <a:t>Chromatic RDT</a:t>
            </a:r>
            <a:endParaRPr lang="ko-KR" altLang="en-US" sz="1600" b="1" dirty="0"/>
          </a:p>
        </p:txBody>
      </p:sp>
      <p:pic>
        <p:nvPicPr>
          <p:cNvPr id="16" name="그림 15">
            <a:extLst>
              <a:ext uri="{FF2B5EF4-FFF2-40B4-BE49-F238E27FC236}">
                <a16:creationId xmlns:a16="http://schemas.microsoft.com/office/drawing/2014/main" id="{33AE8EE9-B9FE-4A40-BDB4-F5A4883CF190}"/>
              </a:ext>
            </a:extLst>
          </p:cNvPr>
          <p:cNvPicPr>
            <a:picLocks noChangeAspect="1"/>
          </p:cNvPicPr>
          <p:nvPr/>
        </p:nvPicPr>
        <p:blipFill>
          <a:blip r:embed="rId8"/>
          <a:stretch>
            <a:fillRect/>
          </a:stretch>
        </p:blipFill>
        <p:spPr>
          <a:xfrm>
            <a:off x="7719411" y="3664192"/>
            <a:ext cx="3989848" cy="2977522"/>
          </a:xfrm>
          <a:prstGeom prst="rect">
            <a:avLst/>
          </a:prstGeom>
        </p:spPr>
      </p:pic>
      <p:sp>
        <p:nvSpPr>
          <p:cNvPr id="18" name="직사각형 17">
            <a:extLst>
              <a:ext uri="{FF2B5EF4-FFF2-40B4-BE49-F238E27FC236}">
                <a16:creationId xmlns:a16="http://schemas.microsoft.com/office/drawing/2014/main" id="{8BD9BCB7-9BB1-4945-AEF9-9200606A7A93}"/>
              </a:ext>
            </a:extLst>
          </p:cNvPr>
          <p:cNvSpPr/>
          <p:nvPr/>
        </p:nvSpPr>
        <p:spPr>
          <a:xfrm>
            <a:off x="9285201" y="3690185"/>
            <a:ext cx="1247799" cy="338554"/>
          </a:xfrm>
          <a:prstGeom prst="rect">
            <a:avLst/>
          </a:prstGeom>
        </p:spPr>
        <p:txBody>
          <a:bodyPr wrap="square">
            <a:spAutoFit/>
          </a:bodyPr>
          <a:lstStyle/>
          <a:p>
            <a:r>
              <a:rPr lang="en-US" altLang="ko-KR" sz="1600" b="1" dirty="0">
                <a:latin typeface="Arial" panose="020B0604020202020204" pitchFamily="34" charset="0"/>
                <a:cs typeface="Arial" panose="020B0604020202020204" pitchFamily="34" charset="0"/>
              </a:rPr>
              <a:t>Hor. MDTS</a:t>
            </a:r>
            <a:endParaRPr lang="ko-KR" altLang="en-US" sz="1600" dirty="0"/>
          </a:p>
        </p:txBody>
      </p:sp>
      <p:sp>
        <p:nvSpPr>
          <p:cNvPr id="19" name="TextBox 18">
            <a:extLst>
              <a:ext uri="{FF2B5EF4-FFF2-40B4-BE49-F238E27FC236}">
                <a16:creationId xmlns:a16="http://schemas.microsoft.com/office/drawing/2014/main" id="{7DF74B08-CD76-4041-BCD7-E2D37A508602}"/>
              </a:ext>
            </a:extLst>
          </p:cNvPr>
          <p:cNvSpPr txBox="1"/>
          <p:nvPr/>
        </p:nvSpPr>
        <p:spPr>
          <a:xfrm>
            <a:off x="29983" y="6363250"/>
            <a:ext cx="1233578" cy="338554"/>
          </a:xfrm>
          <a:prstGeom prst="rect">
            <a:avLst/>
          </a:prstGeom>
          <a:noFill/>
        </p:spPr>
        <p:txBody>
          <a:bodyPr wrap="square" rtlCol="0">
            <a:spAutoFit/>
          </a:bodyPr>
          <a:lstStyle/>
          <a:p>
            <a:r>
              <a:rPr lang="en-US" altLang="ko-KR" sz="1600" b="1">
                <a:solidFill>
                  <a:srgbClr val="002060"/>
                </a:solidFill>
                <a:latin typeface="Arial" panose="020B0604020202020204" pitchFamily="34" charset="0"/>
                <a:cs typeface="Arial" panose="020B0604020202020204" pitchFamily="34" charset="0"/>
              </a:rPr>
              <a:t>4/34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02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 Introduction</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AAB5302-3706-4F8A-BD16-70BA6702675E}"/>
                  </a:ext>
                </a:extLst>
              </p:cNvPr>
              <p:cNvSpPr txBox="1"/>
              <p:nvPr/>
            </p:nvSpPr>
            <p:spPr>
              <a:xfrm>
                <a:off x="482741" y="1121874"/>
                <a:ext cx="11327251" cy="5478423"/>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400" dirty="0">
                    <a:latin typeface="+mn-ea"/>
                  </a:rPr>
                  <a:t>Chromatic tune shifts may move betatron tunes to a resonance at some momentum offset and thus limit the momentum acceptance, and the combination of CTS, ADTS and RDTs may lead to very small transverse on- and off-momentum acceptance.</a:t>
                </a:r>
              </a:p>
              <a:p>
                <a:pPr marL="285744" indent="-285744" algn="just">
                  <a:buFont typeface="Wingdings" panose="05000000000000000000" pitchFamily="2" charset="2"/>
                  <a:buChar char="Ø"/>
                </a:pPr>
                <a:endParaRPr lang="en-US" altLang="ko-KR" sz="1400" dirty="0">
                  <a:latin typeface="+mn-ea"/>
                </a:endParaRPr>
              </a:p>
              <a:p>
                <a:pPr marL="285744" indent="-285744" algn="just">
                  <a:buFont typeface="Wingdings" panose="05000000000000000000" pitchFamily="2" charset="2"/>
                  <a:buChar char="Ø"/>
                </a:pPr>
                <a:r>
                  <a:rPr lang="en-US" altLang="ko-KR" sz="1400" dirty="0">
                    <a:latin typeface="+mn-ea"/>
                  </a:rPr>
                  <a:t>The optimization of these lattice properties by means of analytical and/or numerical approaches is a crucial step to design high performance storage rings.</a:t>
                </a:r>
              </a:p>
              <a:p>
                <a:pPr marL="285744" indent="-285744" algn="just">
                  <a:buFont typeface="Wingdings" panose="05000000000000000000" pitchFamily="2" charset="2"/>
                  <a:buChar char="Ø"/>
                </a:pPr>
                <a:endParaRPr lang="en-US" altLang="ko-KR" sz="1400" dirty="0">
                  <a:latin typeface="+mn-ea"/>
                </a:endParaRPr>
              </a:p>
              <a:p>
                <a:pPr marL="285744" indent="-285744" algn="just">
                  <a:buFont typeface="Wingdings" panose="05000000000000000000" pitchFamily="2" charset="2"/>
                  <a:buChar char="Ø"/>
                </a:pPr>
                <a:r>
                  <a:rPr lang="en-US" altLang="ko-KR" sz="1400" dirty="0">
                    <a:latin typeface="+mn-ea"/>
                  </a:rPr>
                  <a:t>Touschek lifetime is an important objective in the optimization of MBA storage ring lattices due to high particle density of the low emittance beam.</a:t>
                </a:r>
              </a:p>
              <a:p>
                <a:pPr marL="285744" indent="-285744" algn="just">
                  <a:buFont typeface="Wingdings" panose="05000000000000000000" pitchFamily="2" charset="2"/>
                  <a:buChar char="Ø"/>
                </a:pPr>
                <a:endParaRPr lang="en-US" altLang="ko-KR" sz="1400" dirty="0">
                  <a:latin typeface="+mn-ea"/>
                </a:endParaRPr>
              </a:p>
              <a:p>
                <a:pPr marL="285744" indent="-285744" algn="just">
                  <a:buFont typeface="Wingdings" panose="05000000000000000000" pitchFamily="2" charset="2"/>
                  <a:buChar char="Ø"/>
                </a:pPr>
                <a:r>
                  <a:rPr lang="en-US" altLang="ko-KR" sz="1400" dirty="0"/>
                  <a:t>Touschek scattering is a two-particle effect where transverse betatron momentum is transferred into longitudinal momentum.</a:t>
                </a:r>
              </a:p>
              <a:p>
                <a:pPr marL="285744" indent="-285744" algn="just">
                  <a:buFont typeface="Wingdings" panose="05000000000000000000" pitchFamily="2" charset="2"/>
                  <a:buChar char="Ø"/>
                </a:pPr>
                <a:endParaRPr lang="en-US" altLang="ko-KR" sz="1400" dirty="0">
                  <a:latin typeface="+mn-ea"/>
                </a:endParaRPr>
              </a:p>
              <a:p>
                <a:pPr marL="742950" lvl="1" indent="-285750" algn="just">
                  <a:buFont typeface="Wingdings" panose="05000000000000000000" pitchFamily="2" charset="2"/>
                  <a:buChar char="§"/>
                </a:pPr>
                <a:r>
                  <a:rPr lang="en-US" altLang="ko-KR" sz="1400" dirty="0"/>
                  <a:t>One particle is accelerated, and the other is decelerated. → May exceed momentum acceptance → Beam loss</a:t>
                </a:r>
              </a:p>
              <a:p>
                <a:pPr marL="742950" lvl="1" indent="-285750" algn="just">
                  <a:buFont typeface="Wingdings" panose="05000000000000000000" pitchFamily="2" charset="2"/>
                  <a:buChar char="§"/>
                </a:pPr>
                <a:endParaRPr lang="en-US" altLang="ko-KR" sz="1400" dirty="0"/>
              </a:p>
              <a:p>
                <a:pPr marL="742950" lvl="1" indent="-285750" algn="just">
                  <a:buFont typeface="Wingdings" panose="05000000000000000000" pitchFamily="2" charset="2"/>
                  <a:buChar char="§"/>
                </a:pPr>
                <a:r>
                  <a:rPr lang="en-US" altLang="ko-KR" sz="1400" dirty="0">
                    <a:latin typeface="+mn-ea"/>
                  </a:rPr>
                  <a:t>In the lab system, transverse momentum is small compared to longitudinal momentum, but this is not the case in the comoving system of electron bunch.</a:t>
                </a:r>
              </a:p>
              <a:p>
                <a:pPr marL="742950" lvl="1" indent="-285750" algn="just">
                  <a:buFont typeface="Wingdings" panose="05000000000000000000" pitchFamily="2" charset="2"/>
                  <a:buChar char="§"/>
                </a:pPr>
                <a:endParaRPr lang="en-US" altLang="ko-KR" sz="1400" dirty="0">
                  <a:latin typeface="+mn-ea"/>
                </a:endParaRPr>
              </a:p>
              <a:p>
                <a:pPr marL="742950" lvl="1" indent="-285750" algn="just">
                  <a:buFont typeface="Wingdings" panose="05000000000000000000" pitchFamily="2" charset="2"/>
                  <a:buChar char="§"/>
                </a:pPr>
                <a:endParaRPr lang="en-US" altLang="ko-KR" sz="1400" dirty="0">
                  <a:latin typeface="+mn-ea"/>
                </a:endParaRPr>
              </a:p>
              <a:p>
                <a:pPr marL="742950" lvl="1" indent="-285750" algn="just">
                  <a:buFont typeface="Wingdings" panose="05000000000000000000" pitchFamily="2" charset="2"/>
                  <a:buChar char="§"/>
                </a:pPr>
                <a:endParaRPr lang="en-US" altLang="ko-KR" sz="1400" dirty="0">
                  <a:latin typeface="+mn-ea"/>
                </a:endParaRPr>
              </a:p>
              <a:p>
                <a:pPr marL="742950" lvl="1" indent="-285750" algn="just">
                  <a:buFont typeface="Wingdings" panose="05000000000000000000" pitchFamily="2" charset="2"/>
                  <a:buChar char="§"/>
                </a:pPr>
                <a:endParaRPr lang="en-US" altLang="ko-KR" sz="1400" dirty="0">
                  <a:latin typeface="+mn-ea"/>
                </a:endParaRPr>
              </a:p>
              <a:p>
                <a:pPr marL="742950" lvl="1" indent="-285750" algn="just">
                  <a:buFont typeface="Wingdings" panose="05000000000000000000" pitchFamily="2" charset="2"/>
                  <a:buChar char="§"/>
                </a:pPr>
                <a:endParaRPr lang="en-US" altLang="ko-KR" sz="1400" dirty="0">
                  <a:latin typeface="+mn-ea"/>
                </a:endParaRPr>
              </a:p>
              <a:p>
                <a:pPr marL="742950" lvl="1" indent="-285750" algn="just">
                  <a:buFont typeface="Wingdings" panose="05000000000000000000" pitchFamily="2" charset="2"/>
                  <a:buChar char="§"/>
                </a:pPr>
                <a:r>
                  <a:rPr lang="en-US" altLang="ko-KR" sz="1400" dirty="0">
                    <a:latin typeface="+mn-ea"/>
                  </a:rPr>
                  <a:t>If </a:t>
                </a:r>
                <a14:m>
                  <m:oMath xmlns:m="http://schemas.openxmlformats.org/officeDocument/2006/math">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𝑝</m:t>
                        </m:r>
                      </m:e>
                      <m:sub>
                        <m:r>
                          <a:rPr lang="en-US" altLang="ko-KR" sz="1400" i="1">
                            <a:latin typeface="Cambria Math" panose="02040503050406030204" pitchFamily="18" charset="0"/>
                          </a:rPr>
                          <m:t>𝑥</m:t>
                        </m:r>
                      </m:sub>
                    </m:sSub>
                  </m:oMath>
                </a14:m>
                <a:r>
                  <a:rPr lang="en-US" altLang="ko-KR" sz="1400" dirty="0">
                    <a:latin typeface="+mn-ea"/>
                  </a:rPr>
                  <a:t> turns completely to longitudinal momentum in the moving system, then momentum offset in the lab system becomes</a:t>
                </a:r>
              </a:p>
              <a:p>
                <a:pPr marL="742950" lvl="1" indent="-285750" algn="just">
                  <a:buFont typeface="Wingdings" panose="05000000000000000000" pitchFamily="2" charset="2"/>
                  <a:buChar char="§"/>
                </a:pPr>
                <a:endParaRPr lang="en-US" altLang="ko-KR" sz="1400" dirty="0">
                  <a:latin typeface="+mn-ea"/>
                </a:endParaRPr>
              </a:p>
              <a:p>
                <a:pPr marL="742950" lvl="1" indent="-285750" algn="just">
                  <a:buFont typeface="Wingdings" panose="05000000000000000000" pitchFamily="2" charset="2"/>
                  <a:buChar char="§"/>
                </a:pPr>
                <a:endParaRPr lang="en-US" altLang="ko-KR" sz="1400" dirty="0">
                  <a:latin typeface="+mn-ea"/>
                </a:endParaRPr>
              </a:p>
              <a:p>
                <a:pPr marL="742950" lvl="1" indent="-285750" algn="just">
                  <a:buFont typeface="Wingdings" panose="05000000000000000000" pitchFamily="2" charset="2"/>
                  <a:buChar char="§"/>
                </a:pPr>
                <a:endParaRPr lang="en-US" altLang="ko-KR" sz="1400" dirty="0">
                  <a:latin typeface="+mn-ea"/>
                </a:endParaRPr>
              </a:p>
              <a:p>
                <a:pPr marL="742950" lvl="1" indent="-285750" algn="just">
                  <a:buFont typeface="Wingdings" panose="05000000000000000000" pitchFamily="2" charset="2"/>
                  <a:buChar char="§"/>
                </a:pPr>
                <a:endParaRPr lang="en-US" altLang="ko-KR" sz="1400" dirty="0">
                  <a:latin typeface="+mn-ea"/>
                </a:endParaRPr>
              </a:p>
            </p:txBody>
          </p:sp>
        </mc:Choice>
        <mc:Fallback xmlns="">
          <p:sp>
            <p:nvSpPr>
              <p:cNvPr id="2" name="TextBox 1">
                <a:extLst>
                  <a:ext uri="{FF2B5EF4-FFF2-40B4-BE49-F238E27FC236}">
                    <a16:creationId xmlns:a16="http://schemas.microsoft.com/office/drawing/2014/main" id="{7AAB5302-3706-4F8A-BD16-70BA6702675E}"/>
                  </a:ext>
                </a:extLst>
              </p:cNvPr>
              <p:cNvSpPr txBox="1">
                <a:spLocks noRot="1" noChangeAspect="1" noMove="1" noResize="1" noEditPoints="1" noAdjustHandles="1" noChangeArrowheads="1" noChangeShapeType="1" noTextEdit="1"/>
              </p:cNvSpPr>
              <p:nvPr/>
            </p:nvSpPr>
            <p:spPr>
              <a:xfrm>
                <a:off x="482741" y="1121874"/>
                <a:ext cx="11327251" cy="5478423"/>
              </a:xfrm>
              <a:prstGeom prst="rect">
                <a:avLst/>
              </a:prstGeom>
              <a:blipFill>
                <a:blip r:embed="rId5"/>
                <a:stretch>
                  <a:fillRect l="-54" t="-222" r="-484"/>
                </a:stretch>
              </a:blipFill>
            </p:spPr>
            <p:txBody>
              <a:bodyPr/>
              <a:lstStyle/>
              <a:p>
                <a:r>
                  <a:rPr lang="ko-KR" altLang="en-US">
                    <a:noFill/>
                  </a:rPr>
                  <a:t> </a:t>
                </a:r>
              </a:p>
            </p:txBody>
          </p:sp>
        </mc:Fallback>
      </mc:AlternateContent>
      <p:sp>
        <p:nvSpPr>
          <p:cNvPr id="17" name="직사각형 16">
            <a:extLst>
              <a:ext uri="{FF2B5EF4-FFF2-40B4-BE49-F238E27FC236}">
                <a16:creationId xmlns:a16="http://schemas.microsoft.com/office/drawing/2014/main" id="{DAFEAF70-E134-4343-A728-D019406ED75D}"/>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7D115D7-B3BD-41F9-87F9-D32352AF7442}"/>
                  </a:ext>
                </a:extLst>
              </p:cNvPr>
              <p:cNvSpPr txBox="1"/>
              <p:nvPr/>
            </p:nvSpPr>
            <p:spPr>
              <a:xfrm>
                <a:off x="1718394" y="4641040"/>
                <a:ext cx="8802666" cy="335413"/>
              </a:xfrm>
              <a:prstGeom prst="rect">
                <a:avLst/>
              </a:prstGeom>
              <a:noFill/>
            </p:spPr>
            <p:txBody>
              <a:bodyPr wrap="none" lIns="0" tIns="0" rIns="0" bIns="0" rtlCol="0">
                <a:spAutoFit/>
              </a:bodyPr>
              <a:lstStyle/>
              <a:p>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𝑝</m:t>
                        </m:r>
                      </m:e>
                      <m:sub>
                        <m:r>
                          <a:rPr lang="en-US" altLang="ko-KR" b="0" i="1" smtClean="0">
                            <a:latin typeface="Cambria Math" panose="02040503050406030204" pitchFamily="18" charset="0"/>
                          </a:rPr>
                          <m:t>𝑥</m:t>
                        </m:r>
                      </m:sub>
                    </m:sSub>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𝑝</m:t>
                        </m:r>
                      </m:e>
                      <m:sub>
                        <m:r>
                          <a:rPr lang="en-US" altLang="ko-KR" b="0" i="1" smtClean="0">
                            <a:latin typeface="Cambria Math" panose="02040503050406030204" pitchFamily="18" charset="0"/>
                          </a:rPr>
                          <m:t>0</m:t>
                        </m:r>
                      </m:sub>
                    </m:sSub>
                    <m:rad>
                      <m:radPr>
                        <m:degHide m:val="on"/>
                        <m:ctrlPr>
                          <a:rPr lang="en-US" altLang="ko-KR" b="0" i="1" smtClean="0">
                            <a:latin typeface="Cambria Math" panose="02040503050406030204" pitchFamily="18" charset="0"/>
                          </a:rPr>
                        </m:ctrlPr>
                      </m:radPr>
                      <m:deg/>
                      <m:e>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𝜀</m:t>
                            </m:r>
                          </m:e>
                          <m:sub>
                            <m:r>
                              <a:rPr lang="en-US" altLang="ko-KR" b="0" i="1" smtClean="0">
                                <a:latin typeface="Cambria Math" panose="02040503050406030204" pitchFamily="18" charset="0"/>
                              </a:rPr>
                              <m:t>𝑥</m:t>
                            </m:r>
                          </m:sub>
                        </m:sSub>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𝛽</m:t>
                            </m:r>
                          </m:e>
                          <m:sub>
                            <m:r>
                              <a:rPr lang="en-US" altLang="ko-KR" b="0" i="1" smtClean="0">
                                <a:latin typeface="Cambria Math" panose="02040503050406030204" pitchFamily="18" charset="0"/>
                              </a:rPr>
                              <m:t>𝑥</m:t>
                            </m:r>
                          </m:sub>
                        </m:sSub>
                      </m:e>
                    </m:rad>
                  </m:oMath>
                </a14:m>
                <a:r>
                  <a:rPr lang="ko-KR" altLang="en-US" dirty="0"/>
                  <a:t> </a:t>
                </a:r>
                <a:r>
                  <a:rPr lang="en-US" altLang="ko-KR" dirty="0"/>
                  <a:t>with </a:t>
                </a: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𝑝</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𝑐</m:t>
                    </m:r>
                    <m:r>
                      <a:rPr lang="en-US" altLang="ko-KR" b="0" i="1" smtClean="0">
                        <a:latin typeface="Cambria Math" panose="02040503050406030204" pitchFamily="18" charset="0"/>
                      </a:rPr>
                      <m:t>=</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𝐸</m:t>
                        </m:r>
                      </m:e>
                      <m:sub>
                        <m:r>
                          <a:rPr lang="en-US" altLang="ko-KR" b="0" i="1" smtClean="0">
                            <a:latin typeface="Cambria Math" panose="02040503050406030204" pitchFamily="18" charset="0"/>
                          </a:rPr>
                          <m:t>0</m:t>
                        </m:r>
                      </m:sub>
                    </m:sSub>
                    <m:r>
                      <a:rPr lang="en-US" altLang="ko-KR" b="0"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 </m:t>
                        </m:r>
                        <m:r>
                          <a:rPr lang="en-US" altLang="ko-KR" b="0" i="1" smtClean="0">
                            <a:latin typeface="Cambria Math" panose="02040503050406030204" pitchFamily="18" charset="0"/>
                          </a:rPr>
                          <m:t>𝜀</m:t>
                        </m:r>
                      </m:e>
                      <m:sub>
                        <m:r>
                          <a:rPr lang="en-US" altLang="ko-KR" b="0" i="1" smtClean="0">
                            <a:latin typeface="Cambria Math" panose="02040503050406030204" pitchFamily="18" charset="0"/>
                          </a:rPr>
                          <m:t>𝑥</m:t>
                        </m:r>
                      </m:sub>
                    </m:sSub>
                    <m:r>
                      <a:rPr lang="en-US" altLang="ko-KR" b="0" i="1" smtClean="0">
                        <a:latin typeface="Cambria Math" panose="02040503050406030204" pitchFamily="18" charset="0"/>
                      </a:rPr>
                      <m:t> : </m:t>
                    </m:r>
                  </m:oMath>
                </a14:m>
                <a:r>
                  <a:rPr lang="en-US" altLang="ko-KR" dirty="0"/>
                  <a:t>its horizontal emittance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𝛽</m:t>
                        </m:r>
                      </m:e>
                      <m:sub>
                        <m:r>
                          <a:rPr lang="en-US" altLang="ko-KR" i="1">
                            <a:latin typeface="Cambria Math" panose="02040503050406030204" pitchFamily="18" charset="0"/>
                          </a:rPr>
                          <m:t>𝑥</m:t>
                        </m:r>
                      </m:sub>
                    </m:sSub>
                  </m:oMath>
                </a14:m>
                <a:r>
                  <a:rPr lang="ko-KR" altLang="en-US" dirty="0"/>
                  <a:t> </a:t>
                </a:r>
                <a:r>
                  <a:rPr lang="en-US" altLang="ko-KR" dirty="0"/>
                  <a:t>the local beta function</a:t>
                </a:r>
                <a:endParaRPr lang="ko-KR" altLang="en-US" dirty="0"/>
              </a:p>
            </p:txBody>
          </p:sp>
        </mc:Choice>
        <mc:Fallback xmlns="">
          <p:sp>
            <p:nvSpPr>
              <p:cNvPr id="3" name="TextBox 2">
                <a:extLst>
                  <a:ext uri="{FF2B5EF4-FFF2-40B4-BE49-F238E27FC236}">
                    <a16:creationId xmlns:a16="http://schemas.microsoft.com/office/drawing/2014/main" id="{A7D115D7-B3BD-41F9-87F9-D32352AF7442}"/>
                  </a:ext>
                </a:extLst>
              </p:cNvPr>
              <p:cNvSpPr txBox="1">
                <a:spLocks noRot="1" noChangeAspect="1" noMove="1" noResize="1" noEditPoints="1" noAdjustHandles="1" noChangeArrowheads="1" noChangeShapeType="1" noTextEdit="1"/>
              </p:cNvSpPr>
              <p:nvPr/>
            </p:nvSpPr>
            <p:spPr>
              <a:xfrm>
                <a:off x="1718394" y="4641040"/>
                <a:ext cx="8802666" cy="335413"/>
              </a:xfrm>
              <a:prstGeom prst="rect">
                <a:avLst/>
              </a:prstGeom>
              <a:blipFill>
                <a:blip r:embed="rId6"/>
                <a:stretch>
                  <a:fillRect l="-970" t="-12727" r="-1385" b="-3636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A9443FB-0EA1-453A-AE8C-11A9C8E70CB0}"/>
                  </a:ext>
                </a:extLst>
              </p:cNvPr>
              <p:cNvSpPr txBox="1"/>
              <p:nvPr/>
            </p:nvSpPr>
            <p:spPr>
              <a:xfrm>
                <a:off x="473683" y="5871214"/>
                <a:ext cx="11454354" cy="435504"/>
              </a:xfrm>
              <a:prstGeom prst="rect">
                <a:avLst/>
              </a:prstGeom>
              <a:noFill/>
            </p:spPr>
            <p:txBody>
              <a:bodyPr wrap="none" lIns="0" tIns="0" rIns="0" bIns="0" rtlCol="0">
                <a:spAutoFit/>
              </a:bodyPr>
              <a:lstStyle/>
              <a:p>
                <a14:m>
                  <m:oMath xmlns:m="http://schemas.openxmlformats.org/officeDocument/2006/math">
                    <m:f>
                      <m:fPr>
                        <m:ctrlPr>
                          <a:rPr lang="en-US" altLang="ko-KR" b="0" i="1" smtClean="0">
                            <a:latin typeface="Cambria Math" panose="02040503050406030204" pitchFamily="18" charset="0"/>
                          </a:rPr>
                        </m:ctrlPr>
                      </m:fPr>
                      <m:num>
                        <m:r>
                          <m:rPr>
                            <m:sty m:val="p"/>
                          </m:rPr>
                          <a:rPr lang="en-US" altLang="ko-KR" b="0" i="0" smtClean="0">
                            <a:latin typeface="Cambria Math" panose="02040503050406030204" pitchFamily="18" charset="0"/>
                          </a:rPr>
                          <m:t>Δ</m:t>
                        </m:r>
                        <m:r>
                          <a:rPr lang="en-US" altLang="ko-KR" b="0" i="1" smtClean="0">
                            <a:latin typeface="Cambria Math" panose="02040503050406030204" pitchFamily="18" charset="0"/>
                          </a:rPr>
                          <m:t>𝑝</m:t>
                        </m:r>
                      </m:num>
                      <m:den>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𝑝</m:t>
                            </m:r>
                          </m:e>
                          <m:sub>
                            <m:r>
                              <a:rPr lang="en-US" altLang="ko-KR" b="0" i="1" smtClean="0">
                                <a:latin typeface="Cambria Math" panose="02040503050406030204" pitchFamily="18" charset="0"/>
                              </a:rPr>
                              <m:t>0</m:t>
                            </m:r>
                          </m:sub>
                        </m:sSub>
                      </m:den>
                    </m:f>
                    <m:r>
                      <a:rPr lang="en-US" altLang="ko-KR" b="0" i="1" smtClean="0">
                        <a:latin typeface="Cambria Math" panose="02040503050406030204" pitchFamily="18" charset="0"/>
                      </a:rPr>
                      <m:t>=</m:t>
                    </m:r>
                    <m:r>
                      <a:rPr lang="en-US" altLang="ko-KR" b="0" i="1" smtClean="0">
                        <a:latin typeface="Cambria Math" panose="02040503050406030204" pitchFamily="18" charset="0"/>
                      </a:rPr>
                      <m:t>𝛾</m:t>
                    </m:r>
                    <m:rad>
                      <m:radPr>
                        <m:degHide m:val="on"/>
                        <m:ctrlPr>
                          <a:rPr lang="en-US" altLang="ko-KR" i="1">
                            <a:latin typeface="Cambria Math" panose="02040503050406030204" pitchFamily="18" charset="0"/>
                          </a:rPr>
                        </m:ctrlPr>
                      </m:radPr>
                      <m:deg/>
                      <m:e>
                        <m:sSub>
                          <m:sSubPr>
                            <m:ctrlPr>
                              <a:rPr lang="en-US" altLang="ko-KR" i="1">
                                <a:latin typeface="Cambria Math" panose="02040503050406030204" pitchFamily="18" charset="0"/>
                              </a:rPr>
                            </m:ctrlPr>
                          </m:sSubPr>
                          <m:e>
                            <m:r>
                              <a:rPr lang="en-US" altLang="ko-KR" i="1">
                                <a:latin typeface="Cambria Math" panose="02040503050406030204" pitchFamily="18" charset="0"/>
                              </a:rPr>
                              <m:t>𝜀</m:t>
                            </m:r>
                          </m:e>
                          <m:sub>
                            <m:r>
                              <a:rPr lang="en-US" altLang="ko-KR" i="1">
                                <a:latin typeface="Cambria Math" panose="02040503050406030204" pitchFamily="18" charset="0"/>
                              </a:rPr>
                              <m:t>𝑥</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𝛽</m:t>
                            </m:r>
                          </m:e>
                          <m:sub>
                            <m:r>
                              <a:rPr lang="en-US" altLang="ko-KR" i="1">
                                <a:latin typeface="Cambria Math" panose="02040503050406030204" pitchFamily="18" charset="0"/>
                              </a:rPr>
                              <m:t>𝑥</m:t>
                            </m:r>
                          </m:sub>
                        </m:sSub>
                      </m:e>
                    </m:rad>
                  </m:oMath>
                </a14:m>
                <a:r>
                  <a:rPr lang="ko-KR" altLang="en-US" dirty="0"/>
                  <a:t>  </a:t>
                </a:r>
                <a:r>
                  <a:rPr lang="en-US" altLang="ko-KR" dirty="0"/>
                  <a:t>with </a:t>
                </a:r>
                <a14:m>
                  <m:oMath xmlns:m="http://schemas.openxmlformats.org/officeDocument/2006/math">
                    <m:r>
                      <a:rPr lang="en-US" altLang="ko-KR" i="1">
                        <a:latin typeface="Cambria Math" panose="02040503050406030204" pitchFamily="18" charset="0"/>
                      </a:rPr>
                      <m:t>𝛾</m:t>
                    </m:r>
                  </m:oMath>
                </a14:m>
                <a:r>
                  <a:rPr lang="ko-KR" altLang="en-US" dirty="0"/>
                  <a:t> </a:t>
                </a:r>
                <a:r>
                  <a:rPr lang="en-US" altLang="ko-KR" dirty="0"/>
                  <a:t>the Lorentz factor   -&gt; Example :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𝐸</m:t>
                        </m:r>
                      </m:e>
                      <m:sub>
                        <m:r>
                          <a:rPr lang="en-US" altLang="ko-KR" i="1">
                            <a:latin typeface="Cambria Math" panose="02040503050406030204" pitchFamily="18" charset="0"/>
                          </a:rPr>
                          <m:t>0</m:t>
                        </m:r>
                      </m:sub>
                    </m:sSub>
                    <m:r>
                      <a:rPr lang="en-US" altLang="ko-KR" b="0" i="1" smtClean="0">
                        <a:latin typeface="Cambria Math" panose="02040503050406030204" pitchFamily="18" charset="0"/>
                      </a:rPr>
                      <m:t>=3</m:t>
                    </m:r>
                    <m:r>
                      <a:rPr lang="en-US" altLang="ko-KR" b="0" i="1" smtClean="0">
                        <a:latin typeface="Cambria Math" panose="02040503050406030204" pitchFamily="18" charset="0"/>
                      </a:rPr>
                      <m:t>𝐺𝑒𝑉</m:t>
                    </m:r>
                    <m:r>
                      <a:rPr lang="en-US" altLang="ko-KR" b="0"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𝜀</m:t>
                        </m:r>
                      </m:e>
                      <m:sub>
                        <m:r>
                          <a:rPr lang="en-US" altLang="ko-KR" b="0" i="1" smtClean="0">
                            <a:latin typeface="Cambria Math" panose="02040503050406030204" pitchFamily="18" charset="0"/>
                          </a:rPr>
                          <m:t>𝑥</m:t>
                        </m:r>
                      </m:sub>
                    </m:sSub>
                    <m:r>
                      <a:rPr lang="en-US" altLang="ko-KR" b="0" i="1" smtClean="0">
                        <a:latin typeface="Cambria Math" panose="02040503050406030204" pitchFamily="18" charset="0"/>
                      </a:rPr>
                      <m:t>=100</m:t>
                    </m:r>
                    <m:r>
                      <a:rPr lang="en-US" altLang="ko-KR" b="0" i="1" smtClean="0">
                        <a:latin typeface="Cambria Math" panose="02040503050406030204" pitchFamily="18" charset="0"/>
                      </a:rPr>
                      <m:t>𝑝𝑚</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rPr>
                      <m:t>𝑟𝑎𝑑</m:t>
                    </m:r>
                  </m:oMath>
                </a14:m>
                <a:r>
                  <a:rPr lang="en-US" altLang="ko-KR" dirty="0"/>
                  <a:t> and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𝛽</m:t>
                        </m:r>
                      </m:e>
                      <m:sub>
                        <m:r>
                          <a:rPr lang="en-US" altLang="ko-KR" i="1">
                            <a:latin typeface="Cambria Math" panose="02040503050406030204" pitchFamily="18" charset="0"/>
                          </a:rPr>
                          <m:t>𝑥</m:t>
                        </m:r>
                      </m:sub>
                    </m:sSub>
                    <m:r>
                      <a:rPr lang="en-US" altLang="ko-KR" b="0" i="0" smtClean="0">
                        <a:latin typeface="Cambria Math" panose="02040503050406030204" pitchFamily="18" charset="0"/>
                      </a:rPr>
                      <m:t>=1</m:t>
                    </m:r>
                    <m:r>
                      <m:rPr>
                        <m:sty m:val="p"/>
                      </m:rPr>
                      <a:rPr lang="en-US" altLang="ko-KR" b="0" i="0" smtClean="0">
                        <a:latin typeface="Cambria Math" panose="02040503050406030204" pitchFamily="18" charset="0"/>
                      </a:rPr>
                      <m:t>m</m:t>
                    </m:r>
                    <m:r>
                      <a:rPr lang="en-US" altLang="ko-KR" b="0" i="0" smtClean="0">
                        <a:latin typeface="Cambria Math" panose="02040503050406030204" pitchFamily="18" charset="0"/>
                      </a:rPr>
                      <m:t> ⇒</m:t>
                    </m:r>
                    <m:f>
                      <m:fPr>
                        <m:ctrlPr>
                          <a:rPr lang="en-US" altLang="ko-KR" i="1">
                            <a:latin typeface="Cambria Math" panose="02040503050406030204" pitchFamily="18" charset="0"/>
                          </a:rPr>
                        </m:ctrlPr>
                      </m:fPr>
                      <m:num>
                        <m:r>
                          <m:rPr>
                            <m:sty m:val="p"/>
                          </m:rPr>
                          <a:rPr lang="en-US" altLang="ko-KR">
                            <a:latin typeface="Cambria Math" panose="02040503050406030204" pitchFamily="18" charset="0"/>
                          </a:rPr>
                          <m:t>Δ</m:t>
                        </m:r>
                        <m:r>
                          <a:rPr lang="en-US" altLang="ko-KR" i="1">
                            <a:latin typeface="Cambria Math" panose="02040503050406030204" pitchFamily="18" charset="0"/>
                          </a:rPr>
                          <m:t>𝑝</m:t>
                        </m:r>
                      </m:num>
                      <m:den>
                        <m:sSub>
                          <m:sSubPr>
                            <m:ctrlPr>
                              <a:rPr lang="en-US" altLang="ko-KR" i="1">
                                <a:latin typeface="Cambria Math" panose="02040503050406030204" pitchFamily="18" charset="0"/>
                              </a:rPr>
                            </m:ctrlPr>
                          </m:sSubPr>
                          <m:e>
                            <m:r>
                              <a:rPr lang="en-US" altLang="ko-KR" i="1">
                                <a:latin typeface="Cambria Math" panose="02040503050406030204" pitchFamily="18" charset="0"/>
                              </a:rPr>
                              <m:t>𝑝</m:t>
                            </m:r>
                          </m:e>
                          <m:sub>
                            <m:r>
                              <a:rPr lang="en-US" altLang="ko-KR" i="1">
                                <a:latin typeface="Cambria Math" panose="02040503050406030204" pitchFamily="18" charset="0"/>
                              </a:rPr>
                              <m:t>0</m:t>
                            </m:r>
                          </m:sub>
                        </m:sSub>
                      </m:den>
                    </m:f>
                    <m:r>
                      <a:rPr lang="en-US" altLang="ko-KR" dirty="0">
                        <a:latin typeface="Cambria Math" panose="02040503050406030204" pitchFamily="18" charset="0"/>
                        <a:ea typeface="Cambria Math" panose="02040503050406030204" pitchFamily="18" charset="0"/>
                      </a:rPr>
                      <m:t>≈</m:t>
                    </m:r>
                    <m:r>
                      <a:rPr lang="en-US" altLang="ko-KR" b="0" i="0" dirty="0" smtClean="0">
                        <a:latin typeface="Cambria Math" panose="02040503050406030204" pitchFamily="18" charset="0"/>
                        <a:ea typeface="Cambria Math" panose="02040503050406030204" pitchFamily="18" charset="0"/>
                      </a:rPr>
                      <m:t>6%</m:t>
                    </m:r>
                  </m:oMath>
                </a14:m>
                <a:endParaRPr lang="ko-KR" altLang="en-US" dirty="0"/>
              </a:p>
            </p:txBody>
          </p:sp>
        </mc:Choice>
        <mc:Fallback xmlns="">
          <p:sp>
            <p:nvSpPr>
              <p:cNvPr id="19" name="TextBox 18">
                <a:extLst>
                  <a:ext uri="{FF2B5EF4-FFF2-40B4-BE49-F238E27FC236}">
                    <a16:creationId xmlns:a16="http://schemas.microsoft.com/office/drawing/2014/main" id="{3A9443FB-0EA1-453A-AE8C-11A9C8E70CB0}"/>
                  </a:ext>
                </a:extLst>
              </p:cNvPr>
              <p:cNvSpPr txBox="1">
                <a:spLocks noRot="1" noChangeAspect="1" noMove="1" noResize="1" noEditPoints="1" noAdjustHandles="1" noChangeArrowheads="1" noChangeShapeType="1" noTextEdit="1"/>
              </p:cNvSpPr>
              <p:nvPr/>
            </p:nvSpPr>
            <p:spPr>
              <a:xfrm>
                <a:off x="473683" y="5871214"/>
                <a:ext cx="11454354" cy="435504"/>
              </a:xfrm>
              <a:prstGeom prst="rect">
                <a:avLst/>
              </a:prstGeom>
              <a:blipFill>
                <a:blip r:embed="rId7"/>
                <a:stretch>
                  <a:fillRect l="-532" t="-5556" b="-11111"/>
                </a:stretch>
              </a:blipFill>
            </p:spPr>
            <p:txBody>
              <a:bodyPr/>
              <a:lstStyle/>
              <a:p>
                <a:r>
                  <a:rPr lang="ko-KR" altLang="en-US">
                    <a:noFill/>
                  </a:rPr>
                  <a:t> </a:t>
                </a:r>
              </a:p>
            </p:txBody>
          </p:sp>
        </mc:Fallback>
      </mc:AlternateContent>
      <p:sp>
        <p:nvSpPr>
          <p:cNvPr id="14" name="TextBox 13">
            <a:extLst>
              <a:ext uri="{FF2B5EF4-FFF2-40B4-BE49-F238E27FC236}">
                <a16:creationId xmlns:a16="http://schemas.microsoft.com/office/drawing/2014/main" id="{379BA694-D0C0-49E2-AD5E-2617BC491E8E}"/>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5/34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68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I. Introduction</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AAB5302-3706-4F8A-BD16-70BA6702675E}"/>
                  </a:ext>
                </a:extLst>
              </p:cNvPr>
              <p:cNvSpPr txBox="1"/>
              <p:nvPr/>
            </p:nvSpPr>
            <p:spPr>
              <a:xfrm>
                <a:off x="482741" y="1121874"/>
                <a:ext cx="11327251" cy="3970318"/>
              </a:xfrm>
              <a:prstGeom prst="rect">
                <a:avLst/>
              </a:prstGeom>
              <a:noFill/>
            </p:spPr>
            <p:txBody>
              <a:bodyPr wrap="square" rtlCol="0">
                <a:spAutoFit/>
              </a:bodyPr>
              <a:lstStyle/>
              <a:p>
                <a:pPr marL="285744" indent="-285744" algn="just">
                  <a:buFont typeface="Wingdings" panose="05000000000000000000" pitchFamily="2" charset="2"/>
                  <a:buChar char="Ø"/>
                </a:pPr>
                <a:r>
                  <a:rPr lang="en-US" altLang="ko-KR" sz="1400" dirty="0">
                    <a:latin typeface="+mn-ea"/>
                  </a:rPr>
                  <a:t>After the scattering event not only the momenta of the particles have changed to </a:t>
                </a:r>
                <a14:m>
                  <m:oMath xmlns:m="http://schemas.openxmlformats.org/officeDocument/2006/math">
                    <m:r>
                      <a:rPr lang="en-US" altLang="ko-KR" sz="1400" b="0" i="0" smtClean="0">
                        <a:latin typeface="Cambria Math" panose="02040503050406030204" pitchFamily="18" charset="0"/>
                      </a:rPr>
                      <m:t>±</m:t>
                    </m:r>
                    <m:r>
                      <m:rPr>
                        <m:sty m:val="p"/>
                      </m:rPr>
                      <a:rPr lang="en-US" altLang="ko-KR" sz="1400" b="0" i="0" smtClean="0">
                        <a:latin typeface="Cambria Math" panose="02040503050406030204" pitchFamily="18" charset="0"/>
                      </a:rPr>
                      <m:t>Δ</m:t>
                    </m:r>
                    <m:r>
                      <a:rPr lang="en-US" altLang="ko-KR" sz="1400" b="0" i="1" smtClean="0">
                        <a:latin typeface="Cambria Math" panose="02040503050406030204" pitchFamily="18" charset="0"/>
                      </a:rPr>
                      <m:t>𝑝</m:t>
                    </m:r>
                    <m:r>
                      <a:rPr lang="en-US" altLang="ko-KR" sz="1400" b="0" i="1" smtClean="0">
                        <a:latin typeface="Cambria Math" panose="02040503050406030204" pitchFamily="18" charset="0"/>
                      </a:rPr>
                      <m:t>/</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𝑝</m:t>
                        </m:r>
                      </m:e>
                      <m:sub>
                        <m:r>
                          <a:rPr lang="en-US" altLang="ko-KR" sz="1400" b="0" i="1" smtClean="0">
                            <a:latin typeface="Cambria Math" panose="02040503050406030204" pitchFamily="18" charset="0"/>
                          </a:rPr>
                          <m:t>0</m:t>
                        </m:r>
                      </m:sub>
                    </m:sSub>
                  </m:oMath>
                </a14:m>
                <a:r>
                  <a:rPr lang="en-US" altLang="ko-KR" sz="1400" dirty="0">
                    <a:latin typeface="+mn-ea"/>
                  </a:rPr>
                  <a:t> ,but the particles will also start betatron oscillations around the off-momentum closed orbits at </a:t>
                </a:r>
                <a14:m>
                  <m:oMath xmlns:m="http://schemas.openxmlformats.org/officeDocument/2006/math">
                    <m:r>
                      <a:rPr lang="en-US" altLang="ko-KR" sz="1400">
                        <a:latin typeface="Cambria Math" panose="02040503050406030204" pitchFamily="18" charset="0"/>
                      </a:rPr>
                      <m:t>±</m:t>
                    </m:r>
                    <m:r>
                      <m:rPr>
                        <m:sty m:val="p"/>
                      </m:rPr>
                      <a:rPr lang="en-US" altLang="ko-KR" sz="1400">
                        <a:latin typeface="Cambria Math" panose="02040503050406030204" pitchFamily="18" charset="0"/>
                      </a:rPr>
                      <m:t>Δ</m:t>
                    </m:r>
                    <m:r>
                      <a:rPr lang="en-US" altLang="ko-KR" sz="1400" i="1">
                        <a:latin typeface="Cambria Math" panose="02040503050406030204" pitchFamily="18" charset="0"/>
                      </a:rPr>
                      <m:t>𝑝</m:t>
                    </m:r>
                    <m:r>
                      <a:rPr lang="en-US" altLang="ko-KR" sz="1400" i="1">
                        <a:latin typeface="Cambria Math" panose="02040503050406030204" pitchFamily="18" charset="0"/>
                      </a:rPr>
                      <m:t>/</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𝑝</m:t>
                        </m:r>
                      </m:e>
                      <m:sub>
                        <m:r>
                          <a:rPr lang="en-US" altLang="ko-KR" sz="1400" i="1">
                            <a:latin typeface="Cambria Math" panose="02040503050406030204" pitchFamily="18" charset="0"/>
                          </a:rPr>
                          <m:t>0</m:t>
                        </m:r>
                      </m:sub>
                    </m:sSub>
                  </m:oMath>
                </a14:m>
                <a:r>
                  <a:rPr lang="en-US" altLang="ko-KR" sz="1400" dirty="0">
                    <a:latin typeface="+mn-ea"/>
                  </a:rPr>
                  <a:t>.</a:t>
                </a:r>
              </a:p>
              <a:p>
                <a:pPr marL="285744" indent="-285744" algn="just">
                  <a:buFont typeface="Wingdings" panose="05000000000000000000" pitchFamily="2" charset="2"/>
                  <a:buChar char="Ø"/>
                </a:pPr>
                <a:endParaRPr lang="en-US" altLang="ko-KR" sz="1400" dirty="0">
                  <a:latin typeface="+mn-ea"/>
                </a:endParaRPr>
              </a:p>
              <a:p>
                <a:pPr marL="285744" indent="-285744" algn="just">
                  <a:buFont typeface="Wingdings" panose="05000000000000000000" pitchFamily="2" charset="2"/>
                  <a:buChar char="Ø"/>
                </a:pPr>
                <a:r>
                  <a:rPr lang="en-US" altLang="ko-KR" sz="1400" dirty="0">
                    <a:latin typeface="+mn-ea"/>
                  </a:rPr>
                  <a:t>The machine’s momentum aperture (MA) varies along the ring. Touschek lifetime is obtained from the local MA together with other relevant parameters.</a:t>
                </a:r>
              </a:p>
              <a:p>
                <a:pPr marL="285744" indent="-285744" algn="just">
                  <a:buFont typeface="Wingdings" panose="05000000000000000000" pitchFamily="2" charset="2"/>
                  <a:buChar char="Ø"/>
                </a:pPr>
                <a:endParaRPr lang="en-US" altLang="ko-KR" sz="1400" dirty="0">
                  <a:latin typeface="+mn-ea"/>
                </a:endParaRPr>
              </a:p>
              <a:p>
                <a:pPr marL="285744" indent="-285744" algn="just">
                  <a:buFont typeface="Wingdings" panose="05000000000000000000" pitchFamily="2" charset="2"/>
                  <a:buChar char="Ø"/>
                </a:pPr>
                <a:r>
                  <a:rPr lang="en-US" altLang="ko-KR" sz="1400" dirty="0">
                    <a:latin typeface="+mn-ea"/>
                  </a:rPr>
                  <a:t>Dynamic aperture (DA) is relevant for injection, and MA is relevant for Touschek lifetime. These are most prominent objectives in optimization but computationally expensive.</a:t>
                </a:r>
              </a:p>
              <a:p>
                <a:pPr marL="285744" indent="-285744" algn="just">
                  <a:buFont typeface="Wingdings" panose="05000000000000000000" pitchFamily="2" charset="2"/>
                  <a:buChar char="Ø"/>
                </a:pPr>
                <a:endParaRPr lang="en-US" altLang="ko-KR" sz="1400" dirty="0">
                  <a:latin typeface="+mn-ea"/>
                </a:endParaRPr>
              </a:p>
              <a:p>
                <a:pPr marL="285744" indent="-285744" algn="just">
                  <a:buFont typeface="Wingdings" panose="05000000000000000000" pitchFamily="2" charset="2"/>
                  <a:buChar char="Ø"/>
                </a:pPr>
                <a:r>
                  <a:rPr lang="en-US" altLang="ko-KR" sz="1400" dirty="0">
                    <a:latin typeface="+mn-ea"/>
                  </a:rPr>
                  <a:t>The computation of MA is time-consuming especially in the MBA lattice, where the optical function are varying within short distances : The MA need to be computed at many locations of the ring in order to accurately evaluate Touschek lifetime.</a:t>
                </a:r>
              </a:p>
              <a:p>
                <a:pPr marL="285744" indent="-285744" algn="just">
                  <a:buFont typeface="Wingdings" panose="05000000000000000000" pitchFamily="2" charset="2"/>
                  <a:buChar char="Ø"/>
                </a:pPr>
                <a:endParaRPr lang="en-US" altLang="ko-KR" sz="1400" dirty="0">
                  <a:latin typeface="+mn-ea"/>
                </a:endParaRPr>
              </a:p>
              <a:p>
                <a:pPr marL="285744" indent="-285744" algn="just">
                  <a:buFont typeface="Wingdings" panose="05000000000000000000" pitchFamily="2" charset="2"/>
                  <a:buChar char="Ø"/>
                </a:pPr>
                <a:r>
                  <a:rPr lang="en-US" altLang="ko-KR" sz="1400" dirty="0">
                    <a:latin typeface="+mn-ea"/>
                  </a:rPr>
                  <a:t>Moreover, the computation of DA and MA is repeated many times to evaluate the influence of inevitable machine field errors. Hence , computationally efficient algorithms are required.</a:t>
                </a:r>
              </a:p>
              <a:p>
                <a:pPr marL="285744" indent="-285744" algn="just">
                  <a:buFont typeface="Wingdings" panose="05000000000000000000" pitchFamily="2" charset="2"/>
                  <a:buChar char="Ø"/>
                </a:pPr>
                <a:endParaRPr lang="en-US" altLang="ko-KR" sz="1400" dirty="0">
                  <a:latin typeface="+mn-ea"/>
                </a:endParaRPr>
              </a:p>
              <a:p>
                <a:pPr marL="285744" indent="-285744" algn="just">
                  <a:buFont typeface="Wingdings" panose="05000000000000000000" pitchFamily="2" charset="2"/>
                  <a:buChar char="Ø"/>
                </a:pPr>
                <a:r>
                  <a:rPr lang="en-US" altLang="ko-KR" sz="1400" dirty="0">
                    <a:latin typeface="+mn-ea"/>
                  </a:rPr>
                  <a:t>To address these computational issues, we present new algorithms that provide significant speed-ups of DA and MA computation with a minimal loss of accuracy and precision.</a:t>
                </a:r>
              </a:p>
              <a:p>
                <a:pPr marL="742950" lvl="1" indent="-285750" algn="just">
                  <a:buFont typeface="Wingdings" panose="05000000000000000000" pitchFamily="2" charset="2"/>
                  <a:buChar char="§"/>
                </a:pPr>
                <a:endParaRPr lang="en-US" altLang="ko-KR" sz="1400" dirty="0">
                  <a:latin typeface="+mn-ea"/>
                </a:endParaRPr>
              </a:p>
            </p:txBody>
          </p:sp>
        </mc:Choice>
        <mc:Fallback xmlns="">
          <p:sp>
            <p:nvSpPr>
              <p:cNvPr id="2" name="TextBox 1">
                <a:extLst>
                  <a:ext uri="{FF2B5EF4-FFF2-40B4-BE49-F238E27FC236}">
                    <a16:creationId xmlns:a16="http://schemas.microsoft.com/office/drawing/2014/main" id="{7AAB5302-3706-4F8A-BD16-70BA6702675E}"/>
                  </a:ext>
                </a:extLst>
              </p:cNvPr>
              <p:cNvSpPr txBox="1">
                <a:spLocks noRot="1" noChangeAspect="1" noMove="1" noResize="1" noEditPoints="1" noAdjustHandles="1" noChangeArrowheads="1" noChangeShapeType="1" noTextEdit="1"/>
              </p:cNvSpPr>
              <p:nvPr/>
            </p:nvSpPr>
            <p:spPr>
              <a:xfrm>
                <a:off x="482741" y="1121874"/>
                <a:ext cx="11327251" cy="3970318"/>
              </a:xfrm>
              <a:prstGeom prst="rect">
                <a:avLst/>
              </a:prstGeom>
              <a:blipFill>
                <a:blip r:embed="rId5"/>
                <a:stretch>
                  <a:fillRect l="-54" t="-307" r="-161"/>
                </a:stretch>
              </a:blipFill>
            </p:spPr>
            <p:txBody>
              <a:bodyPr/>
              <a:lstStyle/>
              <a:p>
                <a:r>
                  <a:rPr lang="ko-KR" altLang="en-US">
                    <a:noFill/>
                  </a:rPr>
                  <a:t> </a:t>
                </a:r>
              </a:p>
            </p:txBody>
          </p:sp>
        </mc:Fallback>
      </mc:AlternateContent>
      <p:sp>
        <p:nvSpPr>
          <p:cNvPr id="17" name="직사각형 16">
            <a:extLst>
              <a:ext uri="{FF2B5EF4-FFF2-40B4-BE49-F238E27FC236}">
                <a16:creationId xmlns:a16="http://schemas.microsoft.com/office/drawing/2014/main" id="{DAFEAF70-E134-4343-A728-D019406ED75D}"/>
              </a:ext>
            </a:extLst>
          </p:cNvPr>
          <p:cNvSpPr/>
          <p:nvPr/>
        </p:nvSpPr>
        <p:spPr>
          <a:xfrm>
            <a:off x="1365573" y="14083"/>
            <a:ext cx="705642" cy="369332"/>
          </a:xfrm>
          <a:prstGeom prst="rect">
            <a:avLst/>
          </a:prstGeom>
        </p:spPr>
        <p:txBody>
          <a:bodyPr wrap="none">
            <a:spAutoFit/>
          </a:bodyPr>
          <a:lstStyle/>
          <a:p>
            <a:r>
              <a:rPr lang="en-US" altLang="ko-KR" b="1" dirty="0">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2" name="TextBox 11">
            <a:extLst>
              <a:ext uri="{FF2B5EF4-FFF2-40B4-BE49-F238E27FC236}">
                <a16:creationId xmlns:a16="http://schemas.microsoft.com/office/drawing/2014/main" id="{5095CA1E-56B9-4B6F-9E0A-6C938D746720}"/>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6/34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83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4085025"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Dynamic aperture</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C8A33D4A-8D5B-458B-B521-291A7DAFB922}"/>
              </a:ext>
            </a:extLst>
          </p:cNvPr>
          <p:cNvSpPr txBox="1"/>
          <p:nvPr/>
        </p:nvSpPr>
        <p:spPr>
          <a:xfrm>
            <a:off x="501817" y="1300297"/>
            <a:ext cx="10974327" cy="3970318"/>
          </a:xfrm>
          <a:prstGeom prst="rect">
            <a:avLst/>
          </a:prstGeom>
          <a:noFill/>
        </p:spPr>
        <p:txBody>
          <a:bodyPr wrap="square" rtlCol="0">
            <a:spAutoFit/>
          </a:bodyPr>
          <a:lstStyle/>
          <a:p>
            <a:pPr marL="285744" indent="-285744">
              <a:buFont typeface="Wingdings" panose="05000000000000000000" pitchFamily="2" charset="2"/>
              <a:buChar char="Ø"/>
            </a:pPr>
            <a:r>
              <a:rPr lang="en-US" altLang="ko-KR" dirty="0">
                <a:latin typeface="+mj-ea"/>
                <a:ea typeface="+mj-ea"/>
                <a:cs typeface="Arial" panose="020B0604020202020204" pitchFamily="34" charset="0"/>
              </a:rPr>
              <a:t>The maximum stable betatron oscillation amplitude in a ring is limited by either the physical aperture or the dynamic aperture.</a:t>
            </a:r>
          </a:p>
          <a:p>
            <a:pPr marL="285744" indent="-285744">
              <a:buFont typeface="Wingdings" panose="05000000000000000000" pitchFamily="2" charset="2"/>
              <a:buChar char="Ø"/>
            </a:pPr>
            <a:endParaRPr lang="en-US" altLang="ko-KR" dirty="0">
              <a:latin typeface="+mj-ea"/>
              <a:ea typeface="+mj-ea"/>
              <a:cs typeface="Arial" panose="020B0604020202020204" pitchFamily="34" charset="0"/>
            </a:endParaRPr>
          </a:p>
          <a:p>
            <a:pPr marL="742950" lvl="1" indent="-285750">
              <a:buFont typeface="Wingdings" panose="05000000000000000000" pitchFamily="2" charset="2"/>
              <a:buChar char="§"/>
            </a:pPr>
            <a:r>
              <a:rPr lang="en-US" altLang="ko-KR" dirty="0">
                <a:latin typeface="+mj-ea"/>
                <a:ea typeface="+mj-ea"/>
                <a:cs typeface="Arial" panose="020B0604020202020204" pitchFamily="34" charset="0"/>
              </a:rPr>
              <a:t>Physical aperture : determined by physical object, such as vacuum chambers or collimators</a:t>
            </a:r>
          </a:p>
          <a:p>
            <a:pPr marL="285750" indent="-285750">
              <a:buFont typeface="Wingdings" panose="05000000000000000000" pitchFamily="2" charset="2"/>
              <a:buChar char="§"/>
            </a:pPr>
            <a:endParaRPr lang="en-US" altLang="ko-KR" dirty="0">
              <a:latin typeface="+mj-ea"/>
              <a:ea typeface="+mj-ea"/>
              <a:cs typeface="Arial" panose="020B0604020202020204" pitchFamily="34" charset="0"/>
            </a:endParaRPr>
          </a:p>
          <a:p>
            <a:pPr marL="742950" lvl="1" indent="-285750">
              <a:buFont typeface="Wingdings" panose="05000000000000000000" pitchFamily="2" charset="2"/>
              <a:buChar char="§"/>
            </a:pPr>
            <a:r>
              <a:rPr lang="en-US" altLang="ko-KR" dirty="0">
                <a:latin typeface="+mj-ea"/>
                <a:ea typeface="+mj-ea"/>
                <a:cs typeface="Arial" panose="020B0604020202020204" pitchFamily="34" charset="0"/>
              </a:rPr>
              <a:t>Dynamic aperture : limited by the nonlinear particle motion arising from mainly higher multipoles (</a:t>
            </a:r>
            <a:r>
              <a:rPr lang="en-US" altLang="ko-KR" dirty="0" err="1">
                <a:latin typeface="+mj-ea"/>
                <a:ea typeface="+mj-ea"/>
                <a:cs typeface="Arial" panose="020B0604020202020204" pitchFamily="34" charset="0"/>
              </a:rPr>
              <a:t>sextupole</a:t>
            </a:r>
            <a:r>
              <a:rPr lang="en-US" altLang="ko-KR" dirty="0">
                <a:latin typeface="+mj-ea"/>
                <a:ea typeface="+mj-ea"/>
                <a:cs typeface="Arial" panose="020B0604020202020204" pitchFamily="34" charset="0"/>
              </a:rPr>
              <a:t> and octupoles)</a:t>
            </a:r>
          </a:p>
          <a:p>
            <a:pPr marL="742950" lvl="1" indent="-285750">
              <a:buFont typeface="Wingdings" panose="05000000000000000000" pitchFamily="2" charset="2"/>
              <a:buChar char="§"/>
            </a:pPr>
            <a:endParaRPr lang="en-US" altLang="ko-KR" dirty="0">
              <a:latin typeface="+mj-ea"/>
              <a:ea typeface="+mj-ea"/>
              <a:cs typeface="Arial" panose="020B0604020202020204" pitchFamily="34" charset="0"/>
            </a:endParaRPr>
          </a:p>
          <a:p>
            <a:pPr marL="285750" indent="-285750">
              <a:buFont typeface="Wingdings" panose="05000000000000000000" pitchFamily="2" charset="2"/>
              <a:buChar char="Ø"/>
            </a:pPr>
            <a:r>
              <a:rPr lang="en-US" altLang="ko-KR" dirty="0">
                <a:latin typeface="+mj-ea"/>
                <a:ea typeface="+mj-ea"/>
                <a:cs typeface="Arial" panose="020B0604020202020204" pitchFamily="34" charset="0"/>
              </a:rPr>
              <a:t>The DA is computed by tracking a particle for various initial conditions, i.e., scanning over the horizontal and vertical coordinates (x and y) typically at a fixed longitudinal location of the ring.</a:t>
            </a:r>
          </a:p>
          <a:p>
            <a:pPr marL="285750" indent="-285750">
              <a:buFont typeface="Wingdings" panose="05000000000000000000" pitchFamily="2" charset="2"/>
              <a:buChar char="Ø"/>
            </a:pPr>
            <a:endParaRPr lang="en-US" altLang="ko-KR" dirty="0">
              <a:latin typeface="+mj-ea"/>
              <a:ea typeface="+mj-ea"/>
              <a:cs typeface="Arial" panose="020B0604020202020204" pitchFamily="34" charset="0"/>
            </a:endParaRPr>
          </a:p>
          <a:p>
            <a:endParaRPr lang="en-US" altLang="ko-KR" dirty="0">
              <a:latin typeface="+mj-ea"/>
              <a:ea typeface="+mj-ea"/>
              <a:cs typeface="Arial" panose="020B0604020202020204" pitchFamily="34" charset="0"/>
            </a:endParaRPr>
          </a:p>
          <a:p>
            <a:pPr marL="285744" indent="-285744">
              <a:buFont typeface="Wingdings" panose="05000000000000000000" pitchFamily="2" charset="2"/>
              <a:buChar char="Ø"/>
            </a:pPr>
            <a:endParaRPr lang="en-US" altLang="ko-KR" dirty="0">
              <a:latin typeface="+mj-ea"/>
              <a:ea typeface="+mj-ea"/>
              <a:cs typeface="Arial" panose="020B0604020202020204" pitchFamily="34" charset="0"/>
            </a:endParaRPr>
          </a:p>
          <a:p>
            <a:pPr marL="285744" indent="-285744">
              <a:buFont typeface="Wingdings" panose="05000000000000000000" pitchFamily="2" charset="2"/>
              <a:buChar char="Ø"/>
            </a:pPr>
            <a:endParaRPr lang="ko-KR" altLang="en-US" dirty="0">
              <a:latin typeface="+mj-ea"/>
              <a:ea typeface="+mj-ea"/>
              <a:cs typeface="Arial" panose="020B0604020202020204" pitchFamily="34" charset="0"/>
            </a:endParaRPr>
          </a:p>
        </p:txBody>
      </p:sp>
      <p:sp>
        <p:nvSpPr>
          <p:cNvPr id="12" name="직사각형 11">
            <a:extLst>
              <a:ext uri="{FF2B5EF4-FFF2-40B4-BE49-F238E27FC236}">
                <a16:creationId xmlns:a16="http://schemas.microsoft.com/office/drawing/2014/main" id="{DD4E80E5-EEC0-46DF-A67D-3C18C9389D0F}"/>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3" name="TextBox 12">
            <a:extLst>
              <a:ext uri="{FF2B5EF4-FFF2-40B4-BE49-F238E27FC236}">
                <a16:creationId xmlns:a16="http://schemas.microsoft.com/office/drawing/2014/main" id="{DAEC7533-CE48-4AAD-9FEC-D11CE9853B46}"/>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7/34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03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587186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Dynamic aperture – Standard approaches</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C8A33D4A-8D5B-458B-B521-291A7DAFB922}"/>
              </a:ext>
            </a:extLst>
          </p:cNvPr>
          <p:cNvSpPr txBox="1"/>
          <p:nvPr/>
        </p:nvSpPr>
        <p:spPr>
          <a:xfrm>
            <a:off x="501817" y="1300297"/>
            <a:ext cx="10974327" cy="2031325"/>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mj-ea"/>
                <a:ea typeface="+mj-ea"/>
                <a:cs typeface="Arial" panose="020B0604020202020204" pitchFamily="34" charset="0"/>
              </a:rPr>
              <a:t>The dynamic aperture is usually estimated via binary search (BS) that finds the boundary between unstable initial coordinate on a line.</a:t>
            </a:r>
          </a:p>
          <a:p>
            <a:pPr marL="285750" indent="-285750">
              <a:buFont typeface="Wingdings" panose="05000000000000000000" pitchFamily="2" charset="2"/>
              <a:buChar char="Ø"/>
            </a:pPr>
            <a:endParaRPr lang="en-US" altLang="ko-KR" dirty="0">
              <a:latin typeface="+mj-ea"/>
              <a:ea typeface="+mj-ea"/>
              <a:cs typeface="Arial" panose="020B0604020202020204" pitchFamily="34" charset="0"/>
            </a:endParaRPr>
          </a:p>
          <a:p>
            <a:pPr marL="285750" indent="-285750">
              <a:buFont typeface="Wingdings" panose="05000000000000000000" pitchFamily="2" charset="2"/>
              <a:buChar char="Ø"/>
            </a:pPr>
            <a:r>
              <a:rPr lang="en-US" altLang="ko-KR" dirty="0">
                <a:latin typeface="+mj-ea"/>
                <a:ea typeface="+mj-ea"/>
                <a:cs typeface="Arial" panose="020B0604020202020204" pitchFamily="34" charset="0"/>
              </a:rPr>
              <a:t>It is repeated for several lines to visualize the DA in the two-dimensional plane, x-y.</a:t>
            </a:r>
          </a:p>
          <a:p>
            <a:endParaRPr lang="en-US" altLang="ko-KR" dirty="0">
              <a:latin typeface="+mj-ea"/>
              <a:ea typeface="+mj-ea"/>
              <a:cs typeface="Arial" panose="020B0604020202020204" pitchFamily="34" charset="0"/>
            </a:endParaRPr>
          </a:p>
          <a:p>
            <a:pPr marL="285744" indent="-285744">
              <a:buFont typeface="Wingdings" panose="05000000000000000000" pitchFamily="2" charset="2"/>
              <a:buChar char="Ø"/>
            </a:pPr>
            <a:endParaRPr lang="en-US" altLang="ko-KR" dirty="0">
              <a:latin typeface="+mj-ea"/>
              <a:ea typeface="+mj-ea"/>
              <a:cs typeface="Arial" panose="020B0604020202020204" pitchFamily="34" charset="0"/>
            </a:endParaRPr>
          </a:p>
          <a:p>
            <a:pPr marL="285744" indent="-285744">
              <a:buFont typeface="Wingdings" panose="05000000000000000000" pitchFamily="2" charset="2"/>
              <a:buChar char="Ø"/>
            </a:pPr>
            <a:endParaRPr lang="ko-KR" altLang="en-US" dirty="0">
              <a:latin typeface="+mj-ea"/>
              <a:ea typeface="+mj-ea"/>
              <a:cs typeface="Arial" panose="020B0604020202020204" pitchFamily="34" charset="0"/>
            </a:endParaRPr>
          </a:p>
        </p:txBody>
      </p:sp>
      <p:pic>
        <p:nvPicPr>
          <p:cNvPr id="3" name="그림 2">
            <a:extLst>
              <a:ext uri="{FF2B5EF4-FFF2-40B4-BE49-F238E27FC236}">
                <a16:creationId xmlns:a16="http://schemas.microsoft.com/office/drawing/2014/main" id="{E2A197A7-B411-4040-B0A4-B353B0BC3894}"/>
              </a:ext>
            </a:extLst>
          </p:cNvPr>
          <p:cNvPicPr>
            <a:picLocks noChangeAspect="1"/>
          </p:cNvPicPr>
          <p:nvPr/>
        </p:nvPicPr>
        <p:blipFill>
          <a:blip r:embed="rId5"/>
          <a:stretch>
            <a:fillRect/>
          </a:stretch>
        </p:blipFill>
        <p:spPr>
          <a:xfrm>
            <a:off x="492841" y="2811148"/>
            <a:ext cx="4644000" cy="3297655"/>
          </a:xfrm>
          <a:prstGeom prst="rect">
            <a:avLst/>
          </a:prstGeom>
        </p:spPr>
      </p:pic>
      <p:pic>
        <p:nvPicPr>
          <p:cNvPr id="8" name="그림 7">
            <a:extLst>
              <a:ext uri="{FF2B5EF4-FFF2-40B4-BE49-F238E27FC236}">
                <a16:creationId xmlns:a16="http://schemas.microsoft.com/office/drawing/2014/main" id="{381CC9B5-E3F3-4831-80D5-649E38E0FF2D}"/>
              </a:ext>
            </a:extLst>
          </p:cNvPr>
          <p:cNvPicPr>
            <a:picLocks noChangeAspect="1"/>
          </p:cNvPicPr>
          <p:nvPr/>
        </p:nvPicPr>
        <p:blipFill>
          <a:blip r:embed="rId6"/>
          <a:stretch>
            <a:fillRect/>
          </a:stretch>
        </p:blipFill>
        <p:spPr>
          <a:xfrm>
            <a:off x="5851595" y="2528155"/>
            <a:ext cx="5066802" cy="4119287"/>
          </a:xfrm>
          <a:prstGeom prst="rect">
            <a:avLst/>
          </a:prstGeom>
        </p:spPr>
      </p:pic>
      <p:sp>
        <p:nvSpPr>
          <p:cNvPr id="14" name="직사각형 13">
            <a:extLst>
              <a:ext uri="{FF2B5EF4-FFF2-40B4-BE49-F238E27FC236}">
                <a16:creationId xmlns:a16="http://schemas.microsoft.com/office/drawing/2014/main" id="{D1731CC2-B4F8-473E-AA9B-64821D0E661C}"/>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6" name="TextBox 15">
            <a:extLst>
              <a:ext uri="{FF2B5EF4-FFF2-40B4-BE49-F238E27FC236}">
                <a16:creationId xmlns:a16="http://schemas.microsoft.com/office/drawing/2014/main" id="{509F5E08-D699-42C8-9DF2-842FF29042DA}"/>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8/34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41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4" y="2369410"/>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9" y="2377103"/>
            <a:ext cx="280527" cy="302104"/>
          </a:xfrm>
          <a:prstGeom prst="rect">
            <a:avLst/>
          </a:prstGeom>
        </p:spPr>
      </p:pic>
      <p:grpSp>
        <p:nvGrpSpPr>
          <p:cNvPr id="7" name="그룹 6"/>
          <p:cNvGrpSpPr/>
          <p:nvPr/>
        </p:nvGrpSpPr>
        <p:grpSpPr>
          <a:xfrm>
            <a:off x="144" y="6398198"/>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5"/>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53" y="3179262"/>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41" y="538905"/>
            <a:ext cx="587186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7" tIns="36583" rIns="73167"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Dynamic aperture – Standard approaches</a:t>
            </a:r>
            <a:endParaRPr lang="ko-KR" altLang="en-US" sz="2240" b="1" dirty="0">
              <a:solidFill>
                <a:schemeClr val="tx2"/>
              </a:solidFill>
              <a:cs typeface="Verdana" panose="020B0604030504040204" pitchFamily="34" charset="0"/>
            </a:endParaRPr>
          </a:p>
        </p:txBody>
      </p:sp>
      <p:sp>
        <p:nvSpPr>
          <p:cNvPr id="2" name="TextBox 1">
            <a:extLst>
              <a:ext uri="{FF2B5EF4-FFF2-40B4-BE49-F238E27FC236}">
                <a16:creationId xmlns:a16="http://schemas.microsoft.com/office/drawing/2014/main" id="{C8A33D4A-8D5B-458B-B521-291A7DAFB922}"/>
              </a:ext>
            </a:extLst>
          </p:cNvPr>
          <p:cNvSpPr txBox="1"/>
          <p:nvPr/>
        </p:nvSpPr>
        <p:spPr>
          <a:xfrm>
            <a:off x="501817" y="1300297"/>
            <a:ext cx="10974327" cy="2031325"/>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The dynamic aperture is usually estimated via binary search (BS) that finds the boundary between unstable initial coordinate on a line.</a:t>
            </a:r>
          </a:p>
          <a:p>
            <a:pPr marL="285750" indent="-285750">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dirty="0">
                <a:latin typeface="Arial" panose="020B0604020202020204" pitchFamily="34" charset="0"/>
                <a:cs typeface="Arial" panose="020B0604020202020204" pitchFamily="34" charset="0"/>
              </a:rPr>
              <a:t>It is repeated for several lines to visualize the DA in the two-dimensional plane, x-y.</a:t>
            </a:r>
          </a:p>
          <a:p>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en-US" altLang="ko-KR" dirty="0">
              <a:latin typeface="Arial" panose="020B0604020202020204" pitchFamily="34" charset="0"/>
              <a:cs typeface="Arial" panose="020B0604020202020204" pitchFamily="34" charset="0"/>
            </a:endParaRPr>
          </a:p>
          <a:p>
            <a:pPr marL="285744" indent="-285744">
              <a:buFont typeface="Wingdings" panose="05000000000000000000" pitchFamily="2" charset="2"/>
              <a:buChar char="Ø"/>
            </a:pPr>
            <a:endParaRPr lang="ko-KR" altLang="en-US" dirty="0">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E2A197A7-B411-4040-B0A4-B353B0BC3894}"/>
              </a:ext>
            </a:extLst>
          </p:cNvPr>
          <p:cNvPicPr>
            <a:picLocks noChangeAspect="1"/>
          </p:cNvPicPr>
          <p:nvPr/>
        </p:nvPicPr>
        <p:blipFill>
          <a:blip r:embed="rId5"/>
          <a:stretch>
            <a:fillRect/>
          </a:stretch>
        </p:blipFill>
        <p:spPr>
          <a:xfrm>
            <a:off x="492841" y="2811148"/>
            <a:ext cx="4644000" cy="3297655"/>
          </a:xfrm>
          <a:prstGeom prst="rect">
            <a:avLst/>
          </a:prstGeom>
        </p:spPr>
      </p:pic>
      <p:pic>
        <p:nvPicPr>
          <p:cNvPr id="4" name="그림 3">
            <a:extLst>
              <a:ext uri="{FF2B5EF4-FFF2-40B4-BE49-F238E27FC236}">
                <a16:creationId xmlns:a16="http://schemas.microsoft.com/office/drawing/2014/main" id="{146794D4-2374-44C2-85CB-A43E9F9DA432}"/>
              </a:ext>
            </a:extLst>
          </p:cNvPr>
          <p:cNvPicPr>
            <a:picLocks noChangeAspect="1"/>
          </p:cNvPicPr>
          <p:nvPr/>
        </p:nvPicPr>
        <p:blipFill>
          <a:blip r:embed="rId6"/>
          <a:stretch>
            <a:fillRect/>
          </a:stretch>
        </p:blipFill>
        <p:spPr>
          <a:xfrm>
            <a:off x="6096000" y="2703658"/>
            <a:ext cx="4116563" cy="2658613"/>
          </a:xfrm>
          <a:prstGeom prst="rect">
            <a:avLst/>
          </a:prstGeom>
        </p:spPr>
      </p:pic>
      <p:sp>
        <p:nvSpPr>
          <p:cNvPr id="6" name="직사각형 5">
            <a:extLst>
              <a:ext uri="{FF2B5EF4-FFF2-40B4-BE49-F238E27FC236}">
                <a16:creationId xmlns:a16="http://schemas.microsoft.com/office/drawing/2014/main" id="{49E3B944-A835-48F9-8EEF-47EBB39EEB8B}"/>
              </a:ext>
            </a:extLst>
          </p:cNvPr>
          <p:cNvSpPr/>
          <p:nvPr/>
        </p:nvSpPr>
        <p:spPr>
          <a:xfrm>
            <a:off x="5334260" y="5571612"/>
            <a:ext cx="5918572" cy="307777"/>
          </a:xfrm>
          <a:prstGeom prst="rect">
            <a:avLst/>
          </a:prstGeom>
        </p:spPr>
        <p:txBody>
          <a:bodyPr wrap="square">
            <a:spAutoFit/>
          </a:bodyPr>
          <a:lstStyle/>
          <a:p>
            <a:r>
              <a:rPr lang="ko-KR" altLang="en-US" sz="1400" b="1" dirty="0" err="1"/>
              <a:t>at.get_acceptance</a:t>
            </a:r>
            <a:r>
              <a:rPr lang="ko-KR" altLang="en-US" sz="1400" b="1" dirty="0"/>
              <a:t>(</a:t>
            </a:r>
            <a:r>
              <a:rPr lang="ko-KR" altLang="en-US" sz="1400" b="1" dirty="0" err="1"/>
              <a:t>ring</a:t>
            </a:r>
            <a:r>
              <a:rPr lang="ko-KR" altLang="en-US" sz="1400" b="1" dirty="0"/>
              <a:t>, ('</a:t>
            </a:r>
            <a:r>
              <a:rPr lang="ko-KR" altLang="en-US" sz="1400" b="1" dirty="0" err="1"/>
              <a:t>x</a:t>
            </a:r>
            <a:r>
              <a:rPr lang="ko-KR" altLang="en-US" sz="1400" b="1" dirty="0"/>
              <a:t>','</a:t>
            </a:r>
            <a:r>
              <a:rPr lang="ko-KR" altLang="en-US" sz="1400" b="1" dirty="0" err="1"/>
              <a:t>y</a:t>
            </a:r>
            <a:r>
              <a:rPr lang="ko-KR" altLang="en-US" sz="1400" b="1" dirty="0"/>
              <a:t>'), (11,11), (15e-3,10e-3), </a:t>
            </a:r>
            <a:r>
              <a:rPr lang="ko-KR" altLang="en-US" sz="1400" b="1" dirty="0" err="1"/>
              <a:t>nturns</a:t>
            </a:r>
            <a:r>
              <a:rPr lang="ko-KR" altLang="en-US" sz="1400" b="1" dirty="0"/>
              <a:t>=2000)</a:t>
            </a:r>
          </a:p>
        </p:txBody>
      </p:sp>
      <p:sp>
        <p:nvSpPr>
          <p:cNvPr id="16" name="직사각형 15">
            <a:extLst>
              <a:ext uri="{FF2B5EF4-FFF2-40B4-BE49-F238E27FC236}">
                <a16:creationId xmlns:a16="http://schemas.microsoft.com/office/drawing/2014/main" id="{01E932BD-0E6F-4237-B5E2-86442F8D1B17}"/>
              </a:ext>
            </a:extLst>
          </p:cNvPr>
          <p:cNvSpPr/>
          <p:nvPr/>
        </p:nvSpPr>
        <p:spPr>
          <a:xfrm>
            <a:off x="1365577" y="14083"/>
            <a:ext cx="705642" cy="369332"/>
          </a:xfrm>
          <a:prstGeom prst="rect">
            <a:avLst/>
          </a:prstGeom>
        </p:spPr>
        <p:txBody>
          <a:bodyPr wrap="none">
            <a:spAutoFit/>
          </a:bodyPr>
          <a:lstStyle/>
          <a:p>
            <a:r>
              <a:rPr lang="en-US" altLang="ko-KR" b="1">
                <a:solidFill>
                  <a:schemeClr val="bg2">
                    <a:lumMod val="50000"/>
                  </a:schemeClr>
                </a:solidFill>
                <a:cs typeface="Ebrima" panose="02000000000000000000" pitchFamily="2" charset="0"/>
              </a:rPr>
              <a:t>JKPS</a:t>
            </a:r>
            <a:endParaRPr lang="ko-KR" altLang="en-US" b="1" dirty="0">
              <a:solidFill>
                <a:schemeClr val="bg2">
                  <a:lumMod val="50000"/>
                </a:schemeClr>
              </a:solidFill>
              <a:cs typeface="Ebrima" panose="02000000000000000000" pitchFamily="2" charset="0"/>
            </a:endParaRPr>
          </a:p>
        </p:txBody>
      </p:sp>
      <p:sp>
        <p:nvSpPr>
          <p:cNvPr id="17" name="TextBox 16">
            <a:extLst>
              <a:ext uri="{FF2B5EF4-FFF2-40B4-BE49-F238E27FC236}">
                <a16:creationId xmlns:a16="http://schemas.microsoft.com/office/drawing/2014/main" id="{6135D199-6775-46BA-8EB1-10053ED98ACA}"/>
              </a:ext>
            </a:extLst>
          </p:cNvPr>
          <p:cNvSpPr txBox="1"/>
          <p:nvPr/>
        </p:nvSpPr>
        <p:spPr>
          <a:xfrm>
            <a:off x="29983" y="6363250"/>
            <a:ext cx="1233578" cy="338554"/>
          </a:xfrm>
          <a:prstGeom prst="rect">
            <a:avLst/>
          </a:prstGeom>
          <a:noFill/>
        </p:spPr>
        <p:txBody>
          <a:bodyPr wrap="square" rtlCol="0">
            <a:spAutoFit/>
          </a:bodyPr>
          <a:lstStyle/>
          <a:p>
            <a:r>
              <a:rPr lang="en-US" altLang="ko-KR" sz="1600" b="1" dirty="0">
                <a:solidFill>
                  <a:srgbClr val="002060"/>
                </a:solidFill>
                <a:latin typeface="Arial" panose="020B0604020202020204" pitchFamily="34" charset="0"/>
                <a:cs typeface="Arial" panose="020B0604020202020204" pitchFamily="34" charset="0"/>
              </a:rPr>
              <a:t>9/34</a:t>
            </a:r>
            <a:endParaRPr lang="ko-KR" alt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27447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문서" ma:contentTypeID="0x010100E4B6264B002D2E499BAA0B7A566E5441" ma:contentTypeVersion="6" ma:contentTypeDescription="새 문서를 만듭니다." ma:contentTypeScope="" ma:versionID="b6a953ae76a70ef36d601ce6a8db18d5">
  <xsd:schema xmlns:xsd="http://www.w3.org/2001/XMLSchema" xmlns:xs="http://www.w3.org/2001/XMLSchema" xmlns:p="http://schemas.microsoft.com/office/2006/metadata/properties" xmlns:ns2="f3465f98-8fc3-4484-8e2e-f9d1ba967557" xmlns:ns3="52a84894-51f1-4e66-854a-95d50292e3be" targetNamespace="http://schemas.microsoft.com/office/2006/metadata/properties" ma:root="true" ma:fieldsID="aa13e2f36be158edce78acfdd6da5862" ns2:_="" ns3:_="">
    <xsd:import namespace="f3465f98-8fc3-4484-8e2e-f9d1ba967557"/>
    <xsd:import namespace="52a84894-51f1-4e66-854a-95d50292e3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65f98-8fc3-4484-8e2e-f9d1ba967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a84894-51f1-4e66-854a-95d50292e3be" elementFormDefault="qualified">
    <xsd:import namespace="http://schemas.microsoft.com/office/2006/documentManagement/types"/>
    <xsd:import namespace="http://schemas.microsoft.com/office/infopath/2007/PartnerControls"/>
    <xsd:element name="SharedWithUsers" ma:index="12"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세부 정보 공유"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707F93-31BD-4209-AEE8-270380E23A13}">
  <ds:schemaRefs>
    <ds:schemaRef ds:uri="http://schemas.microsoft.com/sharepoint/v3/contenttype/forms"/>
  </ds:schemaRefs>
</ds:datastoreItem>
</file>

<file path=customXml/itemProps2.xml><?xml version="1.0" encoding="utf-8"?>
<ds:datastoreItem xmlns:ds="http://schemas.openxmlformats.org/officeDocument/2006/customXml" ds:itemID="{2526DDFD-3A26-41DA-A706-C0B59A0A18D8}">
  <ds:schemaRefs>
    <ds:schemaRef ds:uri="http://purl.org/dc/elements/1.1/"/>
    <ds:schemaRef ds:uri="52a84894-51f1-4e66-854a-95d50292e3be"/>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f3465f98-8fc3-4484-8e2e-f9d1ba96755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EDB42CE-226B-4F60-B07E-1BBEB0737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65f98-8fc3-4484-8e2e-f9d1ba967557"/>
    <ds:schemaRef ds:uri="52a84894-51f1-4e66-854a-95d50292e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386603</TotalTime>
  <Words>3095</Words>
  <Application>Microsoft Office PowerPoint</Application>
  <PresentationFormat>와이드스크린</PresentationFormat>
  <Paragraphs>371</Paragraphs>
  <Slides>34</Slides>
  <Notes>2</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34</vt:i4>
      </vt:variant>
    </vt:vector>
  </HeadingPairs>
  <TitlesOfParts>
    <vt:vector size="43" baseType="lpstr">
      <vt:lpstr>굴림</vt:lpstr>
      <vt:lpstr>맑은 고딕</vt:lpstr>
      <vt:lpstr>Arial</vt:lpstr>
      <vt:lpstr>Cambria Math</vt:lpstr>
      <vt:lpstr>Ebrima</vt:lpstr>
      <vt:lpstr>Times New Roman</vt:lpstr>
      <vt:lpstr>Verdana</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Emittance Check in Injector</dc:title>
  <dc:creator>jang</dc:creator>
  <cp:lastModifiedBy>김준하 Junha Kim</cp:lastModifiedBy>
  <cp:revision>3726</cp:revision>
  <cp:lastPrinted>2023-11-06T01:30:40Z</cp:lastPrinted>
  <dcterms:created xsi:type="dcterms:W3CDTF">2017-06-27T07:35:53Z</dcterms:created>
  <dcterms:modified xsi:type="dcterms:W3CDTF">2025-06-27T07:10:58Z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0x010100E4B6264B002D2E499BAA0B7A566E5441</vt:lpwstr>
  </property>
</Properties>
</file>