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1381" r:id="rId5"/>
    <p:sldId id="261" r:id="rId6"/>
    <p:sldId id="1383" r:id="rId7"/>
    <p:sldId id="1386" r:id="rId8"/>
    <p:sldId id="1378" r:id="rId9"/>
    <p:sldId id="1387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0" y="1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6692-C92D-4AF1-ACB4-5ADA627AFCA0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AFA3E-7B2A-4322-92E3-956F7C0687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156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43AB0-2A86-4122-989F-FFAF729EAD5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839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9029D-AB05-CE1B-D2DA-F435A5C73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C583847-BB7C-A118-1B6E-6052700CC5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416E21E-741C-4EB6-4539-A48975B89A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9052C9F-0858-35B5-BF02-8E1118392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43AB0-2A86-4122-989F-FFAF729EAD5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79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BBE8A-17F6-C238-B4C3-1791AE74D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F45542D-9CC7-A4EB-4B1C-5EE7198D95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C710A96-17DF-AF6C-A286-F03B96BA9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CB8EC08-BD86-1AC2-A20C-3168C1375E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43AB0-2A86-4122-989F-FFAF729EAD5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47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C93160-9995-4115-B9A3-02CEF18CF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6AB0F30-AF54-48A2-8309-60E9FB1FB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D5E3AB-0C6D-4722-9B56-8A8E9E3B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F6AE3E-F1C6-4EA4-AAC5-BEA9E9A7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CD247A-C46E-41CD-AD39-7C1A7E4E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1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6D1AD0-D856-4AC8-A44B-D92DFEB9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4C466AE-4F40-488B-AEDC-093895938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7A3115-09B7-43E2-88A4-779BB63F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20ACD8-31F5-4F52-93F5-00AC5F11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96BA5D-9CF4-414A-97DD-02D2DC88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075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18C20E0-7714-4F92-BD00-C7694BAC7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8075501-38CC-4189-93C6-97688814A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23BCF2-A9D8-4B44-8F62-AA2F7E5A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880B47-A9DB-4A1D-8E30-E24426B2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A743D7-CCC4-41E4-B729-7B4C89C7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51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8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A7EAEF-52C1-48FB-960A-C800A44D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6ABA9E-6D22-4A60-89CE-7746FC54F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4BB5E6-C643-4E38-86C8-43C01988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DAAE1F-1165-4EB8-BEE5-F6FC89DB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0959FB-E722-4717-B5DB-218B5F6B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90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E377EB-B69B-4BAE-8116-FEA0AE2C8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BA1A12-1064-44FD-AF1C-BE0EC97D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C3BBF7-73E6-4999-A879-7AA98C07C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8EC3D0-6D4C-406B-96DB-F06BE480B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2BC29D-FFB2-4021-A388-B09B1609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502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EA2697-B782-4AF1-B5ED-B325911BF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88844F-76A2-4E36-9561-7CF5A55A9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001CE3-495F-4AD5-B9F3-9AFB6D13C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D6C53A-2FD5-4ED8-9DF2-AD1FF1C8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71B578-3CA2-4859-81BF-D28F4463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4ABF74-6D0D-4C31-A192-A29A6DDC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36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B31D4C-8028-4740-8704-F052D1C9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0BCB58-3C73-4326-B048-EB29BE7C2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A320B4E-34FE-4141-B356-E22C04361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DEA0804-6F44-4C72-A8BB-EDF6B8900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0E0804B-10AF-47BD-8923-14A940C2D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AF99A2-2AC1-431B-A10D-046494F8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053E59-9BD9-4C4C-93B3-E6670233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B38EE25-6BDD-48DF-8B3B-71174EA6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82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3A6069-D54D-4B41-B813-BAC9E3CA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569F15-6473-408C-AF6C-A50D429B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368A07-0D93-4558-B7D6-9507F9E2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1DD1AEB-09E9-4B65-9EC6-E9E5378A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82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A427CF2-58DF-4D82-AF36-0B1271C9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9B92CC1-00A2-4D7C-AB58-E15C8CDF9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D7629DE-7723-4888-9287-6843FA5C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61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1CAF5F-119A-4BF2-806B-1189B090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60B8A1-6AAA-451F-AE27-EC9C6AF96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BB31345-425F-44B4-BB8F-D955DDD4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548F3C-F707-41F5-8F5A-7A8B3676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F5131C-649D-4D77-B31D-878D7DD6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1D01C03-908E-4551-A500-9844072F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55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CF1767-76A0-49A9-92ED-E747EE0D3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7342E79-D5E1-4ED6-965A-340BA3CE9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EABDB2E-D422-4AB7-A5BB-E24F04118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AA4631-2332-4C21-8C33-5AD06224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0C188D2-7851-4F1F-864D-69888E8B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6D38AB-6703-4D25-BBDC-F7652F1B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21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1626870-5028-4C83-A425-D2678A10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4E83F9-BC89-4111-AA42-6156EFE59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C74172-EE8E-4663-BC1E-858D4B82E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F4D91-99D8-4941-906A-425B785F9E31}" type="datetimeFigureOut">
              <a:rPr lang="ko-KR" altLang="en-US" smtClean="0"/>
              <a:t>2025-06-27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72356A-0D9B-4FA2-898D-296AC2D20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F6C99E-D306-4AD8-85E3-988E3009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564AA-E4E4-42C5-B5E3-1AC5100D23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04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9.png"/><Relationship Id="rId5" Type="http://schemas.openxmlformats.org/officeDocument/2006/relationships/image" Target="../media/image8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05E322-B82A-4D25-9812-1D1C351E08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Group meeting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4718962-3784-4A74-A52F-914C778815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2025/06/27</a:t>
            </a:r>
          </a:p>
          <a:p>
            <a:r>
              <a:rPr lang="ko-KR" altLang="en-US" dirty="0"/>
              <a:t>장원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603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6BD8635E-53DF-4E38-ADAF-4D0188566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302144"/>
              </p:ext>
            </p:extLst>
          </p:nvPr>
        </p:nvGraphicFramePr>
        <p:xfrm>
          <a:off x="3645408" y="256370"/>
          <a:ext cx="8546587" cy="660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941">
                  <a:extLst>
                    <a:ext uri="{9D8B030D-6E8A-4147-A177-3AD203B41FA5}">
                      <a16:colId xmlns:a16="http://schemas.microsoft.com/office/drawing/2014/main" val="181089146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3579619269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3559664832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3501502858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3105020529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2872012692"/>
                    </a:ext>
                  </a:extLst>
                </a:gridCol>
                <a:gridCol w="1220941">
                  <a:extLst>
                    <a:ext uri="{9D8B030D-6E8A-4147-A177-3AD203B41FA5}">
                      <a16:colId xmlns:a16="http://schemas.microsoft.com/office/drawing/2014/main" val="4019678280"/>
                    </a:ext>
                  </a:extLst>
                </a:gridCol>
              </a:tblGrid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420090"/>
                  </a:ext>
                </a:extLst>
              </a:tr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27398"/>
                  </a:ext>
                </a:extLst>
              </a:tr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98495"/>
                  </a:ext>
                </a:extLst>
              </a:tr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029034"/>
                  </a:ext>
                </a:extLst>
              </a:tr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79620"/>
                  </a:ext>
                </a:extLst>
              </a:tr>
              <a:tr h="663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11222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56487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71178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035889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24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27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28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29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529424"/>
                  </a:ext>
                </a:extLst>
              </a:tr>
            </a:tbl>
          </a:graphicData>
        </a:graphic>
      </p:graphicFrame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8EECCC83-AD81-4611-8DC5-751E95DF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051432"/>
            <a:ext cx="746760" cy="588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7</a:t>
            </a:r>
            <a:r>
              <a:rPr lang="ko-KR" altLang="en-US" dirty="0"/>
              <a:t>월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D8FC8C81-AFCE-40F8-9A18-A29B520BD1D0}"/>
              </a:ext>
            </a:extLst>
          </p:cNvPr>
          <p:cNvSpPr txBox="1">
            <a:spLocks/>
          </p:cNvSpPr>
          <p:nvPr/>
        </p:nvSpPr>
        <p:spPr>
          <a:xfrm>
            <a:off x="91440" y="4030092"/>
            <a:ext cx="746760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dirty="0"/>
              <a:t>8</a:t>
            </a:r>
            <a:r>
              <a:rPr lang="ko-KR" altLang="en-US" dirty="0"/>
              <a:t>월</a:t>
            </a: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B417410B-EDF7-4BB4-BBA5-FBE3FE2D2E65}"/>
              </a:ext>
            </a:extLst>
          </p:cNvPr>
          <p:cNvSpPr/>
          <p:nvPr/>
        </p:nvSpPr>
        <p:spPr>
          <a:xfrm>
            <a:off x="6096000" y="1094105"/>
            <a:ext cx="2450592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XFEL-</a:t>
            </a:r>
            <a:r>
              <a:rPr lang="ko-KR" altLang="en-US" dirty="0"/>
              <a:t>이용자 학회</a:t>
            </a:r>
          </a:p>
        </p:txBody>
      </p:sp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1821E83E-201E-4455-B6F6-1A302EB5CA68}"/>
              </a:ext>
            </a:extLst>
          </p:cNvPr>
          <p:cNvSpPr/>
          <p:nvPr/>
        </p:nvSpPr>
        <p:spPr>
          <a:xfrm>
            <a:off x="5035296" y="2471463"/>
            <a:ext cx="5632704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방사광가속기</a:t>
            </a:r>
            <a:r>
              <a:rPr lang="ko-KR" altLang="en-US" dirty="0"/>
              <a:t> 활용연구과제 </a:t>
            </a:r>
            <a:r>
              <a:rPr lang="en-US" altLang="ko-KR" dirty="0"/>
              <a:t>Summer School</a:t>
            </a:r>
            <a:endParaRPr lang="ko-KR" altLang="en-US" dirty="0"/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8F37298F-AD6C-4ED0-8D89-8C2BBFE81073}"/>
              </a:ext>
            </a:extLst>
          </p:cNvPr>
          <p:cNvSpPr/>
          <p:nvPr/>
        </p:nvSpPr>
        <p:spPr>
          <a:xfrm>
            <a:off x="5035296" y="4413209"/>
            <a:ext cx="5900928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KoPAS</a:t>
            </a:r>
            <a:r>
              <a:rPr lang="en-US" altLang="ko-KR" dirty="0"/>
              <a:t> 2025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10C9F808-CD3D-4EC1-B324-0D385A90EB75}"/>
              </a:ext>
            </a:extLst>
          </p:cNvPr>
          <p:cNvSpPr txBox="1">
            <a:spLocks/>
          </p:cNvSpPr>
          <p:nvPr/>
        </p:nvSpPr>
        <p:spPr>
          <a:xfrm>
            <a:off x="91440" y="1482146"/>
            <a:ext cx="3553968" cy="1575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Ground motion: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Gaussian filter Cut off frequency,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Variance </a:t>
            </a:r>
            <a:r>
              <a:rPr lang="ko-KR" altLang="en-US" sz="1500" dirty="0"/>
              <a:t>결정</a:t>
            </a:r>
            <a:endParaRPr lang="en-US" altLang="ko-KR" sz="15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Cherenkov radiation: </a:t>
            </a:r>
            <a:r>
              <a:rPr lang="ko-KR" altLang="en-US" sz="1500" dirty="0"/>
              <a:t>이론 공부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ACA41E51-E6DF-4DA2-B266-CFB1A2623C54}"/>
              </a:ext>
            </a:extLst>
          </p:cNvPr>
          <p:cNvSpPr txBox="1">
            <a:spLocks/>
          </p:cNvSpPr>
          <p:nvPr/>
        </p:nvSpPr>
        <p:spPr>
          <a:xfrm>
            <a:off x="91440" y="4664732"/>
            <a:ext cx="3553968" cy="15759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Ground motion: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Ground</a:t>
            </a:r>
            <a:r>
              <a:rPr lang="ko-KR" altLang="en-US" sz="1500" dirty="0"/>
              <a:t> </a:t>
            </a:r>
            <a:r>
              <a:rPr lang="en-US" altLang="ko-KR" sz="1500" dirty="0"/>
              <a:t>motion</a:t>
            </a:r>
            <a:r>
              <a:rPr lang="ko-KR" altLang="en-US" sz="1500" dirty="0"/>
              <a:t>을 적용한 </a:t>
            </a:r>
            <a:r>
              <a:rPr lang="en-US" altLang="ko-KR" sz="1500" dirty="0"/>
              <a:t>Elegant simulation practicing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5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500" dirty="0"/>
              <a:t>Cherenkov radiation: </a:t>
            </a:r>
            <a:r>
              <a:rPr lang="ko-KR" altLang="en-US" sz="1500" dirty="0"/>
              <a:t>이론 공부</a:t>
            </a:r>
            <a:r>
              <a:rPr lang="en-US" altLang="ko-KR" sz="1500" dirty="0"/>
              <a:t>+</a:t>
            </a:r>
            <a:r>
              <a:rPr lang="ko-KR" altLang="en-US" sz="1500" dirty="0"/>
              <a:t>인수 인계</a:t>
            </a:r>
            <a:r>
              <a:rPr lang="en-US" altLang="ko-KR" sz="1500" dirty="0"/>
              <a:t>, </a:t>
            </a:r>
            <a:r>
              <a:rPr lang="ko-KR" altLang="en-US" sz="1500" dirty="0"/>
              <a:t>중간 보고서 준비</a:t>
            </a:r>
            <a:r>
              <a:rPr lang="en-US" altLang="ko-KR" sz="1500" dirty="0"/>
              <a:t>(9</a:t>
            </a:r>
            <a:r>
              <a:rPr lang="ko-KR" altLang="en-US" sz="1500" dirty="0"/>
              <a:t>월</a:t>
            </a:r>
            <a:r>
              <a:rPr lang="en-US" altLang="ko-KR" sz="1500" dirty="0"/>
              <a:t>)</a:t>
            </a:r>
            <a:endParaRPr lang="ko-KR" altLang="en-US" sz="1500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23FF85F9-7549-5813-4838-4E57AEFFB6C6}"/>
              </a:ext>
            </a:extLst>
          </p:cNvPr>
          <p:cNvCxnSpPr/>
          <p:nvPr/>
        </p:nvCxnSpPr>
        <p:spPr>
          <a:xfrm flipH="1">
            <a:off x="91440" y="3822935"/>
            <a:ext cx="3453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66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73D12A47-7A8F-4AE9-AE34-BBC7D1BA1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At The Advanced Photon Source(APS)…</a:t>
            </a:r>
            <a:endParaRPr lang="ko-KR" altLang="en-US" sz="3600" dirty="0"/>
          </a:p>
        </p:txBody>
      </p:sp>
      <p:pic>
        <p:nvPicPr>
          <p:cNvPr id="5" name="그림 4" descr="그래프, 라인, 텍스트, 도표이(가) 표시된 사진">
            <a:extLst>
              <a:ext uri="{FF2B5EF4-FFF2-40B4-BE49-F238E27FC236}">
                <a16:creationId xmlns:a16="http://schemas.microsoft.com/office/drawing/2014/main" id="{9314FBD6-85D7-40B7-BE0B-FBDA12048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929098"/>
            <a:ext cx="6096000" cy="3608078"/>
          </a:xfrm>
          <a:prstGeom prst="rect">
            <a:avLst/>
          </a:prstGeom>
        </p:spPr>
      </p:pic>
      <p:sp>
        <p:nvSpPr>
          <p:cNvPr id="6" name="원형: 비어 있음 5">
            <a:extLst>
              <a:ext uri="{FF2B5EF4-FFF2-40B4-BE49-F238E27FC236}">
                <a16:creationId xmlns:a16="http://schemas.microsoft.com/office/drawing/2014/main" id="{5D45F07F-A53B-4BC0-8A90-96DCAC4466FE}"/>
              </a:ext>
            </a:extLst>
          </p:cNvPr>
          <p:cNvSpPr/>
          <p:nvPr/>
        </p:nvSpPr>
        <p:spPr>
          <a:xfrm>
            <a:off x="1394228" y="1229077"/>
            <a:ext cx="985738" cy="996652"/>
          </a:xfrm>
          <a:prstGeom prst="donut">
            <a:avLst>
              <a:gd name="adj" fmla="val 19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7" name="그림 6" descr="스크린샷, 텍스트, 다채로움, 라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A0CE9CCC-4B86-42A6-B545-E57835992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228" y="1872222"/>
            <a:ext cx="3801270" cy="2343353"/>
          </a:xfrm>
          <a:prstGeom prst="rect">
            <a:avLst/>
          </a:prstGeom>
        </p:spPr>
      </p:pic>
      <p:pic>
        <p:nvPicPr>
          <p:cNvPr id="8" name="그림 7" descr="텍스트, 스크린샷, 다채로움, 라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CFB4471F-AA4C-47E0-B94B-2D16AC05F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347" y="4215575"/>
            <a:ext cx="3801270" cy="241205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6F3B5D-ED39-4493-BA6B-6692BA024017}"/>
                  </a:ext>
                </a:extLst>
              </p:cNvPr>
              <p:cNvSpPr txBox="1"/>
              <p:nvPr/>
            </p:nvSpPr>
            <p:spPr>
              <a:xfrm>
                <a:off x="5927643" y="1054567"/>
                <a:ext cx="4001615" cy="697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6F3B5D-ED39-4493-BA6B-6692BA024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643" y="1054567"/>
                <a:ext cx="4001615" cy="6973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3F20B1-44F0-4D9E-9AF0-70B16B4C85F1}"/>
                  </a:ext>
                </a:extLst>
              </p:cNvPr>
              <p:cNvSpPr txBox="1"/>
              <p:nvPr/>
            </p:nvSpPr>
            <p:spPr>
              <a:xfrm>
                <a:off x="9290690" y="1062572"/>
                <a:ext cx="400161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&gt;0.8</m:t>
                    </m:r>
                  </m:oMath>
                </a14:m>
                <a:r>
                  <a:rPr lang="en-US" altLang="ko-KR" dirty="0"/>
                  <a:t>: coherent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&lt;0.8</m:t>
                    </m:r>
                  </m:oMath>
                </a14:m>
                <a:r>
                  <a:rPr lang="en-US" altLang="ko-KR" dirty="0"/>
                  <a:t>: incoherent</a:t>
                </a:r>
                <a:endParaRPr lang="ko-KR" alt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3F20B1-44F0-4D9E-9AF0-70B16B4C8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690" y="1062572"/>
                <a:ext cx="4001615" cy="646331"/>
              </a:xfrm>
              <a:prstGeom prst="rect">
                <a:avLst/>
              </a:prstGeom>
              <a:blipFill>
                <a:blip r:embed="rId6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6A8EFAD-D2E1-44C5-9B55-1C58D9053591}"/>
              </a:ext>
            </a:extLst>
          </p:cNvPr>
          <p:cNvSpPr txBox="1"/>
          <p:nvPr/>
        </p:nvSpPr>
        <p:spPr>
          <a:xfrm>
            <a:off x="462908" y="4690109"/>
            <a:ext cx="683224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V. </a:t>
            </a:r>
            <a:r>
              <a:rPr lang="en-US" altLang="ko-KR" dirty="0" err="1"/>
              <a:t>Sajaev</a:t>
            </a:r>
            <a:r>
              <a:rPr lang="en-US" altLang="ko-KR" dirty="0"/>
              <a:t> and C. Preissner, "Determination of the Ground Motion Orbit Amplification Factors Dependence on the Frequency for the APS Upgrade Storage Ring," in </a:t>
            </a:r>
            <a:r>
              <a:rPr lang="en-US" altLang="ko-KR" i="1" dirty="0"/>
              <a:t>Proc. 9th Int. Particle Accelerator Conf. (IPAC’18)</a:t>
            </a:r>
            <a:r>
              <a:rPr lang="en-US" altLang="ko-KR" dirty="0"/>
              <a:t>, Vancouver, BC, Canada, Apr. 2018, pp. 1272–1275. </a:t>
            </a:r>
            <a:r>
              <a:rPr lang="en-US" altLang="ko-KR" dirty="0" err="1"/>
              <a:t>doi</a:t>
            </a:r>
            <a:r>
              <a:rPr lang="en-US" altLang="ko-KR" dirty="0"/>
              <a:t>: 10.18429/JACoW-IPAC2018-TUPMF012.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719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>
            <a:extLst>
              <a:ext uri="{FF2B5EF4-FFF2-40B4-BE49-F238E27FC236}">
                <a16:creationId xmlns:a16="http://schemas.microsoft.com/office/drawing/2014/main" id="{055CC5C9-C838-47A4-B025-6047B4DEAE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524" y="2113207"/>
            <a:ext cx="2734308" cy="2515708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AA21B6DA-43A9-C187-7361-3C820DFF5C69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0515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/>
              <a:t>Lowpass filter</a:t>
            </a:r>
            <a:endParaRPr lang="ko-KR" alt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03F98A-645D-0E87-BFAC-42AC815D360A}"/>
              </a:ext>
            </a:extLst>
          </p:cNvPr>
          <p:cNvSpPr txBox="1"/>
          <p:nvPr/>
        </p:nvSpPr>
        <p:spPr>
          <a:xfrm>
            <a:off x="3315286" y="5146447"/>
            <a:ext cx="29011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f&lt;f1: 1</a:t>
            </a:r>
          </a:p>
          <a:p>
            <a:r>
              <a:rPr lang="en-US" altLang="ko-KR" dirty="0"/>
              <a:t>f&gt;f2: 0</a:t>
            </a:r>
          </a:p>
          <a:p>
            <a:r>
              <a:rPr lang="en-US" altLang="ko-KR" dirty="0"/>
              <a:t>f1&lt;f&lt;f2: changes linearly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FE96A8-8F2B-4E3A-7256-C7D3C9FD9945}"/>
              </a:ext>
            </a:extLst>
          </p:cNvPr>
          <p:cNvSpPr txBox="1"/>
          <p:nvPr/>
        </p:nvSpPr>
        <p:spPr>
          <a:xfrm>
            <a:off x="467929" y="4596426"/>
            <a:ext cx="2019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Random Seed</a:t>
            </a:r>
          </a:p>
          <a:p>
            <a:pPr algn="ctr"/>
            <a:r>
              <a:rPr lang="en-US" altLang="ko-KR" dirty="0"/>
              <a:t>(incoherent)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9F01B9-5E19-4720-7E87-8E15FC6D9F76}"/>
              </a:ext>
            </a:extLst>
          </p:cNvPr>
          <p:cNvSpPr txBox="1"/>
          <p:nvPr/>
        </p:nvSpPr>
        <p:spPr>
          <a:xfrm>
            <a:off x="3671745" y="4596425"/>
            <a:ext cx="14752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Lowpass filter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48E99C-C081-0116-4A04-D96B6E1D2F3C}"/>
              </a:ext>
            </a:extLst>
          </p:cNvPr>
          <p:cNvSpPr txBox="1"/>
          <p:nvPr/>
        </p:nvSpPr>
        <p:spPr>
          <a:xfrm>
            <a:off x="6216421" y="4624359"/>
            <a:ext cx="24434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Filtered-data</a:t>
            </a:r>
          </a:p>
          <a:p>
            <a:pPr algn="ctr"/>
            <a:r>
              <a:rPr lang="en-US" altLang="ko-KR" dirty="0"/>
              <a:t>(correlated-data)</a:t>
            </a:r>
            <a:endParaRPr lang="ko-KR" altLang="en-US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18372960-EF14-FF10-6D00-BC9FD902C5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5" y="2142178"/>
            <a:ext cx="2507995" cy="230749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C7A9BE9-D1B8-9F72-43EC-374A931F051A}"/>
              </a:ext>
            </a:extLst>
          </p:cNvPr>
          <p:cNvSpPr txBox="1"/>
          <p:nvPr/>
        </p:nvSpPr>
        <p:spPr>
          <a:xfrm>
            <a:off x="1670763" y="6069777"/>
            <a:ext cx="61901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In thins paper, 2f1=f2/2=f (for smooth random variation)</a:t>
            </a:r>
            <a:endParaRPr lang="ko-KR" altLang="en-US" dirty="0"/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26BC75FA-5FC1-6409-2D9B-7F63976997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052" y="2026799"/>
            <a:ext cx="2482886" cy="2602116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88C10300-3658-6D1E-D78D-2AF39C3A81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2751"/>
            <a:ext cx="2707952" cy="2491462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1F962797-1856-20D5-3732-06B2EED227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959" y="2205207"/>
            <a:ext cx="2631916" cy="242150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6DC829B-9CBA-AB8A-A52C-20DEE1BCE95F}"/>
              </a:ext>
            </a:extLst>
          </p:cNvPr>
          <p:cNvSpPr txBox="1"/>
          <p:nvPr/>
        </p:nvSpPr>
        <p:spPr>
          <a:xfrm>
            <a:off x="9035211" y="4679596"/>
            <a:ext cx="25717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Inverse Fourier transform</a:t>
            </a:r>
            <a:br>
              <a:rPr lang="en-US" altLang="ko-KR" dirty="0"/>
            </a:br>
            <a:r>
              <a:rPr lang="en-US" altLang="ko-KR" dirty="0"/>
              <a:t>(Ground displacement)</a:t>
            </a:r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344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F5D46-3E5B-C62A-3842-6CA4C54FF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1D8D23-F29E-59F5-20E4-C7B719D0C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Auto Correlation-Coherence length</a:t>
            </a:r>
            <a:endParaRPr lang="ko-KR" alt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9AD209-2249-953D-6AD9-1A445A310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344" y="1193633"/>
            <a:ext cx="6107906" cy="240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5407A8A-7EF7-3876-78E4-A30946149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6"/>
          <a:stretch>
            <a:fillRect/>
          </a:stretch>
        </p:blipFill>
        <p:spPr bwMode="auto">
          <a:xfrm>
            <a:off x="5588794" y="3680629"/>
            <a:ext cx="6107906" cy="280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0A72A20-57F7-2EF1-9F09-447145F7D377}"/>
                  </a:ext>
                </a:extLst>
              </p:cNvPr>
              <p:cNvSpPr txBox="1"/>
              <p:nvPr/>
            </p:nvSpPr>
            <p:spPr>
              <a:xfrm>
                <a:off x="-95250" y="2080527"/>
                <a:ext cx="6191250" cy="8879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b="0" dirty="0">
                    <a:latin typeface="Cambria Math" panose="02040503050406030204" pitchFamily="18" charset="0"/>
                  </a:rPr>
                  <a:t>Autocorrelation: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ko-KR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lit/>
                        </m:rP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altLang="ko-KR" b="0" i="0" dirty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0A72A20-57F7-2EF1-9F09-447145F7D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5250" y="2080527"/>
                <a:ext cx="6191250" cy="887935"/>
              </a:xfrm>
              <a:prstGeom prst="rect">
                <a:avLst/>
              </a:prstGeom>
              <a:blipFill>
                <a:blip r:embed="rId4"/>
                <a:stretch>
                  <a:fillRect t="-411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350BE94-20B5-91EE-30EB-3BA7DDC10CB7}"/>
              </a:ext>
            </a:extLst>
          </p:cNvPr>
          <p:cNvCxnSpPr>
            <a:cxnSpLocks/>
          </p:cNvCxnSpPr>
          <p:nvPr/>
        </p:nvCxnSpPr>
        <p:spPr>
          <a:xfrm flipV="1">
            <a:off x="8820150" y="3680629"/>
            <a:ext cx="0" cy="24248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37D30ED6-7DCF-DDE5-D018-88039C410266}"/>
              </a:ext>
            </a:extLst>
          </p:cNvPr>
          <p:cNvCxnSpPr>
            <a:cxnSpLocks/>
          </p:cNvCxnSpPr>
          <p:nvPr/>
        </p:nvCxnSpPr>
        <p:spPr>
          <a:xfrm flipV="1">
            <a:off x="8972550" y="3680629"/>
            <a:ext cx="0" cy="24248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연결선: 꺾임 23">
            <a:extLst>
              <a:ext uri="{FF2B5EF4-FFF2-40B4-BE49-F238E27FC236}">
                <a16:creationId xmlns:a16="http://schemas.microsoft.com/office/drawing/2014/main" id="{549052A1-ED5A-CA6A-30F4-BBCFDC9CCE17}"/>
              </a:ext>
            </a:extLst>
          </p:cNvPr>
          <p:cNvCxnSpPr>
            <a:cxnSpLocks/>
          </p:cNvCxnSpPr>
          <p:nvPr/>
        </p:nvCxnSpPr>
        <p:spPr>
          <a:xfrm>
            <a:off x="2415779" y="3677454"/>
            <a:ext cx="6480572" cy="12700"/>
          </a:xfrm>
          <a:prstGeom prst="bentConnector4">
            <a:avLst>
              <a:gd name="adj1" fmla="val -18"/>
              <a:gd name="adj2" fmla="val -9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A51DAE7-3193-5127-04FF-77E071A19437}"/>
              </a:ext>
            </a:extLst>
          </p:cNvPr>
          <p:cNvSpPr txBox="1"/>
          <p:nvPr/>
        </p:nvSpPr>
        <p:spPr>
          <a:xfrm>
            <a:off x="-602456" y="3765397"/>
            <a:ext cx="6191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latin typeface="Cambria Math" panose="02040503050406030204" pitchFamily="18" charset="0"/>
              </a:rPr>
              <a:t>Correlation length from FWHM,</a:t>
            </a:r>
          </a:p>
          <a:p>
            <a:pPr algn="ctr"/>
            <a:r>
              <a:rPr lang="en-US" altLang="ko-KR" dirty="0">
                <a:latin typeface="Cambria Math" panose="02040503050406030204" pitchFamily="18" charset="0"/>
              </a:rPr>
              <a:t>And determine the cutoff frequency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99EA2E-5B3C-10F1-8561-4234399B94BB}"/>
                  </a:ext>
                </a:extLst>
              </p:cNvPr>
              <p:cNvSpPr txBox="1"/>
              <p:nvPr/>
            </p:nvSpPr>
            <p:spPr>
              <a:xfrm>
                <a:off x="-428624" y="4172220"/>
                <a:ext cx="6191250" cy="10702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endParaRPr lang="en-US" altLang="ko-KR" b="0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ko-KR" dirty="0">
                    <a:latin typeface="Cambria Math" panose="02040503050406030204" pitchFamily="18" charset="0"/>
                  </a:rPr>
                  <a:t>Condition:</a:t>
                </a:r>
                <a:endParaRPr lang="en-US" altLang="ko-KR" b="0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altLang="ko-KR" b="0" dirty="0">
                    <a:latin typeface="Cambria Math" panose="02040503050406030204" pitchFamily="18" charset="0"/>
                  </a:rPr>
                  <a:t>FWHM=</a:t>
                </a:r>
                <a14:m>
                  <m:oMath xmlns:m="http://schemas.openxmlformats.org/officeDocument/2006/math"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sSub>
                          <m:sSubPr>
                            <m:ctrlP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  <m:t>𝑐𝑢𝑡</m:t>
                            </m:r>
                          </m:sub>
                        </m:sSub>
                      </m:den>
                    </m:f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99EA2E-5B3C-10F1-8561-4234399B9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28624" y="4172220"/>
                <a:ext cx="6191250" cy="1070229"/>
              </a:xfrm>
              <a:prstGeom prst="rect">
                <a:avLst/>
              </a:prstGeom>
              <a:blipFill>
                <a:blip r:embed="rId5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86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C4F5C-FD0B-3EDA-3FC3-D297698BE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505191-5F2F-1626-B770-D85C2A34BE7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0515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/>
              <a:t>Misunderstand</a:t>
            </a:r>
            <a:endParaRPr lang="ko-KR" altLang="en-US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CB216B-4432-6991-BC51-5B7EF70F2E52}"/>
              </a:ext>
            </a:extLst>
          </p:cNvPr>
          <p:cNvSpPr txBox="1"/>
          <p:nvPr/>
        </p:nvSpPr>
        <p:spPr>
          <a:xfrm>
            <a:off x="-42782" y="2937868"/>
            <a:ext cx="2019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Random Seed</a:t>
            </a:r>
          </a:p>
          <a:p>
            <a:pPr algn="ctr"/>
            <a:r>
              <a:rPr lang="en-US" altLang="ko-KR" dirty="0"/>
              <a:t>(incoherent)</a:t>
            </a:r>
            <a:endParaRPr lang="ko-KR" altLang="en-US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E696E8D3-925C-4A4D-E9B9-184A5258C0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551" y="1484532"/>
            <a:ext cx="3004014" cy="2763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935716-2D7E-1585-46E0-4BDB6ADACF08}"/>
                  </a:ext>
                </a:extLst>
              </p:cNvPr>
              <p:cNvSpPr txBox="1"/>
              <p:nvPr/>
            </p:nvSpPr>
            <p:spPr>
              <a:xfrm>
                <a:off x="174576" y="2383870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935716-2D7E-1585-46E0-4BDB6ADAC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76" y="2383870"/>
                <a:ext cx="2019536" cy="369332"/>
              </a:xfrm>
              <a:prstGeom prst="rect">
                <a:avLst/>
              </a:prstGeom>
              <a:blipFill>
                <a:blip r:embed="rId4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FA1E3428-2ECE-CBE7-5B97-7D050AB7D751}"/>
              </a:ext>
            </a:extLst>
          </p:cNvPr>
          <p:cNvSpPr/>
          <p:nvPr/>
        </p:nvSpPr>
        <p:spPr>
          <a:xfrm>
            <a:off x="8468466" y="2773918"/>
            <a:ext cx="2573411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Filtering</a:t>
            </a:r>
            <a:endParaRPr lang="ko-KR" altLang="en-US" dirty="0"/>
          </a:p>
        </p:txBody>
      </p:sp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2897A51D-39C2-ED3E-86E3-1D6872D52E06}"/>
              </a:ext>
            </a:extLst>
          </p:cNvPr>
          <p:cNvSpPr/>
          <p:nvPr/>
        </p:nvSpPr>
        <p:spPr>
          <a:xfrm>
            <a:off x="2347358" y="2771588"/>
            <a:ext cx="2573411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Fourier Transform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6B39228-CD15-D2B1-BA0A-547222729AD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401" y="120462"/>
            <a:ext cx="2529650" cy="265112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9926F18-D5DE-70A3-2011-F34C3B2A16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76" y="4116448"/>
            <a:ext cx="2734308" cy="2515708"/>
          </a:xfrm>
          <a:prstGeom prst="rect">
            <a:avLst/>
          </a:prstGeom>
        </p:spPr>
      </p:pic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87A10D4A-F38D-8764-11B2-C38E89D32A14}"/>
              </a:ext>
            </a:extLst>
          </p:cNvPr>
          <p:cNvSpPr/>
          <p:nvPr/>
        </p:nvSpPr>
        <p:spPr>
          <a:xfrm>
            <a:off x="3129881" y="4770476"/>
            <a:ext cx="3435146" cy="1377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Inverse Fourier Transform,</a:t>
            </a:r>
          </a:p>
          <a:p>
            <a:pPr algn="ctr"/>
            <a:r>
              <a:rPr lang="en-US" altLang="ko-KR" dirty="0"/>
              <a:t>Applying all other points</a:t>
            </a:r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C4A7240-BDC9-AD5F-9FBE-A2C2BDC65EF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025" y="4248388"/>
            <a:ext cx="2631916" cy="2421506"/>
          </a:xfrm>
          <a:prstGeom prst="rect">
            <a:avLst/>
          </a:prstGeom>
        </p:spPr>
      </p:pic>
      <p:sp>
        <p:nvSpPr>
          <p:cNvPr id="11" name="곱하기 기호 10">
            <a:extLst>
              <a:ext uri="{FF2B5EF4-FFF2-40B4-BE49-F238E27FC236}">
                <a16:creationId xmlns:a16="http://schemas.microsoft.com/office/drawing/2014/main" id="{7F9F4353-C401-DCB0-CBC2-32229D153C3A}"/>
              </a:ext>
            </a:extLst>
          </p:cNvPr>
          <p:cNvSpPr/>
          <p:nvPr/>
        </p:nvSpPr>
        <p:spPr>
          <a:xfrm>
            <a:off x="9672823" y="4565730"/>
            <a:ext cx="1685553" cy="1786821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9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C4242-9E48-DA5E-467D-040DE35D1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3E0EBE-5C17-816C-39C4-3223D89BFF9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0515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/>
              <a:t>Misunderstand</a:t>
            </a:r>
            <a:endParaRPr lang="ko-KR" altLang="en-US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8394F5-842A-97C6-91F8-2359ED1A3D5A}"/>
              </a:ext>
            </a:extLst>
          </p:cNvPr>
          <p:cNvSpPr txBox="1"/>
          <p:nvPr/>
        </p:nvSpPr>
        <p:spPr>
          <a:xfrm>
            <a:off x="-42782" y="2937868"/>
            <a:ext cx="2019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Random Seed</a:t>
            </a:r>
          </a:p>
          <a:p>
            <a:pPr algn="ctr"/>
            <a:r>
              <a:rPr lang="en-US" altLang="ko-KR" dirty="0"/>
              <a:t>(incoherent)</a:t>
            </a:r>
            <a:endParaRPr lang="ko-KR" altLang="en-US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967C730C-9EE6-BC58-2BE0-BD7D7AFBF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551" y="1484532"/>
            <a:ext cx="3004014" cy="2763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429A3E-1398-C2AB-478F-BE7B7A81878D}"/>
                  </a:ext>
                </a:extLst>
              </p:cNvPr>
              <p:cNvSpPr txBox="1"/>
              <p:nvPr/>
            </p:nvSpPr>
            <p:spPr>
              <a:xfrm>
                <a:off x="77372" y="2556886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429A3E-1398-C2AB-478F-BE7B7A818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" y="2556886"/>
                <a:ext cx="2019536" cy="369332"/>
              </a:xfrm>
              <a:prstGeom prst="rect">
                <a:avLst/>
              </a:prstGeom>
              <a:blipFill>
                <a:blip r:embed="rId4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008E46B5-B02C-F235-7FFC-90C96C7E17B5}"/>
              </a:ext>
            </a:extLst>
          </p:cNvPr>
          <p:cNvSpPr/>
          <p:nvPr/>
        </p:nvSpPr>
        <p:spPr>
          <a:xfrm>
            <a:off x="8468466" y="2773918"/>
            <a:ext cx="2573411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Filtering</a:t>
            </a:r>
            <a:endParaRPr lang="ko-KR" altLang="en-US" dirty="0"/>
          </a:p>
        </p:txBody>
      </p:sp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C5B5D214-91A8-38F9-1CE2-A4EA816143E4}"/>
              </a:ext>
            </a:extLst>
          </p:cNvPr>
          <p:cNvSpPr/>
          <p:nvPr/>
        </p:nvSpPr>
        <p:spPr>
          <a:xfrm>
            <a:off x="2347358" y="2771588"/>
            <a:ext cx="2573411" cy="50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Fourier Transform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EE6BA17-C434-5633-08C3-3545494368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401" y="120462"/>
            <a:ext cx="2529650" cy="265112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182AB08-56B8-5385-2DBB-B222A25E69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76" y="4116448"/>
            <a:ext cx="2734308" cy="2515708"/>
          </a:xfrm>
          <a:prstGeom prst="rect">
            <a:avLst/>
          </a:prstGeom>
        </p:spPr>
      </p:pic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3BF3B57A-C971-9849-58DF-E54FEC4CF44E}"/>
              </a:ext>
            </a:extLst>
          </p:cNvPr>
          <p:cNvSpPr/>
          <p:nvPr/>
        </p:nvSpPr>
        <p:spPr>
          <a:xfrm>
            <a:off x="3129881" y="4770476"/>
            <a:ext cx="3435146" cy="1377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Inverse Fourier Transform,</a:t>
            </a:r>
          </a:p>
          <a:p>
            <a:pPr algn="ctr"/>
            <a:r>
              <a:rPr lang="en-US" altLang="ko-KR" dirty="0"/>
              <a:t>Applying all other points</a:t>
            </a:r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ECC025D-5C7E-FE65-B8E2-A3A748FAA74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025" y="4248388"/>
            <a:ext cx="2631916" cy="24215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5AFF43-3A9E-44A7-AADF-78CF721AFFBE}"/>
                  </a:ext>
                </a:extLst>
              </p:cNvPr>
              <p:cNvSpPr txBox="1"/>
              <p:nvPr/>
            </p:nvSpPr>
            <p:spPr>
              <a:xfrm>
                <a:off x="77372" y="2188337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ko-K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5AFF43-3A9E-44A7-AADF-78CF721AF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" y="2188337"/>
                <a:ext cx="2019536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1ECD27-76DD-6F76-2853-42CBA56F2BC6}"/>
                  </a:ext>
                </a:extLst>
              </p:cNvPr>
              <p:cNvSpPr txBox="1"/>
              <p:nvPr/>
            </p:nvSpPr>
            <p:spPr>
              <a:xfrm>
                <a:off x="5775527" y="3955434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1ECD27-76DD-6F76-2853-42CBA56F2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527" y="3955434"/>
                <a:ext cx="201953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E0902C-526A-7E44-FDA4-CE964A133E2A}"/>
                  </a:ext>
                </a:extLst>
              </p:cNvPr>
              <p:cNvSpPr txBox="1"/>
              <p:nvPr/>
            </p:nvSpPr>
            <p:spPr>
              <a:xfrm>
                <a:off x="4076464" y="2394970"/>
                <a:ext cx="2019536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E0902C-526A-7E44-FDA4-CE964A133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464" y="2394970"/>
                <a:ext cx="2019536" cy="391261"/>
              </a:xfrm>
              <a:prstGeom prst="rect">
                <a:avLst/>
              </a:prstGeom>
              <a:blipFill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CE4109F-5F62-728C-F9AB-85C05279A8FB}"/>
                  </a:ext>
                </a:extLst>
              </p:cNvPr>
              <p:cNvSpPr txBox="1"/>
              <p:nvPr/>
            </p:nvSpPr>
            <p:spPr>
              <a:xfrm>
                <a:off x="7398405" y="1055034"/>
                <a:ext cx="2019536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CE4109F-5F62-728C-F9AB-85C05279A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405" y="1055034"/>
                <a:ext cx="2019536" cy="391261"/>
              </a:xfrm>
              <a:prstGeom prst="rect">
                <a:avLst/>
              </a:prstGeom>
              <a:blipFill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4DB525-5A83-59F5-6781-BACC5176CA4A}"/>
                  </a:ext>
                </a:extLst>
              </p:cNvPr>
              <p:cNvSpPr txBox="1"/>
              <p:nvPr/>
            </p:nvSpPr>
            <p:spPr>
              <a:xfrm>
                <a:off x="8814672" y="2431811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4DB525-5A83-59F5-6781-BACC5176C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672" y="2431811"/>
                <a:ext cx="201953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4172DA-2FA2-87E4-D656-F9C5EF0799BA}"/>
                  </a:ext>
                </a:extLst>
              </p:cNvPr>
              <p:cNvSpPr txBox="1"/>
              <p:nvPr/>
            </p:nvSpPr>
            <p:spPr>
              <a:xfrm>
                <a:off x="885663" y="6368216"/>
                <a:ext cx="20195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4172DA-2FA2-87E4-D656-F9C5EF079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63" y="6368216"/>
                <a:ext cx="201953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B82409C-49A1-BB8E-DE86-C646DC69E563}"/>
                  </a:ext>
                </a:extLst>
              </p:cNvPr>
              <p:cNvSpPr txBox="1"/>
              <p:nvPr/>
            </p:nvSpPr>
            <p:spPr>
              <a:xfrm>
                <a:off x="-725568" y="4958312"/>
                <a:ext cx="2019536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ko-K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B82409C-49A1-BB8E-DE86-C646DC69E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5568" y="4958312"/>
                <a:ext cx="2019536" cy="391261"/>
              </a:xfrm>
              <a:prstGeom prst="rect">
                <a:avLst/>
              </a:prstGeom>
              <a:blipFill>
                <a:blip r:embed="rId1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42C7FFF0-E360-659F-E1CE-8BA63B3EEC2E}"/>
              </a:ext>
            </a:extLst>
          </p:cNvPr>
          <p:cNvSpPr txBox="1"/>
          <p:nvPr/>
        </p:nvSpPr>
        <p:spPr>
          <a:xfrm>
            <a:off x="2616653" y="3183862"/>
            <a:ext cx="20195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(for x and y)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824B1E14-8578-A6ED-1F07-D190B0555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410" y="1591737"/>
            <a:ext cx="7890218" cy="52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B621CC-8D86-32A3-95F7-C834D15BA7CB}"/>
              </a:ext>
            </a:extLst>
          </p:cNvPr>
          <p:cNvSpPr txBox="1"/>
          <p:nvPr/>
        </p:nvSpPr>
        <p:spPr>
          <a:xfrm>
            <a:off x="596398" y="2805752"/>
            <a:ext cx="286601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500" dirty="0"/>
              <a:t>There’s no correlation for random signal.</a:t>
            </a:r>
            <a:endParaRPr lang="ko-KR" altLang="en-US" sz="2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FF0BDA-AD50-655C-B3C3-20D4F7F8EB5D}"/>
              </a:ext>
            </a:extLst>
          </p:cNvPr>
          <p:cNvSpPr txBox="1"/>
          <p:nvPr/>
        </p:nvSpPr>
        <p:spPr>
          <a:xfrm>
            <a:off x="14068" y="0"/>
            <a:ext cx="87923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dirty="0"/>
              <a:t>Research progress- for 1D signal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7780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A361AD-0884-F30A-BA94-94D2A8310DE4}"/>
              </a:ext>
            </a:extLst>
          </p:cNvPr>
          <p:cNvSpPr txBox="1"/>
          <p:nvPr/>
        </p:nvSpPr>
        <p:spPr>
          <a:xfrm>
            <a:off x="14068" y="0"/>
            <a:ext cx="87923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dirty="0"/>
              <a:t>Research progress- for 1D signal</a:t>
            </a:r>
            <a:endParaRPr lang="ko-KR" alt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9CEF0-4135-C587-3DE8-C5F046413370}"/>
              </a:ext>
            </a:extLst>
          </p:cNvPr>
          <p:cNvSpPr txBox="1"/>
          <p:nvPr/>
        </p:nvSpPr>
        <p:spPr>
          <a:xfrm>
            <a:off x="638601" y="5064769"/>
            <a:ext cx="28660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500" dirty="0"/>
              <a:t>Ground size </a:t>
            </a:r>
            <a:r>
              <a:rPr lang="en-US" altLang="ko-KR" sz="2500" dirty="0" err="1"/>
              <a:t>nx</a:t>
            </a:r>
            <a:r>
              <a:rPr lang="en-US" altLang="ko-KR" sz="2500" dirty="0"/>
              <a:t>=100000</a:t>
            </a:r>
            <a:endParaRPr lang="ko-KR" altLang="en-US" sz="25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22C25C9-E926-C500-9AC9-2A24919C7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4053"/>
            <a:ext cx="8065981" cy="39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E6DD1A-AC07-22B8-E41C-252E262D2CC3}"/>
              </a:ext>
            </a:extLst>
          </p:cNvPr>
          <p:cNvSpPr txBox="1"/>
          <p:nvPr/>
        </p:nvSpPr>
        <p:spPr>
          <a:xfrm>
            <a:off x="3703013" y="4843715"/>
            <a:ext cx="28660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500" dirty="0"/>
              <a:t>Scan range</a:t>
            </a:r>
          </a:p>
          <a:p>
            <a:pPr algn="ctr"/>
            <a:r>
              <a:rPr lang="en-US" altLang="ko-KR" sz="2500" dirty="0"/>
              <a:t>0.005&lt;f&lt;0.1</a:t>
            </a:r>
            <a:endParaRPr lang="ko-KR" altLang="en-US" sz="2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6BCFAD-FCA9-6D3D-6D94-F54D868710BF}"/>
              </a:ext>
            </a:extLst>
          </p:cNvPr>
          <p:cNvSpPr txBox="1"/>
          <p:nvPr/>
        </p:nvSpPr>
        <p:spPr>
          <a:xfrm>
            <a:off x="3703013" y="5705489"/>
            <a:ext cx="28660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500" dirty="0"/>
              <a:t>spacing</a:t>
            </a:r>
          </a:p>
          <a:p>
            <a:pPr algn="ctr"/>
            <a:r>
              <a:rPr lang="en-US" altLang="ko-KR" sz="2500" dirty="0"/>
              <a:t>0.000095</a:t>
            </a:r>
            <a:endParaRPr lang="ko-KR" altLang="en-US" sz="25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21EBC3-A808-7BF7-3174-47FEFA6FD6DF}"/>
                  </a:ext>
                </a:extLst>
              </p:cNvPr>
              <p:cNvSpPr txBox="1"/>
              <p:nvPr/>
            </p:nvSpPr>
            <p:spPr>
              <a:xfrm>
                <a:off x="8065981" y="1226751"/>
                <a:ext cx="23837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𝑐𝑢𝑡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=0.0879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21EBC3-A808-7BF7-3174-47FEFA6FD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981" y="1226751"/>
                <a:ext cx="2383718" cy="369332"/>
              </a:xfrm>
              <a:prstGeom prst="rect">
                <a:avLst/>
              </a:prstGeom>
              <a:blipFill>
                <a:blip r:embed="rId3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46DE44E-4625-06AB-B056-7158160F997B}"/>
              </a:ext>
            </a:extLst>
          </p:cNvPr>
          <p:cNvSpPr txBox="1"/>
          <p:nvPr/>
        </p:nvSpPr>
        <p:spPr>
          <a:xfrm>
            <a:off x="8065981" y="1703805"/>
            <a:ext cx="3893233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500" dirty="0"/>
              <a:t>It seems that we need a better method to determine the appropriate cutoff frequency."</a:t>
            </a: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05430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431</Words>
  <Application>Microsoft Office PowerPoint</Application>
  <PresentationFormat>와이드스크린</PresentationFormat>
  <Paragraphs>147</Paragraphs>
  <Slides>9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Cambria Math</vt:lpstr>
      <vt:lpstr>Office 테마</vt:lpstr>
      <vt:lpstr>Group meeting</vt:lpstr>
      <vt:lpstr>PowerPoint 프레젠테이션</vt:lpstr>
      <vt:lpstr>At The Advanced Photon Source(APS)…</vt:lpstr>
      <vt:lpstr>PowerPoint 프레젠테이션</vt:lpstr>
      <vt:lpstr>Auto Correlation-Coherence length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meeting</dc:title>
  <dc:creator>장원</dc:creator>
  <cp:lastModifiedBy>장원(물리학과)</cp:lastModifiedBy>
  <cp:revision>24</cp:revision>
  <dcterms:created xsi:type="dcterms:W3CDTF">2025-06-26T13:48:27Z</dcterms:created>
  <dcterms:modified xsi:type="dcterms:W3CDTF">2025-06-27T01:09:42Z</dcterms:modified>
</cp:coreProperties>
</file>