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6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E7F1A-7D63-45AF-84B1-CC780A3F626E}" type="datetimeFigureOut">
              <a:rPr lang="ko-KR" altLang="en-US" smtClean="0"/>
              <a:t>2025-06-26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F3E4F-86CD-4DC7-A67F-7F4F2CC3B2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94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F3E4F-86CD-4DC7-A67F-7F4F2CC3B25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68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Temporal resolution: 73fs(FWHM, with 45fs pump)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F3E4F-86CD-4DC7-A67F-7F4F2CC3B25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36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570B2E-2352-4C9B-B51B-4A20B75B8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5CE445E-1EFC-478C-B297-B69C4042E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F2B186-501B-46AD-BC43-99CAC455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2B39B-D358-44F6-BF32-E6B70329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789983-B0FF-4660-AE0C-4ED283EF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01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B6BF4B-7BC5-4A80-AA01-A99C531B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E91A2D7-FBC2-464D-A95D-255C73114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C1314E-BA28-45D5-9184-01BE1CC1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851F64-51EC-41D4-8608-A69D7679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FA7ED7-736D-4C5D-8A22-5294E372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42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E5EBB8-8757-4B6D-AB34-9E0DB569B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5AECA40-774A-4EC8-B5B5-1B3022A44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15EF6E-3FD9-49A3-AEE9-A670391E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EAE33E-2BD5-44B5-A997-AEEC9EC7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BA1F09-A72E-466C-B1D5-1DC6A6A5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52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7DA0CC-2751-4F85-A66D-BFE2FBE7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FC7B76-076E-4A59-A3B7-CA07EC316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761391-CA80-420E-B85D-4EEBCEB8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7EA481-BDCE-460D-9027-7CE36983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0ED453-77A5-4FE0-A915-B43C51D6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76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E8D459-2038-4F18-8B7F-62A07410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501CE1-A927-4DCF-B8DF-2B142068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3C82CE-D8A9-4910-BCC4-0DCE982F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F1D10D-D23E-467A-836A-0C522E79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632BB2-0EA8-4D55-99D6-3B135185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66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8B4A2C-046E-40AE-8372-7E53AD45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84564C-77C6-4D9F-93B7-C08E69911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CF091D-FA2C-4D09-B48A-5590EBBF8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2D7E7B-5458-47F3-B93F-C3072F68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FFDA5E-08A9-4545-87C7-EA82850F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5BC142-0CBC-4A45-9E10-267E8E37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538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0366B5-5015-44AF-954E-7C190AC8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7FECC1-4550-4A24-B743-623B38978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BA8F60C-6454-405E-A096-E5D903F97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F08F267-0BC6-47B8-97F9-0216B66C5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301E7F8-BA24-4286-B4D4-5534E8829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7908C2B-5E93-42B5-852F-AE388DD1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8F251B-22FF-4C0D-8B9D-B3D3DFC5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750970D-E2E7-4CE5-8F48-236D5F06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85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BC123E-42BE-45CB-81D5-42EC7F90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E7D5262-FEFB-4BDD-9825-C7395F91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88C916D-8A29-4080-BC6C-49E3F125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D82A22-7409-411C-8F18-C53DB606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4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6F167C1-567E-4A53-AD72-4AEBD80C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D7E44C0-A2E6-44BC-AB90-EBC5A573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2010B3-A24E-4680-B7CC-64790317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70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800E35-8C24-44D5-86FF-BC94DAF1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7D5073-3B76-42BB-9758-FE7629C04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8B9F7EB-DB12-46AC-86CA-2A2317B57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898611-A226-4073-BD1B-79E40E60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E06383-215F-49FC-92D7-4A6F6C94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894D523-7B22-4BC1-9528-0CF86A15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33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0C84B2-44B9-4547-A0A1-9F86F2C3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5EB51D-12AA-4B77-8104-4524A6D60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A26A48-6F79-4347-950E-0FE421C7B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20FA700-09C9-4355-9816-AF94B825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D492D5-23A6-4A8D-923D-E6A1AEF3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44AEFA-1364-405F-83C7-C92D906E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87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910D440-C48F-4C5A-BEC8-8A0CFF25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7CEEEC-F563-4550-A51D-B5F38E577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5577FB-95B4-4738-8912-D100F5ACB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1195-9FA6-40F1-B72F-D9AC74489821}" type="datetimeFigureOut">
              <a:rPr lang="ko-KR" altLang="en-US" smtClean="0"/>
              <a:t>2025-06-25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E55ECD-4B69-44B6-B07F-23DF2AAB6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EF535D-32BC-4FC0-8A07-9587048ED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20D2E-DF3A-4ED5-891C-603DB8AAB9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99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E75926-8AB8-4CF5-B129-0F8C1D03D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20250627 Group Meeting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52B6EA-2D8E-453F-902D-7A9C7DFD6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Minseo </a:t>
            </a:r>
            <a:r>
              <a:rPr lang="en-US" altLang="ko-KR" dirty="0" err="1"/>
              <a:t>Jeong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231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4674E-9589-4FD2-AA9B-B41EFD9D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Multi-objective trust region Bayesian optimization(MORBO)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3CB22C-D6CB-4FC6-9A51-5612259C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Optimization result of MOBO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914E175-31A1-4E9A-8E0C-025FEF88F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40" y="2295436"/>
            <a:ext cx="88845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2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4674E-9589-4FD2-AA9B-B41EFD9D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Multi-objective trust region Bayesian optimization(MORBO)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3CB22C-D6CB-4FC6-9A51-5612259C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Optimization result of MORBO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ACAAB41-0C96-476D-A3B2-64B9FA75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61" y="2254327"/>
            <a:ext cx="9546478" cy="43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AD82EA-F059-455F-A8B9-33E2F7E7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Acquisition function issue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B0E7B4-0AEB-45C3-8F38-12FC06330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Acquisition function determines value of potential future measurements</a:t>
            </a:r>
          </a:p>
          <a:p>
            <a:r>
              <a:rPr lang="en-US" altLang="ko-KR" dirty="0" err="1"/>
              <a:t>Pytorch</a:t>
            </a:r>
            <a:r>
              <a:rPr lang="en-US" altLang="ko-KR" dirty="0"/>
              <a:t>/</a:t>
            </a:r>
            <a:r>
              <a:rPr lang="en-US" altLang="ko-KR" dirty="0" err="1"/>
              <a:t>Botorch</a:t>
            </a:r>
            <a:r>
              <a:rPr lang="en-US" altLang="ko-KR" dirty="0"/>
              <a:t> finds the maximum of acquisition function by gradient-based algorithm</a:t>
            </a:r>
          </a:p>
          <a:p>
            <a:r>
              <a:rPr lang="en-US" altLang="ko-KR" dirty="0"/>
              <a:t>However, custom made upper confidence bound-hypervolume improvement(UCB-HVI) algorithm does not have gradient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086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AD82EA-F059-455F-A8B9-33E2F7E7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Acquisition function issue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B0E7B4-0AEB-45C3-8F38-12FC06330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Runtime of Bayesian optimization with EHVI acquisition function when the dimension of objective space m=6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7EB91C-B07F-4B85-93D7-CC40CFB51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51" y="2659593"/>
            <a:ext cx="8159697" cy="38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1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2D0995-AC9E-4FAF-8E97-73FC0BB9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plan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333AE5-1718-45E2-9019-2DF36731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Simulation</a:t>
            </a:r>
          </a:p>
          <a:p>
            <a:pPr marL="0" indent="0">
              <a:buNone/>
            </a:pPr>
            <a:r>
              <a:rPr lang="en-US" altLang="ko-KR" dirty="0"/>
              <a:t> - Setting energy as a constraint</a:t>
            </a:r>
          </a:p>
          <a:p>
            <a:pPr marL="0" indent="0">
              <a:buNone/>
            </a:pPr>
            <a:r>
              <a:rPr lang="en-US" altLang="ko-KR" dirty="0"/>
              <a:t> - Testing EHVI when m=6</a:t>
            </a:r>
          </a:p>
          <a:p>
            <a:pPr marL="0" indent="0">
              <a:buNone/>
            </a:pPr>
            <a:r>
              <a:rPr lang="en-US" altLang="ko-KR" dirty="0"/>
              <a:t> - Finding the way to optimize the acquisition function without requiring gradient of acquisition function(e.g. random process) </a:t>
            </a:r>
          </a:p>
          <a:p>
            <a:r>
              <a:rPr lang="en-US" altLang="ko-KR" dirty="0"/>
              <a:t>Experiment</a:t>
            </a:r>
          </a:p>
          <a:p>
            <a:pPr marL="0" indent="0">
              <a:buNone/>
            </a:pPr>
            <a:r>
              <a:rPr lang="en-US" altLang="ko-KR" dirty="0"/>
              <a:t> - Measuring objective parameters(e.g. bunch length, emittance)</a:t>
            </a:r>
          </a:p>
          <a:p>
            <a:pPr marL="0" indent="0">
              <a:buNone/>
            </a:pPr>
            <a:r>
              <a:rPr lang="en-US" altLang="ko-KR" dirty="0"/>
              <a:t> - Making code for analyzing measured data and automatically entering the value of test point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89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FDB549-2140-42CF-99D2-A9599C54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Appendix: MeV-UED in KAERI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6C2961-5DB3-49DD-9734-5FA7487E3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56887B-25FB-40B0-ACC6-D42EF611C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39" y="1825625"/>
            <a:ext cx="10457121" cy="46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6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C85F92-7D95-4C05-9953-8F45DB25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9B2A69-FC15-497A-A17E-3A93F17F2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Status of UED experiment</a:t>
            </a:r>
          </a:p>
          <a:p>
            <a:r>
              <a:rPr lang="en-US" altLang="ko-KR" dirty="0"/>
              <a:t>KAPRA conference preparation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97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C91319-5609-405E-8093-24C7A481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Status of UED experiment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48BDF0-3194-492F-B8B7-E15180D10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Conditioning of new </a:t>
            </a:r>
            <a:r>
              <a:rPr lang="en-US" altLang="ko-KR" dirty="0" err="1"/>
              <a:t>photogun</a:t>
            </a:r>
            <a:r>
              <a:rPr lang="en-US" altLang="ko-KR" dirty="0"/>
              <a:t> was completed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9A69F8-FE06-4001-BE9C-A73316FE6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34" y="2282986"/>
            <a:ext cx="4914731" cy="42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6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65C09F-0168-458E-861F-A80FF414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Status of UED experiment</a:t>
            </a:r>
            <a:br>
              <a:rPr lang="en-US" altLang="ko-KR" dirty="0"/>
            </a:br>
            <a:r>
              <a:rPr lang="en-US" altLang="ko-KR" dirty="0"/>
              <a:t>-Design of sample chamber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396EEB-A98B-450D-936B-A495BCEB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load capacity of stage issue and discrepancy of size of the parts issue exist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BF7018A-011F-4302-BE37-1EF38B79E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41" y="2579154"/>
            <a:ext cx="5672860" cy="435133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B3D9366-BA9A-45A2-B1A0-830C259BA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301" y="2579154"/>
            <a:ext cx="5719864" cy="41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3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4674E-9589-4FD2-AA9B-B41EFD9D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Multi-objective trust region Bayesian optimization(MORBO)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3CB22C-D6CB-4FC6-9A51-5612259C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5294" cy="4351338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Due to the relatively large posterior uncertainties of GP models, </a:t>
            </a:r>
            <a:r>
              <a:rPr lang="en-US" altLang="ko-KR" sz="2800" dirty="0"/>
              <a:t>common acquisition functions tend to overprioritize exploration over exploitation in high-dimensional parameter spaces</a:t>
            </a:r>
          </a:p>
          <a:p>
            <a:r>
              <a:rPr lang="en-US" altLang="ko-KR" sz="2800" dirty="0"/>
              <a:t>Trust region Bayesian optimization(</a:t>
            </a:r>
            <a:r>
              <a:rPr lang="en-US" altLang="ko-KR" sz="2800" dirty="0" err="1"/>
              <a:t>TuRBO</a:t>
            </a:r>
            <a:r>
              <a:rPr lang="en-US" altLang="ko-KR" sz="2800" dirty="0"/>
              <a:t>): An algorithm that restricts optimization of the acquisition function to within a so-called trust region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45467C1-BB01-43D7-8559-C51D99403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99" y="1027906"/>
            <a:ext cx="4713166" cy="5310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F23BB-2849-4D6A-8FA4-1A37B388132F}"/>
              </a:ext>
            </a:extLst>
          </p:cNvPr>
          <p:cNvSpPr txBox="1"/>
          <p:nvPr/>
        </p:nvSpPr>
        <p:spPr>
          <a:xfrm>
            <a:off x="7695800" y="6311900"/>
            <a:ext cx="467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R. Roussel et al. </a:t>
            </a:r>
            <a:r>
              <a:rPr lang="en-US" altLang="ko-KR" sz="1400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Phys. Rev. Accel. Beams </a:t>
            </a:r>
            <a:r>
              <a:rPr lang="en-US" altLang="ko-KR" sz="1400" b="1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27</a:t>
            </a: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. (2024).</a:t>
            </a:r>
          </a:p>
        </p:txBody>
      </p:sp>
    </p:spTree>
    <p:extLst>
      <p:ext uri="{BB962C8B-B14F-4D97-AF65-F5344CB8AC3E}">
        <p14:creationId xmlns:p14="http://schemas.microsoft.com/office/powerpoint/2010/main" val="227620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4674E-9589-4FD2-AA9B-B41EFD9D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Multi-objective trust region Bayesian optimization(MORBO)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3CB22C-D6CB-4FC6-9A51-5612259C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7999" cy="4351338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/>
              <a:t>Trust region is centered at the best previously observed measurement so far during optimization</a:t>
            </a:r>
          </a:p>
          <a:p>
            <a:r>
              <a:rPr lang="en-US" altLang="ko-KR" dirty="0"/>
              <a:t>In MOBO, the center of the trust region is at the measured point whose hypervolume contribution is the largest</a:t>
            </a:r>
            <a:endParaRPr lang="en-US" altLang="ko-KR" sz="2800" dirty="0"/>
          </a:p>
          <a:p>
            <a:r>
              <a:rPr lang="en-US" altLang="ko-KR" sz="2800" dirty="0"/>
              <a:t>As optimization progresses, the size of the trust region changes based on the number of consecutive successes or failure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C871D9-4E3E-4ABD-9BAB-E07E42BB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99" y="1027906"/>
            <a:ext cx="4713166" cy="5310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00A39A-2032-461F-92AD-3DFC03BB526E}"/>
              </a:ext>
            </a:extLst>
          </p:cNvPr>
          <p:cNvSpPr txBox="1"/>
          <p:nvPr/>
        </p:nvSpPr>
        <p:spPr>
          <a:xfrm>
            <a:off x="7695800" y="6311900"/>
            <a:ext cx="467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R. Roussel et al. </a:t>
            </a:r>
            <a:r>
              <a:rPr lang="en-US" altLang="ko-KR" sz="1400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Phys. Rev. Accel. Beams </a:t>
            </a:r>
            <a:r>
              <a:rPr lang="en-US" altLang="ko-KR" sz="1400" b="1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27</a:t>
            </a: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. (2024).</a:t>
            </a:r>
          </a:p>
        </p:txBody>
      </p:sp>
    </p:spTree>
    <p:extLst>
      <p:ext uri="{BB962C8B-B14F-4D97-AF65-F5344CB8AC3E}">
        <p14:creationId xmlns:p14="http://schemas.microsoft.com/office/powerpoint/2010/main" val="265095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4674E-9589-4FD2-AA9B-B41EFD9D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Multi-objective trust region Bayesian optimization(MORBO)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3CB22C-D6CB-4FC6-9A51-5612259C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Surrogate model: Gaussian process</a:t>
            </a:r>
          </a:p>
          <a:p>
            <a:r>
              <a:rPr lang="en-US" altLang="ko-KR" dirty="0"/>
              <a:t>Kernel: </a:t>
            </a:r>
            <a:r>
              <a:rPr lang="en-US" altLang="ko-KR" dirty="0" err="1"/>
              <a:t>Matern</a:t>
            </a:r>
            <a:r>
              <a:rPr lang="en-US" altLang="ko-KR" dirty="0"/>
              <a:t> function with v=5/2</a:t>
            </a:r>
          </a:p>
          <a:p>
            <a:r>
              <a:rPr lang="en-US" altLang="ko-KR" dirty="0"/>
              <a:t>Initial sample point: 16</a:t>
            </a:r>
          </a:p>
          <a:p>
            <a:r>
              <a:rPr lang="en-US" altLang="ko-KR" dirty="0"/>
              <a:t>Acquisition function: Expected hypervolume improvement(EHVI)</a:t>
            </a:r>
          </a:p>
          <a:p>
            <a:r>
              <a:rPr lang="en-US" altLang="ko-KR" dirty="0"/>
              <a:t>Number of iteration: 400</a:t>
            </a:r>
          </a:p>
          <a:p>
            <a:r>
              <a:rPr lang="en-US" altLang="ko-KR" dirty="0"/>
              <a:t>Limit of consecutive success/failure: 5/5 </a:t>
            </a:r>
          </a:p>
        </p:txBody>
      </p:sp>
    </p:spTree>
    <p:extLst>
      <p:ext uri="{BB962C8B-B14F-4D97-AF65-F5344CB8AC3E}">
        <p14:creationId xmlns:p14="http://schemas.microsoft.com/office/powerpoint/2010/main" val="44180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4674E-9589-4FD2-AA9B-B41EFD9D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Multi-objective trust region Bayesian optimization(MORBO)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3CB22C-D6CB-4FC6-9A51-5612259C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Input parameter: Strength of solenoids, bunch charge, RF gun phase, source beam size</a:t>
            </a:r>
          </a:p>
          <a:p>
            <a:r>
              <a:rPr lang="en-US" altLang="ko-KR" sz="2800" dirty="0"/>
              <a:t>Objective parameter: Beam size, bunch length, q-resolution</a:t>
            </a:r>
            <a:endParaRPr lang="ko-KR" altLang="en-US" dirty="0"/>
          </a:p>
        </p:txBody>
      </p:sp>
      <p:graphicFrame>
        <p:nvGraphicFramePr>
          <p:cNvPr id="4" name="표 2">
            <a:extLst>
              <a:ext uri="{FF2B5EF4-FFF2-40B4-BE49-F238E27FC236}">
                <a16:creationId xmlns:a16="http://schemas.microsoft.com/office/drawing/2014/main" id="{1263A08F-01C1-4DFD-BFA9-031FF932E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55474"/>
              </p:ext>
            </p:extLst>
          </p:nvPr>
        </p:nvGraphicFramePr>
        <p:xfrm>
          <a:off x="640169" y="3191985"/>
          <a:ext cx="10911662" cy="3494934"/>
        </p:xfrm>
        <a:graphic>
          <a:graphicData uri="http://schemas.openxmlformats.org/drawingml/2006/table">
            <a:tbl>
              <a:tblPr firstRow="1" bandRow="1"/>
              <a:tblGrid>
                <a:gridCol w="5455831">
                  <a:extLst>
                    <a:ext uri="{9D8B030D-6E8A-4147-A177-3AD203B41FA5}">
                      <a16:colId xmlns:a16="http://schemas.microsoft.com/office/drawing/2014/main" val="2418271135"/>
                    </a:ext>
                  </a:extLst>
                </a:gridCol>
                <a:gridCol w="5455831">
                  <a:extLst>
                    <a:ext uri="{9D8B030D-6E8A-4147-A177-3AD203B41FA5}">
                      <a16:colId xmlns:a16="http://schemas.microsoft.com/office/drawing/2014/main" val="1163685920"/>
                    </a:ext>
                  </a:extLst>
                </a:gridCol>
              </a:tblGrid>
              <a:tr h="5824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Parameter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Range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5670406"/>
                  </a:ext>
                </a:extLst>
              </a:tr>
              <a:tr h="5824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Charge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[50fC, 100fC]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4404839"/>
                  </a:ext>
                </a:extLst>
              </a:tr>
              <a:tr h="5824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Source beam size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[20</a:t>
                      </a:r>
                      <a:r>
                        <a:rPr lang="el-GR" altLang="ko-KR" sz="2200" dirty="0">
                          <a:latin typeface="+mn-lt"/>
                        </a:rPr>
                        <a:t>μ</a:t>
                      </a:r>
                      <a:r>
                        <a:rPr lang="en-US" altLang="ko-KR" sz="2200" dirty="0">
                          <a:latin typeface="+mn-lt"/>
                        </a:rPr>
                        <a:t>m, 100</a:t>
                      </a:r>
                      <a:r>
                        <a:rPr lang="el-GR" altLang="ko-KR" sz="2200" dirty="0">
                          <a:latin typeface="+mn-lt"/>
                        </a:rPr>
                        <a:t>μ</a:t>
                      </a:r>
                      <a:r>
                        <a:rPr lang="en-US" altLang="ko-KR" sz="2200" dirty="0">
                          <a:latin typeface="+mn-lt"/>
                        </a:rPr>
                        <a:t>m]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466163"/>
                  </a:ext>
                </a:extLst>
              </a:tr>
              <a:tr h="5824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RF gun phase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[-75°, -35°]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3789180"/>
                  </a:ext>
                </a:extLst>
              </a:tr>
              <a:tr h="5824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Solenoid 1 strength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[0.144T, 0.18T]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668901"/>
                  </a:ext>
                </a:extLst>
              </a:tr>
              <a:tr h="5824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Solenoid 2 strength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[0.07664T, 0.0958T]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49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92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4674E-9589-4FD2-AA9B-B41EFD9D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Multi-objective trust region Bayesian optimization(MORBO)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5517A2AE-C4F3-48E3-9EE7-A8FCF348C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Comparison of MORBO, MOBO, and </a:t>
            </a:r>
            <a:r>
              <a:rPr lang="en-US" altLang="ko-KR" dirty="0" err="1"/>
              <a:t>Sobol</a:t>
            </a:r>
            <a:r>
              <a:rPr lang="en-US" altLang="ko-KR" dirty="0"/>
              <a:t>(quasi-random process)</a:t>
            </a:r>
            <a:endParaRPr lang="ko-KR" altLang="en-US" dirty="0"/>
          </a:p>
        </p:txBody>
      </p:sp>
      <p:pic>
        <p:nvPicPr>
          <p:cNvPr id="8" name="내용 개체 틀 4">
            <a:extLst>
              <a:ext uri="{FF2B5EF4-FFF2-40B4-BE49-F238E27FC236}">
                <a16:creationId xmlns:a16="http://schemas.microsoft.com/office/drawing/2014/main" id="{1A223DF6-3511-4EA0-9B69-D546C3442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47" y="2703930"/>
            <a:ext cx="7633705" cy="41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9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523</Words>
  <Application>Microsoft Office PowerPoint</Application>
  <PresentationFormat>와이드스크린</PresentationFormat>
  <Paragraphs>64</Paragraphs>
  <Slides>15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Noto Sans</vt:lpstr>
      <vt:lpstr>Office 테마</vt:lpstr>
      <vt:lpstr>20250627 Group Meeting</vt:lpstr>
      <vt:lpstr>Index</vt:lpstr>
      <vt:lpstr>Status of UED experiment</vt:lpstr>
      <vt:lpstr>Status of UED experiment -Design of sample chamber</vt:lpstr>
      <vt:lpstr>Multi-objective trust region Bayesian optimization(MORBO)</vt:lpstr>
      <vt:lpstr>Multi-objective trust region Bayesian optimization(MORBO)</vt:lpstr>
      <vt:lpstr>Multi-objective trust region Bayesian optimization(MORBO)</vt:lpstr>
      <vt:lpstr>Multi-objective trust region Bayesian optimization(MORBO)</vt:lpstr>
      <vt:lpstr>Multi-objective trust region Bayesian optimization(MORBO)</vt:lpstr>
      <vt:lpstr>Multi-objective trust region Bayesian optimization(MORBO)</vt:lpstr>
      <vt:lpstr>Multi-objective trust region Bayesian optimization(MORBO)</vt:lpstr>
      <vt:lpstr>Acquisition function issue</vt:lpstr>
      <vt:lpstr>Acquisition function issue</vt:lpstr>
      <vt:lpstr>Future plan</vt:lpstr>
      <vt:lpstr>Appendix: MeV-UED in KAERI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20250627 Group Meeting</dc:title>
  <dc:creator>SAMSUNG</dc:creator>
  <cp:lastModifiedBy>SAMSUNG</cp:lastModifiedBy>
  <cp:revision>61</cp:revision>
  <dcterms:created xsi:type="dcterms:W3CDTF">2025-06-25T06:45:50Z</dcterms:created>
  <dcterms:modified xsi:type="dcterms:W3CDTF">2025-06-26T17:08:42Z</dcterms:modified>
</cp:coreProperties>
</file>