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300" r:id="rId5"/>
    <p:sldId id="260" r:id="rId6"/>
    <p:sldId id="289" r:id="rId7"/>
    <p:sldId id="295" r:id="rId8"/>
    <p:sldId id="318" r:id="rId9"/>
    <p:sldId id="319" r:id="rId10"/>
    <p:sldId id="314" r:id="rId11"/>
    <p:sldId id="320" r:id="rId12"/>
    <p:sldId id="322" r:id="rId13"/>
    <p:sldId id="323" r:id="rId14"/>
    <p:sldId id="324" r:id="rId15"/>
    <p:sldId id="325" r:id="rId16"/>
    <p:sldId id="312" r:id="rId17"/>
    <p:sldId id="327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85" autoAdjust="0"/>
  </p:normalViewPr>
  <p:slideViewPr>
    <p:cSldViewPr snapToGrid="0">
      <p:cViewPr>
        <p:scale>
          <a:sx n="90" d="100"/>
          <a:sy n="90" d="100"/>
        </p:scale>
        <p:origin x="1392" y="354"/>
      </p:cViewPr>
      <p:guideLst/>
    </p:cSldViewPr>
  </p:slideViewPr>
  <p:notesTextViewPr>
    <p:cViewPr>
      <p:scale>
        <a:sx n="98" d="100"/>
        <a:sy n="98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4EB4488-D627-6DF2-DA3C-4567847F6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F2DA92F-8B31-C280-7583-9AFD51AE8A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3514-C1EA-4D64-8855-89ED14B60B9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C47025-7598-27AB-0873-04B211675B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6EDB7DF-9BE2-FF92-5F74-600036D8BA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12B6-D04C-4C9A-8911-59FDBD811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00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5ECC-B8B3-4E2A-87C6-0A82FCD3A4D6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E8D7-CE1C-4F9D-83F8-B24054DB44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65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13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8315-2418-17B0-D730-9D16B767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9B277D-061B-A4F3-7276-FAB73C5C5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C2FA83-60F4-151E-E38F-BE38C8295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B89248-0E89-90B6-8555-DF10BD572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4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830B4-C4D9-2639-CB06-913BC7B2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077CAA-872D-92E1-7AA5-7F712E8F4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55D6FA-6747-AB77-EB01-C388ACA3E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5F47B3-97B2-5B05-39D6-B3F77EDCC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79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C8D3-6C6E-4F77-F16A-AF108D81E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333E03D-4263-3C45-73E0-EA263F83A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EB681C1-D71A-714A-9023-DBA68D117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41B872-C2EE-08D1-2B9F-1F0C4EFDF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95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707A4-7B22-C7CD-69C6-6230BE11A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A27B6C-0E2D-8B73-298C-935F2E062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FD8E94A-391F-98FB-A7C7-600C4194D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3DBFEA-9606-C567-46B5-BC4E6723F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75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26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슬라이드는 진리표를 </a:t>
            </a:r>
            <a:r>
              <a:rPr lang="ko-KR" altLang="en-US" dirty="0" err="1"/>
              <a:t>조금더</a:t>
            </a:r>
            <a:r>
              <a:rPr lang="ko-KR" altLang="en-US" dirty="0"/>
              <a:t> 자세히 들여다보기 위한 내용입니다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진리표에서 회로도가 </a:t>
            </a:r>
            <a:r>
              <a:rPr lang="en-US" altLang="ko-KR" dirty="0"/>
              <a:t>1</a:t>
            </a:r>
            <a:r>
              <a:rPr lang="ko-KR" altLang="en-US" dirty="0"/>
              <a:t>대</a:t>
            </a:r>
            <a:r>
              <a:rPr lang="en-US" altLang="ko-KR" dirty="0"/>
              <a:t>1 </a:t>
            </a:r>
            <a:r>
              <a:rPr lang="ko-KR" altLang="en-US" dirty="0"/>
              <a:t>대응으로 만들어지고</a:t>
            </a:r>
            <a:r>
              <a:rPr lang="en-US" altLang="ko-KR" dirty="0"/>
              <a:t>, </a:t>
            </a:r>
            <a:r>
              <a:rPr lang="ko-KR" altLang="en-US" dirty="0"/>
              <a:t>해당내용을 </a:t>
            </a:r>
            <a:r>
              <a:rPr lang="en-US" altLang="ko-KR" dirty="0"/>
              <a:t>Canonical form</a:t>
            </a:r>
            <a:r>
              <a:rPr lang="ko-KR" altLang="en-US" dirty="0"/>
              <a:t>형태로</a:t>
            </a:r>
            <a:r>
              <a:rPr lang="en-US" altLang="ko-KR" dirty="0"/>
              <a:t> </a:t>
            </a:r>
            <a:r>
              <a:rPr lang="ko-KR" altLang="en-US" dirty="0"/>
              <a:t>그대로 </a:t>
            </a:r>
            <a:r>
              <a:rPr lang="ko-KR" altLang="en-US" dirty="0" err="1"/>
              <a:t>설계할수</a:t>
            </a:r>
            <a:r>
              <a:rPr lang="ko-KR" altLang="en-US" dirty="0"/>
              <a:t> 있다는 내용을 설명하려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15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77A56-FA06-BE90-63D4-14C43130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FB3B94E-FA20-0D4C-1BFC-CF040AF38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ABD685-E641-3CCB-FDD0-D7C8CF10E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1FB9BC-0BFC-6E8E-7CC5-169FD1578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69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F2F0-05DF-43B6-8326-FDA6CAC7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9A8E0DE-5783-BC56-A937-88C1C0570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CBF9D7-8C1C-58D3-4A0A-3936E8A26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1D62B0-26D0-BD50-5667-7EEDDEC49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37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4AEF-6F4B-7F7C-5E39-646583F02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F0E584E-4A3A-DC18-696A-00DA5E216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7DEAF7-7287-EFC2-8C2D-5FE3755AF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AA7345-3630-3730-8333-56B5BFE2F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12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208E-2447-BA8C-C710-3850C2215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E1214FE-AC7D-736C-E1B2-F0C2C2927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12F420-4135-1AA9-784C-E049920D7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B136CA-A890-E825-F275-843B7A2AA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37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09651-CB79-C0C9-8A66-8A373859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29FC12-DFA4-EDBF-A993-BE8151AA6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37E8493-3106-FA04-DF0D-48D1D5F64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1B74B6-D188-97CD-B095-0DD85F32F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20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A15D3-307D-D6AF-20D8-EA8AEE55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65B4099-E1FB-2276-7C9E-FAD19A03F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28DA6A-E0B6-A2BC-C55D-41E7490BB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898E49-8651-FF1A-D67D-90999D804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E8D7-CE1C-4F9D-83F8-B24054DB443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63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113F4E-D503-9D69-F76E-4C1BF7E13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D61CF1F-9EA9-2512-FC8F-700878C74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4727BF-7476-EEDB-6DE0-F69DD916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8181-6BFC-4580-98A5-5BE36DA77D7E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32E373-AD7B-B673-6FB3-586037EF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78C4D0-A17B-F9DD-F322-6BD856E7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4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CF1687-337F-AF49-29AA-25B33493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ECC5DA-785C-770B-CB1F-F5DD9BFE1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14C6AA-678C-573E-0075-BF67289F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1745-BC51-4EFF-867A-A9319389D978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64E5FB-1110-A2DD-B89F-C36859E4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B2E9AA-CFAB-AA06-D589-AE06EA61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11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A89BE73-5144-73FC-A8F4-E9428621A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5AF8A4-8973-48D7-FBC0-5889FF9E8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A737E-4F4E-58DB-ECEE-08232E95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E6D-34F0-4ADB-8BB7-06F2AF3DEDC6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5B9023-F8C3-A05D-0FA8-A09CFF4C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E29AE4-5321-5CF8-7DEA-2EC1222C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72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12D1F6-B5FA-C148-E619-D8A65181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482C9C-7F62-0154-CD04-72C8E195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3ADC07-5479-A9CD-E975-E6BB6850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C522-3336-4664-966F-29475E4F1B71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3D2F11-3C07-6784-FE45-964ECBB4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C1A361-2189-5829-8E1D-F77F44F6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76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12A44-04D6-849E-9E57-CB18870B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C6AB53F-B85C-441B-E6D3-CFF72666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C80B39-1011-3019-EC7E-D618D524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F9B7-71BA-496C-ABA3-622C6D5940DB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48B55A-7AA6-0D32-8E7F-F9815D93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CE1499-DB92-99ED-69DF-D6A6D070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53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72A8E7-8612-50B9-342D-AE70F3BE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EF017B-5BFB-256B-8856-F404BE35B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13514F-13B9-D02F-4AFF-06CC18F07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C363E9-C77A-EB57-FCCC-8D80A850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1D09-52CD-476B-8D6A-0F48965DC02A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A65244-71C6-451D-19AC-D8FB1606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C7DE2D-FB2A-D4BB-633B-F028E132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6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331DDD-65DA-8685-5EF6-7A425C80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08AFAE-F9FA-C255-9071-A933B5BB3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799984-55F4-98D8-AE92-47A241F68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C8769C6-2B19-AB3F-4F2D-C4FD30BD9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9016D7-0D59-F8C8-F369-1876E45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1B3F80C-3013-E85F-93DB-F22AFA6A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B7D2-03ED-4058-B00B-5B52F5B698F2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9AE11F4-0287-469B-1633-B378EBC3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310696-F6DA-6D14-8BEE-2876516C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56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8D32BD-96B6-4D7C-BD10-AB5C74A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3784CD5-E04A-A9D4-E52F-F8D73216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BD38-E6F6-467D-95D3-1FD218C80C9E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86D178B-5B9E-379F-19C7-EFCDF9E4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28324B-EDE4-4163-06A5-9BFE451D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15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9958B9B-AD86-09F5-2CBE-FFEFE314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164-B260-46EF-89E2-7AC33C15FBE2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2626E71-6824-D830-0A1B-CA158036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374F66-8936-8DB2-17CC-F8C150CD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92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4C3D03-AC68-1AFC-DD16-2CC62D89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46DD54-4C71-5E0F-0DC1-A7A5D18C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EE400D-693C-D6EB-366F-88ADF89C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E44918-CB2D-62B5-36B6-BF7FE87F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6BA-AE8A-440F-966E-D082A97F8789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5CFC45-8D4A-7AFB-ACAA-6348509B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ABEBD2-0E18-22E3-0130-74193DCB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2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5CC788-3382-BD9A-1115-33193D9F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FAC9674-A3D3-2CEA-4BE5-143858785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5EC23E-AE7E-E146-F454-9A97DEEF8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21D022-2349-A7F9-8586-B830B239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E952-00F1-46F6-A514-157A9E97037E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A573AF-14D3-913B-43F1-FC7801F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1A721B-5F5D-BECF-4A62-53236379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46DA95-5F54-4254-B0CD-CE6D390B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97D9BE-86B1-2F24-0229-9C3656238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DF11C2-5E82-5466-F482-2109E7035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4AED1-22F0-418D-A976-5321BF8BA4AA}" type="datetime1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581D3D-03DE-E160-89E9-556B410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7CA502-6C0A-2019-02C6-6A13AC326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51814-AEC5-49BA-B4D8-34AFA480E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46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59A678-4BF9-9B2E-83AB-E35A76B06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dirty="0"/>
              <a:t>Gantry angle dependent beam control optimization of a traveling wave linear accelerator to improve VMAT delivery</a:t>
            </a:r>
            <a:endParaRPr lang="ko-KR" altLang="en-US" sz="48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17C253-124C-499B-9258-E5C34A53E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류연찬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2E0A1F-7E91-F106-30F1-A1E5A42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29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24F4-B72F-8AB4-FFE8-2C1230B84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4CE605E-D406-2789-7298-6E61DD04C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535" y="2894725"/>
            <a:ext cx="6120130" cy="35742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3F4796D-BFEA-5AD4-1CE6-0B1E2768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759215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Beam Steering Feedback Overview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06100D2-7050-B18C-5DCF-1D9AD0F91659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4295FE4-D1F2-6D25-132E-A2C354BA0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7"/>
            <a:ext cx="10515600" cy="3613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Beam tilt is measured by the ion chamber (inner plates)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Detected tilt is corrected using secondary steering coils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Steering current consists of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Set Value (static baseline)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LUT Value (gantry angle dependent)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Servo Value (dynamic error correction)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This feedback loop is essential for beam symmetry </a:t>
            </a:r>
            <a:br>
              <a:rPr lang="en-US" altLang="ko-KR" sz="1800" dirty="0"/>
            </a:br>
            <a:r>
              <a:rPr lang="en-US" altLang="ko-KR" sz="1800" dirty="0"/>
              <a:t>during VMAT</a:t>
            </a:r>
            <a:endParaRPr lang="en-US" altLang="ko-KR" sz="1600" dirty="0"/>
          </a:p>
          <a:p>
            <a:pPr marL="5971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5971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5E5BD548-7B7C-FE8A-E050-4F0F77E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4DC1E-9CFB-30AB-A971-2401D61EB2E7}"/>
              </a:ext>
            </a:extLst>
          </p:cNvPr>
          <p:cNvSpPr txBox="1"/>
          <p:nvPr/>
        </p:nvSpPr>
        <p:spPr>
          <a:xfrm>
            <a:off x="8204200" y="6520447"/>
            <a:ext cx="1986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LINAC diagram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9014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E0A71-620F-2C73-4B20-7E588D22B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3B8B5E3-2265-BCF4-B199-AEC11386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32" y="2044238"/>
            <a:ext cx="4689268" cy="48137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E5397DC-90F5-3E0D-F1FF-C16588FD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03374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Limitation of the Traditional LUT Method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EF5F98A-9613-332E-9F27-4F830A6361CE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8FE4BD11-E3A0-FD5C-9655-CAB48EDB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765"/>
            <a:ext cx="11029335" cy="22836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Hysteresis effect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Hysteresis cause LUT to behave differently in CW vs CC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LUT values are generated using last servo outputs during gantry CW rotation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Noise in ion chamber can be embedded in LUT</a:t>
            </a:r>
          </a:p>
          <a:p>
            <a:pPr marL="540000">
              <a:buFont typeface="Wingdings" panose="05000000000000000000" pitchFamily="2" charset="2"/>
              <a:buChar char="ü"/>
            </a:pPr>
            <a:endParaRPr lang="en-US" altLang="ko-KR" sz="1600" dirty="0"/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5F749928-AE43-F024-B4D4-F23A5EBE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8F7A5C-94B6-EA2F-EC02-88CC2A0A8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09" y="2897297"/>
            <a:ext cx="5752776" cy="3714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2EF53-2A27-ECFB-1200-3BCA92E7DBDA}"/>
              </a:ext>
            </a:extLst>
          </p:cNvPr>
          <p:cNvSpPr txBox="1"/>
          <p:nvPr/>
        </p:nvSpPr>
        <p:spPr>
          <a:xfrm>
            <a:off x="6096000" y="5752997"/>
            <a:ext cx="3008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-&gt; Lager Error at CC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3270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34341-6FEA-F66F-3B7A-0B38A46E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1D5E-9102-6FC1-AB1A-1DFD7888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6524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New</a:t>
            </a:r>
            <a:r>
              <a:rPr lang="ko-KR" altLang="en-US" sz="2400" dirty="0"/>
              <a:t> </a:t>
            </a:r>
            <a:r>
              <a:rPr lang="en-US" altLang="ko-KR" sz="2400" dirty="0"/>
              <a:t>method</a:t>
            </a:r>
            <a:r>
              <a:rPr lang="ko-KR" altLang="en-US" sz="2400" dirty="0"/>
              <a:t> </a:t>
            </a:r>
            <a:r>
              <a:rPr lang="en-US" altLang="ko-KR" sz="2400" dirty="0"/>
              <a:t>for</a:t>
            </a:r>
            <a:r>
              <a:rPr lang="ko-KR" altLang="en-US" sz="2400" dirty="0"/>
              <a:t> </a:t>
            </a:r>
            <a:r>
              <a:rPr lang="en-US" altLang="ko-KR" sz="2400" dirty="0"/>
              <a:t>LUT Optimization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2D50E97-243B-DE45-5484-0A4E2CE075AD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464BEF2-2D44-DB02-63E8-42949FF4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8"/>
            <a:ext cx="10916920" cy="34876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Relation between Steering current and beam tilt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800" dirty="0"/>
              <a:t>Measure how much steering current changes the beam tilt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800" dirty="0"/>
              <a:t>Fit a linear slope to represent the tilt-to-current relationship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Gathering data for LUT calculation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800" dirty="0"/>
              <a:t>Measure tilt while rotating the gantry in both CW &amp; CC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800" dirty="0"/>
              <a:t>Use slow gantry speed and keep servo off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endParaRPr lang="en-US" altLang="ko-KR" sz="1800" dirty="0"/>
          </a:p>
          <a:p>
            <a:pPr marL="540000">
              <a:buFont typeface="Wingdings" panose="05000000000000000000" pitchFamily="2" charset="2"/>
              <a:buChar char="ü"/>
            </a:pPr>
            <a:endParaRPr lang="en-US" altLang="ko-KR" sz="1600" dirty="0"/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DEE65901-833F-4513-3E5C-54B6C9DB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59B90C-A454-C125-BFAA-39722186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477639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2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005D5-28B6-FCB2-F153-2F565FFC5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A6B45-10BC-C18E-F95A-EEA950D7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6524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New</a:t>
            </a:r>
            <a:r>
              <a:rPr lang="ko-KR" altLang="en-US" sz="2400" dirty="0"/>
              <a:t> </a:t>
            </a:r>
            <a:r>
              <a:rPr lang="en-US" altLang="ko-KR" sz="2400" dirty="0"/>
              <a:t>method</a:t>
            </a:r>
            <a:r>
              <a:rPr lang="ko-KR" altLang="en-US" sz="2400" dirty="0"/>
              <a:t> </a:t>
            </a:r>
            <a:r>
              <a:rPr lang="en-US" altLang="ko-KR" sz="2400" dirty="0"/>
              <a:t>for</a:t>
            </a:r>
            <a:r>
              <a:rPr lang="ko-KR" altLang="en-US" sz="2400" dirty="0"/>
              <a:t> </a:t>
            </a:r>
            <a:r>
              <a:rPr lang="en-US" altLang="ko-KR" sz="2400" dirty="0"/>
              <a:t>LUT Optimization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7426D7-51FB-CD79-28A6-48EBFC262618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4EFC3FAE-BB0A-F65B-1C28-E8E6CE83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8"/>
            <a:ext cx="10916920" cy="34876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Mapping</a:t>
            </a:r>
            <a:r>
              <a:rPr lang="ko-KR" altLang="en-US" sz="1800" dirty="0"/>
              <a:t> </a:t>
            </a:r>
            <a:r>
              <a:rPr lang="en-US" altLang="ko-KR" sz="1800" dirty="0"/>
              <a:t>LUT</a:t>
            </a:r>
            <a:r>
              <a:rPr lang="ko-KR" altLang="en-US" sz="1800" dirty="0"/>
              <a:t> </a:t>
            </a:r>
            <a:r>
              <a:rPr lang="en-US" altLang="ko-KR" sz="1800" dirty="0"/>
              <a:t>position</a:t>
            </a:r>
            <a:r>
              <a:rPr lang="ko-KR" altLang="en-US" sz="1800" dirty="0"/>
              <a:t> </a:t>
            </a:r>
            <a:r>
              <a:rPr lang="en-US" altLang="ko-KR" sz="1800" dirty="0"/>
              <a:t>to gantry angles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800" dirty="0"/>
              <a:t>Use linear fitting to map each LUT index to a gantry angle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Creating a combined error curve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800" dirty="0"/>
              <a:t>CW and CC tilt curves differ due to hysteresis and delay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800" dirty="0"/>
              <a:t>Average the aligned CW and CC to combined error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endParaRPr lang="en-US" altLang="ko-KR" sz="1800" dirty="0"/>
          </a:p>
          <a:p>
            <a:pPr marL="540000">
              <a:buFont typeface="Wingdings" panose="05000000000000000000" pitchFamily="2" charset="2"/>
              <a:buChar char="ü"/>
            </a:pPr>
            <a:endParaRPr lang="en-US" altLang="ko-KR" sz="1600" dirty="0"/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FB0DF7E4-C9FE-B62F-AB7D-AC84786D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096207-6BDF-538E-09B8-B4BC6C28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761" y="3075682"/>
            <a:ext cx="5547360" cy="3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1607-313A-548D-4F95-9CC4D3C5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D171E51-4490-3820-5E5B-99655EEE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60" y="2779910"/>
            <a:ext cx="6161684" cy="407808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1F920A5-CA4D-CFC7-5BA1-99824825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6524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New</a:t>
            </a:r>
            <a:r>
              <a:rPr lang="ko-KR" altLang="en-US" sz="2400" dirty="0"/>
              <a:t> </a:t>
            </a:r>
            <a:r>
              <a:rPr lang="en-US" altLang="ko-KR" sz="2400" dirty="0"/>
              <a:t>method</a:t>
            </a:r>
            <a:r>
              <a:rPr lang="ko-KR" altLang="en-US" sz="2400" dirty="0"/>
              <a:t> </a:t>
            </a:r>
            <a:r>
              <a:rPr lang="en-US" altLang="ko-KR" sz="2400" dirty="0"/>
              <a:t>for</a:t>
            </a:r>
            <a:r>
              <a:rPr lang="ko-KR" altLang="en-US" sz="2400" dirty="0"/>
              <a:t> </a:t>
            </a:r>
            <a:r>
              <a:rPr lang="en-US" altLang="ko-KR" sz="2400" dirty="0"/>
              <a:t>LUT Optimization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C455789-D7F7-B38E-2106-9733F8823064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D6791DC1-AD84-9122-4DE2-40177554F4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5308"/>
                <a:ext cx="10916920" cy="348765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1800" dirty="0"/>
                  <a:t>Subtracting the error setpoint 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Compute the mean of the combined error (Error setpoint)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Offset this mean by adjusting the global set value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Focus LUT correction only on residual angle-dependent variations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Prevent overcorrection by separating baseline and shape error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1800" dirty="0"/>
                  <a:t>Calculating updated steering currents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Add scaled correction to the original steering current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𝑠𝑡𝑒𝑒𝑟𝑖𝑛𝑔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ko-KR" sz="1800" dirty="0"/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endParaRPr lang="en-US" altLang="ko-KR" sz="1800" dirty="0"/>
              </a:p>
              <a:p>
                <a:pPr marL="540000">
                  <a:buFont typeface="Wingdings" panose="05000000000000000000" pitchFamily="2" charset="2"/>
                  <a:buChar char="ü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D6791DC1-AD84-9122-4DE2-40177554F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5308"/>
                <a:ext cx="10916920" cy="3487650"/>
              </a:xfrm>
              <a:blipFill>
                <a:blip r:embed="rId4"/>
                <a:stretch>
                  <a:fillRect l="-391" t="-1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CC14D0DC-CBA6-C5EF-E681-D0AC24B6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4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0A55-4EDB-6F84-71E5-B363C2022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2A2EA-A82C-6798-1E5E-B19883AB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6524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New</a:t>
            </a:r>
            <a:r>
              <a:rPr lang="ko-KR" altLang="en-US" sz="2400" dirty="0"/>
              <a:t> </a:t>
            </a:r>
            <a:r>
              <a:rPr lang="en-US" altLang="ko-KR" sz="2400" dirty="0"/>
              <a:t>method</a:t>
            </a:r>
            <a:r>
              <a:rPr lang="ko-KR" altLang="en-US" sz="2400" dirty="0"/>
              <a:t> </a:t>
            </a:r>
            <a:r>
              <a:rPr lang="en-US" altLang="ko-KR" sz="2400" dirty="0"/>
              <a:t>for</a:t>
            </a:r>
            <a:r>
              <a:rPr lang="ko-KR" altLang="en-US" sz="2400" dirty="0"/>
              <a:t> </a:t>
            </a:r>
            <a:r>
              <a:rPr lang="en-US" altLang="ko-KR" sz="2400" dirty="0"/>
              <a:t>LUT Optimization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36BF280-0E1A-81E2-B2D3-DD4A383FCAE8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0BA12535-3F50-FA53-E223-76DAB0FF3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5308"/>
                <a:ext cx="10916920" cy="348765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1800" dirty="0"/>
                  <a:t>Converting and smoothing LUT value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Convert corrected currents to LUT values using the inverse formula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𝐿𝑈𝑇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𝑠𝑡𝑒𝑒𝑟𝑖𝑛𝑔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𝑆𝑒𝑡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𝑐𝑎𝑙𝑖𝑣𝑟𝑎𝑡𝑖𝑜𝑛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𝑔𝑎𝑖𝑛</m:t>
                        </m:r>
                      </m:den>
                    </m:f>
                  </m:oMath>
                </a14:m>
                <a:endParaRPr lang="en-US" altLang="ko-KR" sz="1800" dirty="0"/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Fit the LUT curve using a 5-term sinusoidal model</a:t>
                </a:r>
              </a:p>
              <a:p>
                <a:pPr marL="597150" indent="-285750">
                  <a:buFont typeface="Wingdings" panose="05000000000000000000" pitchFamily="2" charset="2"/>
                  <a:buChar char="ü"/>
                </a:pPr>
                <a:endParaRPr lang="en-US" altLang="ko-KR" sz="1800" dirty="0"/>
              </a:p>
              <a:p>
                <a:pPr marL="540000">
                  <a:buFont typeface="Wingdings" panose="05000000000000000000" pitchFamily="2" charset="2"/>
                  <a:buChar char="ü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0BA12535-3F50-FA53-E223-76DAB0FF3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5308"/>
                <a:ext cx="10916920" cy="3487650"/>
              </a:xfrm>
              <a:blipFill>
                <a:blip r:embed="rId3"/>
                <a:stretch>
                  <a:fillRect l="-391" t="-1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FD9E6F1D-D53E-F73E-D70B-1B73E1BC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6641EB6-1DE0-1FC0-8E75-A32D9A762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04081"/>
            <a:ext cx="5994710" cy="36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581D-A410-DB76-C0AE-354AD81FB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5F43B8-F6AA-59EE-BD3D-C49F5793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4660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Result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74DD987-6B82-F49D-524A-6F992C7BE794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93243808-91DE-560B-7327-071029A8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6" y="1052044"/>
            <a:ext cx="10515600" cy="25427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Error values are reduced</a:t>
            </a:r>
            <a:br>
              <a:rPr lang="en-US" altLang="ko-KR" sz="1800" dirty="0"/>
            </a:br>
            <a:r>
              <a:rPr lang="en-US" altLang="ko-KR" sz="1800" dirty="0"/>
              <a:t>both Radial and Transverse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887716BF-4BBE-964B-F496-2BB92388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D47151A-0FEF-6769-79F1-30BBBF5C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265" y="0"/>
            <a:ext cx="8637129" cy="337596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073D4AD-66F6-AF4E-E166-E9BBD48F4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316642"/>
            <a:ext cx="8534400" cy="35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ABD9-8D0A-3D90-6214-B2998662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190774-7B49-C438-07EC-11B40E65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6524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Summary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E94803A-0CFF-86F0-17AA-CF19F87889EF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C7AD03C-733F-3B45-1B8E-013F766DA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8"/>
            <a:ext cx="10916920" cy="34876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Symmetric X-ray delivery is essential for accurate and safe radiotherapy.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During VMAT, the gantry rotates continuously, increasing demands on beam stability.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Beam symmetry must be maintained in real time, despite magnetic field effects and hysteresis.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The traditional LUT method suffers from noise and directional bias (CW vs CC).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The proposed optimized LUT reduces steering errors and minimizes treatment interruptions.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FE25D3BB-D569-73D0-FC7D-EB173A67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48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FBE40A-5164-2BE1-1FAA-8D3DA76E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Contest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8F55EF-2D1D-E7A1-DE8F-46CE1AF0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018"/>
            <a:ext cx="10515600" cy="503165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Medical linear accelerator</a:t>
            </a:r>
          </a:p>
          <a:p>
            <a:r>
              <a:rPr lang="en-US" altLang="ko-KR" sz="1800" dirty="0"/>
              <a:t>Ion Chamber for monitor</a:t>
            </a:r>
          </a:p>
          <a:p>
            <a:r>
              <a:rPr lang="en-US" altLang="ko-KR" sz="1800" dirty="0"/>
              <a:t>Introduction</a:t>
            </a:r>
          </a:p>
          <a:p>
            <a:r>
              <a:rPr lang="en-US" altLang="ko-KR" sz="1800" dirty="0"/>
              <a:t>Material and Methods</a:t>
            </a:r>
          </a:p>
          <a:p>
            <a:r>
              <a:rPr lang="en-US" altLang="ko-KR" sz="1800" dirty="0"/>
              <a:t>Result</a:t>
            </a:r>
          </a:p>
          <a:p>
            <a:r>
              <a:rPr lang="en-US" altLang="ko-KR" sz="1800" dirty="0"/>
              <a:t>Summary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2C483F-4BE2-DAE6-24B5-6A5BE15C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95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0DB7-C880-F693-FAF8-93D33D10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BF388-1CDF-22CB-52C3-86E51FE4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960786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Purpose of Clinical Linear Accelerators (LINAC)</a:t>
            </a:r>
            <a:endParaRPr lang="ko-KR" altLang="en-US" sz="240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38E27B3-9BD0-A265-1A7C-1F679E33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8"/>
            <a:ext cx="10515600" cy="2989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Introduction to Clinical Linear Accelerators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High energy X-rays are generated by a medical LINAC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Accelerated electrons strike a metal target (Tungsten) to produce high energy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Deliver high dose to tumor tissue, while low dose to normal tissue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Asymmetry X-ray delivery can unintentionally expose normal tissue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1DE390B-3CCE-0347-BBF2-9A67A33FB3F0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5109C2E8-9E16-E1E3-7292-BA6C4307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B58255-68B3-107C-29C4-FC1674C4C01B}"/>
              </a:ext>
            </a:extLst>
          </p:cNvPr>
          <p:cNvSpPr txBox="1"/>
          <p:nvPr/>
        </p:nvSpPr>
        <p:spPr>
          <a:xfrm>
            <a:off x="1894840" y="6271705"/>
            <a:ext cx="1904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medical LINAC diagram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7CEBC-F650-5262-6176-4BDDE3CB8797}"/>
              </a:ext>
            </a:extLst>
          </p:cNvPr>
          <p:cNvSpPr txBox="1"/>
          <p:nvPr/>
        </p:nvSpPr>
        <p:spPr>
          <a:xfrm>
            <a:off x="5813895" y="6356350"/>
            <a:ext cx="234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Treatment plan about breast cancer nearby lung</a:t>
            </a:r>
            <a:endParaRPr lang="ko-KR" altLang="en-US" sz="12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CAEBE01-AEAB-C75B-C8E4-DA856E59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1" t="8186"/>
          <a:stretch/>
        </p:blipFill>
        <p:spPr>
          <a:xfrm>
            <a:off x="838200" y="4009718"/>
            <a:ext cx="4252041" cy="22504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8E5F70E-396D-361F-0911-7D5BBCFBC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91" y="3861557"/>
            <a:ext cx="2641629" cy="24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645D-7C58-79AB-392C-5F587D4AF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979A0-4B46-E126-6593-B7CEA0F2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287577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Importance of Symmetric X-ray Beam Emission</a:t>
            </a:r>
            <a:endParaRPr lang="ko-KR" altLang="en-US" sz="240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C7C01D7C-EA3E-DF84-E01C-D27A15EE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8"/>
            <a:ext cx="10515600" cy="3523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Why beam symmetry matters</a:t>
            </a:r>
            <a:endParaRPr lang="ko-KR" altLang="en-US" sz="1800" dirty="0"/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Dose distribution varies depending on the electron’s incident angle on the target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Radiation therapy treatment plans assume ideal, uniform X-ray beam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Continuous beam monitoring is essential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Accurate beam position and angle correction are required to maintain the planned and consistent dose profile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DF75E29-EE69-B052-9718-5E6394E3EFF9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1AEC2BE2-9BDB-97EB-0D70-6913B1EA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27F54E-C04A-80A8-A676-7C3395802563}"/>
              </a:ext>
            </a:extLst>
          </p:cNvPr>
          <p:cNvSpPr txBox="1"/>
          <p:nvPr/>
        </p:nvSpPr>
        <p:spPr>
          <a:xfrm>
            <a:off x="2482248" y="6279798"/>
            <a:ext cx="93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/>
              <a:t>진리표</a:t>
            </a:r>
            <a:endParaRPr lang="ko-KR" altLang="en-US" sz="12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3CB4DD-16FE-36BC-7883-D9D5380B26DB}"/>
              </a:ext>
            </a:extLst>
          </p:cNvPr>
          <p:cNvSpPr txBox="1"/>
          <p:nvPr/>
        </p:nvSpPr>
        <p:spPr>
          <a:xfrm>
            <a:off x="7045947" y="6173553"/>
            <a:ext cx="3466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Dose profile by incident angle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27406F3-C973-1BA3-4192-7052C656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80" y="3867020"/>
            <a:ext cx="3200847" cy="228631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E2099EC-BA26-A28F-2030-8A37ADD8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1" t="7333" r="5227" b="3848"/>
          <a:stretch/>
        </p:blipFill>
        <p:spPr>
          <a:xfrm>
            <a:off x="5481987" y="3498499"/>
            <a:ext cx="5403272" cy="25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4CD7B-4B18-E9A7-756B-354505F1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0FD55F-2865-3DC9-653F-13E4FC33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4660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Architecture of medical LINAC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A9C7E19-656E-F620-210E-E92EB31264F8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EF9D701-70BF-BA3C-DBD5-8E918511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7"/>
            <a:ext cx="10515600" cy="2972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Gantry head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Accelerated electron pass through magnets and hit a target to generate X-rays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High-energy X-rays require precise control and monitoring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Several components ensure accurate delivery and detect error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Ion chamber monitors the dose in real time and interrupts the</a:t>
            </a:r>
            <a:r>
              <a:rPr lang="ko-KR" altLang="en-US" sz="1600" dirty="0"/>
              <a:t> </a:t>
            </a:r>
            <a:r>
              <a:rPr lang="en-US" altLang="ko-KR" sz="1600" dirty="0"/>
              <a:t>beam upon error detection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62329DFD-672E-EAA1-04FB-8DC41BA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B93EA3-0FC0-3A8B-7F6C-FCA56F730545}"/>
              </a:ext>
            </a:extLst>
          </p:cNvPr>
          <p:cNvSpPr txBox="1"/>
          <p:nvPr/>
        </p:nvSpPr>
        <p:spPr>
          <a:xfrm>
            <a:off x="6589345" y="5896022"/>
            <a:ext cx="239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Flattening filter with </a:t>
            </a:r>
            <a:r>
              <a:rPr lang="en-US" altLang="ko-KR" sz="1200" dirty="0" err="1"/>
              <a:t>carrrousel</a:t>
            </a:r>
            <a:endParaRPr lang="ko-KR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D5CB7-D2CE-2390-674B-E4F6B491E7DE}"/>
              </a:ext>
            </a:extLst>
          </p:cNvPr>
          <p:cNvSpPr txBox="1"/>
          <p:nvPr/>
        </p:nvSpPr>
        <p:spPr>
          <a:xfrm>
            <a:off x="2393845" y="6538912"/>
            <a:ext cx="2063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Structure of gantry head</a:t>
            </a:r>
            <a:endParaRPr lang="ko-KR" altLang="en-US" sz="12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A5FD2B95-05C2-37FB-E006-6BC522321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40" y="2937455"/>
            <a:ext cx="3047722" cy="3601457"/>
          </a:xfrm>
          <a:prstGeom prst="rect">
            <a:avLst/>
          </a:prstGeom>
        </p:spPr>
      </p:pic>
      <p:pic>
        <p:nvPicPr>
          <p:cNvPr id="22" name="Picture 2" descr="Image">
            <a:extLst>
              <a:ext uri="{FF2B5EF4-FFF2-40B4-BE49-F238E27FC236}">
                <a16:creationId xmlns:a16="http://schemas.microsoft.com/office/drawing/2014/main" id="{887FE7C1-C91F-3DCA-9A37-19C72F94F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4217" r="12149" b="6117"/>
          <a:stretch/>
        </p:blipFill>
        <p:spPr bwMode="auto">
          <a:xfrm>
            <a:off x="6818256" y="3817625"/>
            <a:ext cx="1934678" cy="18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6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A7427-5403-D19B-9F79-0C23F31E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DEFBB93-D835-B589-38CE-C21C1C8C7B22}"/>
              </a:ext>
            </a:extLst>
          </p:cNvPr>
          <p:cNvGrpSpPr/>
          <p:nvPr/>
        </p:nvGrpSpPr>
        <p:grpSpPr>
          <a:xfrm>
            <a:off x="7644798" y="1687385"/>
            <a:ext cx="4098825" cy="4777950"/>
            <a:chOff x="4456497" y="1443345"/>
            <a:chExt cx="4098825" cy="477795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8460F44-2771-1220-45A6-1FFAD4EE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5298"/>
            <a:stretch/>
          </p:blipFill>
          <p:spPr>
            <a:xfrm>
              <a:off x="4456497" y="1443345"/>
              <a:ext cx="4098825" cy="4777950"/>
            </a:xfrm>
            <a:prstGeom prst="rect">
              <a:avLst/>
            </a:prstGeom>
          </p:spPr>
        </p:pic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1ECD5E68-0DBF-3C93-D803-32ECDA31E3EB}"/>
                </a:ext>
              </a:extLst>
            </p:cNvPr>
            <p:cNvSpPr/>
            <p:nvPr/>
          </p:nvSpPr>
          <p:spPr bwMode="auto">
            <a:xfrm>
              <a:off x="4456497" y="3663696"/>
              <a:ext cx="1432239" cy="2157984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D7478B-4757-4E26-E943-CD100049E1FC}"/>
                </a:ext>
              </a:extLst>
            </p:cNvPr>
            <p:cNvSpPr txBox="1"/>
            <p:nvPr/>
          </p:nvSpPr>
          <p:spPr>
            <a:xfrm>
              <a:off x="4456497" y="5513903"/>
              <a:ext cx="1249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FF0000"/>
                  </a:solidFill>
                </a:rPr>
                <a:t>Ion chamber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6AF0F19-16D2-BF7F-1FAD-BDA2C8CD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4660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Ion Chamber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2AC085E-8820-898A-069F-DF217A6B6B7B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ED97D5F-8A23-C301-5169-74C45ABB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7"/>
            <a:ext cx="10515600" cy="2972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Dosimetry X-ray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Measure the delivered dose, dose rate, and beam symmetry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Located below the flattening filter (carrousel) in the gantry head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If the electron beam deviates, feedback is applied via steering coil</a:t>
            </a:r>
            <a:br>
              <a:rPr lang="en-US" altLang="ko-KR" sz="1600" dirty="0"/>
            </a:br>
            <a:r>
              <a:rPr lang="en-US" altLang="ko-KR" sz="1600" dirty="0"/>
              <a:t>to correct the trajectory</a:t>
            </a:r>
          </a:p>
          <a:p>
            <a:pPr marL="5971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When error condition (overdose or asymmetry) is detected,</a:t>
            </a:r>
            <a:br>
              <a:rPr lang="en-US" altLang="ko-KR" sz="1600" dirty="0"/>
            </a:br>
            <a:r>
              <a:rPr lang="en-US" altLang="ko-KR" sz="1600" dirty="0"/>
              <a:t>the beam automatically interrupted for patient safety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17B57494-19EB-A53F-D9FD-CA446BB9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406FF8-6382-80D6-5DCA-2FE4BEEF636B}"/>
              </a:ext>
            </a:extLst>
          </p:cNvPr>
          <p:cNvSpPr txBox="1"/>
          <p:nvPr/>
        </p:nvSpPr>
        <p:spPr>
          <a:xfrm>
            <a:off x="8444479" y="6526643"/>
            <a:ext cx="231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Monitor at each ion chamber</a:t>
            </a:r>
            <a:endParaRPr lang="ko-KR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0F6E1-38A2-3D9E-3093-4CA9EB9ED697}"/>
              </a:ext>
            </a:extLst>
          </p:cNvPr>
          <p:cNvSpPr txBox="1"/>
          <p:nvPr/>
        </p:nvSpPr>
        <p:spPr>
          <a:xfrm>
            <a:off x="2144918" y="6294607"/>
            <a:ext cx="231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Medical LINAC’s Ion chamber</a:t>
            </a:r>
            <a:endParaRPr lang="ko-KR" altLang="en-US" sz="1200" dirty="0"/>
          </a:p>
        </p:txBody>
      </p:sp>
      <p:pic>
        <p:nvPicPr>
          <p:cNvPr id="12" name="그림 11" descr="원, 거울, 금속, 실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57122F4-E79B-6794-395E-CA0E75488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6" y="4275063"/>
            <a:ext cx="2190175" cy="19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1FF8-DF85-8A2F-A47C-2C0D1886D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7C896-8A9E-11A8-5BEC-B9D80056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913219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Basic Structure of Ion Chamber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216268A-B68B-4A31-2939-202AEE2C07DA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B243F7A-16AD-FA73-4C8E-CA030F4A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7"/>
            <a:ext cx="10515600" cy="35133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Structure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Consist of two electrodes : anode and cathode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DC voltage source creates an electric field across the electrodes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Working Principle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Incident radiation enters chamber and interacts with the gas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Ionization generate electron-ion pairs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Electric field drives electrons toward the anode and positive ions toward the cathode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Movement of these charges produces an ion current</a:t>
            </a:r>
            <a:br>
              <a:rPr lang="en-US" altLang="ko-KR" sz="1600" dirty="0"/>
            </a:br>
            <a:r>
              <a:rPr lang="en-US" altLang="ko-KR" sz="1600" dirty="0"/>
              <a:t>proportional to the amount of radiation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02D5DD0F-D023-7B4C-E4EE-FBDD6F0D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3" name="Picture 2" descr="Ionization chamber Principle - Inst Tools">
            <a:extLst>
              <a:ext uri="{FF2B5EF4-FFF2-40B4-BE49-F238E27FC236}">
                <a16:creationId xmlns:a16="http://schemas.microsoft.com/office/drawing/2014/main" id="{B59A6FE5-140A-AA60-9DC0-6E12D72C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8" y="3684699"/>
            <a:ext cx="4949583" cy="30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992A6-3EFA-F401-5AAB-6618A3F4F285}"/>
              </a:ext>
            </a:extLst>
          </p:cNvPr>
          <p:cNvSpPr txBox="1"/>
          <p:nvPr/>
        </p:nvSpPr>
        <p:spPr>
          <a:xfrm>
            <a:off x="8223600" y="6354374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Basic structure about ion chamber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316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9063F-9A22-3455-2B57-52592DA2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B6678-7C29-12BB-2C40-2F0B6EA1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2384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Detailed Structure of the Ion Chamber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A5C0300-5AB2-9F95-C0A3-8AA8BA5B4912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8C67C18-6F84-9780-7885-B9BE7E10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8"/>
            <a:ext cx="10663989" cy="30669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Ion chamber consist of two independent planes (Transverse and Radial)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Inner plates (A and B)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Sum of currents is proportional to the dose rate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Difference in current reflects beam symmetry error (angular misalignment)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Measure beam tilt as percentage of central axis dose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Outer plates (E and F)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Evaluate beam position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Unequal current values indicate a positioning error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44F8131B-6BFB-22CC-C9FE-0EBAA179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BC0B02-E5A3-B7D0-08BB-ACD13FC7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61" y="4379472"/>
            <a:ext cx="4425343" cy="2137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7D803-FBC5-2782-82D5-C8CC21B4FC1B}"/>
              </a:ext>
            </a:extLst>
          </p:cNvPr>
          <p:cNvSpPr txBox="1"/>
          <p:nvPr/>
        </p:nvSpPr>
        <p:spPr>
          <a:xfrm>
            <a:off x="4347178" y="6444476"/>
            <a:ext cx="289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Detailed Structure of the Ion Chamber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949660-D132-609C-E5FA-67B6E6F4A0B4}"/>
                  </a:ext>
                </a:extLst>
              </p:cNvPr>
              <p:cNvSpPr txBox="1"/>
              <p:nvPr/>
            </p:nvSpPr>
            <p:spPr>
              <a:xfrm>
                <a:off x="6448097" y="2868568"/>
                <a:ext cx="2813334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(−12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949660-D132-609C-E5FA-67B6E6F4A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97" y="2868568"/>
                <a:ext cx="2813334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C6962B8B-5308-EA87-6D72-0669DB124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669" y="4379472"/>
            <a:ext cx="3100847" cy="20373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79C05E-FD61-F8CD-B791-018E4293E295}"/>
              </a:ext>
            </a:extLst>
          </p:cNvPr>
          <p:cNvSpPr txBox="1"/>
          <p:nvPr/>
        </p:nvSpPr>
        <p:spPr>
          <a:xfrm>
            <a:off x="8329963" y="6442685"/>
            <a:ext cx="289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Symmetry evaluate by external device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9138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04EC-598F-FBB2-713D-3DE30E42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6E3453-D9E1-0DE4-6797-49D522AE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46600" cy="4384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VMAT</a:t>
            </a:r>
            <a:endParaRPr lang="ko-KR" altLang="en-US" sz="2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F3A2B4-596E-7919-7C61-0A58FF6D9ECB}"/>
              </a:ext>
            </a:extLst>
          </p:cNvPr>
          <p:cNvCxnSpPr/>
          <p:nvPr/>
        </p:nvCxnSpPr>
        <p:spPr>
          <a:xfrm>
            <a:off x="838200" y="905164"/>
            <a:ext cx="4574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BF0C229-BC3D-0B29-6979-D318A5C5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8"/>
            <a:ext cx="9865093" cy="28491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Conventional RT(Radiation Therapy) : fixed directions beam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1800" dirty="0"/>
              <a:t>VMAT(Volumetric Modulated Arc Therapy)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Delivers radiation while the gantry rotates continuously around the patient</a:t>
            </a:r>
          </a:p>
          <a:p>
            <a:pPr marL="313200" indent="-285750">
              <a:buFont typeface="Wingdings" panose="05000000000000000000" pitchFamily="2" charset="2"/>
              <a:buChar char="Ø"/>
            </a:pPr>
            <a:r>
              <a:rPr lang="en-US" altLang="ko-KR" sz="1800" dirty="0"/>
              <a:t>To ensure treatment accuracy, beam symmetry and flatness must be maintained</a:t>
            </a:r>
          </a:p>
          <a:p>
            <a:pPr marL="540000">
              <a:buFont typeface="Wingdings" panose="05000000000000000000" pitchFamily="2" charset="2"/>
              <a:buChar char="ü"/>
            </a:pPr>
            <a:r>
              <a:rPr lang="en-US" altLang="ko-KR" sz="1600" dirty="0"/>
              <a:t>External magnetic field(nearby MRI system) and internal components (hysteresis effect)</a:t>
            </a:r>
            <a:br>
              <a:rPr lang="en-US" altLang="ko-KR" sz="1600" dirty="0"/>
            </a:br>
            <a:r>
              <a:rPr lang="en-US" altLang="ko-KR" sz="1600" dirty="0"/>
              <a:t>affect beam stability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C9273506-222A-D13B-8453-39C193D5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1814-AEC5-49BA-B4D8-34AFA480EB62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19B787-2DC2-E575-B389-51751E46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74" y="4373463"/>
            <a:ext cx="5313145" cy="1763344"/>
          </a:xfrm>
          <a:prstGeom prst="rect">
            <a:avLst/>
          </a:prstGeom>
        </p:spPr>
      </p:pic>
      <p:pic>
        <p:nvPicPr>
          <p:cNvPr id="4" name="Picture 2" descr="Cancer Care Institute | Comprehensive Cancer Treatment Options">
            <a:extLst>
              <a:ext uri="{FF2B5EF4-FFF2-40B4-BE49-F238E27FC236}">
                <a16:creationId xmlns:a16="http://schemas.microsoft.com/office/drawing/2014/main" id="{F0BA1D7A-ABAA-BBDF-112E-58F3BDD9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54" y="4099923"/>
            <a:ext cx="3209023" cy="19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AD3D8-EAB3-91BF-737F-53AABBE5D468}"/>
              </a:ext>
            </a:extLst>
          </p:cNvPr>
          <p:cNvSpPr txBox="1"/>
          <p:nvPr/>
        </p:nvSpPr>
        <p:spPr>
          <a:xfrm>
            <a:off x="8953396" y="6136947"/>
            <a:ext cx="1572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VMAT treatment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620FC-B26D-CF68-5E71-96F6AE98EE6D}"/>
              </a:ext>
            </a:extLst>
          </p:cNvPr>
          <p:cNvSpPr txBox="1"/>
          <p:nvPr/>
        </p:nvSpPr>
        <p:spPr>
          <a:xfrm>
            <a:off x="3616103" y="6217342"/>
            <a:ext cx="1572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Conventional RT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0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11226</TotalTime>
  <Words>951</Words>
  <Application>Microsoft Office PowerPoint</Application>
  <PresentationFormat>와이드스크린</PresentationFormat>
  <Paragraphs>154</Paragraphs>
  <Slides>17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Cambria Math</vt:lpstr>
      <vt:lpstr>Wingdings</vt:lpstr>
      <vt:lpstr>Office 테마</vt:lpstr>
      <vt:lpstr>Gantry angle dependent beam control optimization of a traveling wave linear accelerator to improve VMAT delivery</vt:lpstr>
      <vt:lpstr>Contest</vt:lpstr>
      <vt:lpstr>Purpose of Clinical Linear Accelerators (LINAC)</vt:lpstr>
      <vt:lpstr>Importance of Symmetric X-ray Beam Emission</vt:lpstr>
      <vt:lpstr>Architecture of medical LINAC</vt:lpstr>
      <vt:lpstr>Ion Chamber</vt:lpstr>
      <vt:lpstr>Basic Structure of Ion Chamber</vt:lpstr>
      <vt:lpstr>Detailed Structure of the Ion Chamber</vt:lpstr>
      <vt:lpstr>VMAT</vt:lpstr>
      <vt:lpstr>Beam Steering Feedback Overview</vt:lpstr>
      <vt:lpstr>Limitation of the Traditional LUT Method</vt:lpstr>
      <vt:lpstr>New method for LUT Optimization</vt:lpstr>
      <vt:lpstr>New method for LUT Optimization</vt:lpstr>
      <vt:lpstr>New method for LUT Optimization</vt:lpstr>
      <vt:lpstr>New method for LUT Optimization</vt:lpstr>
      <vt:lpstr>Result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류연찬(빔물리진단제어팀)</dc:creator>
  <cp:lastModifiedBy>류연찬(빔물리진단제어팀)</cp:lastModifiedBy>
  <cp:revision>193</cp:revision>
  <cp:lastPrinted>2025-06-20T05:47:10Z</cp:lastPrinted>
  <dcterms:created xsi:type="dcterms:W3CDTF">2025-05-12T07:33:32Z</dcterms:created>
  <dcterms:modified xsi:type="dcterms:W3CDTF">2025-06-20T06:25:22Z</dcterms:modified>
</cp:coreProperties>
</file>