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25"/>
  </p:notesMasterIdLst>
  <p:sldIdLst>
    <p:sldId id="359" r:id="rId2"/>
    <p:sldId id="369" r:id="rId3"/>
    <p:sldId id="418" r:id="rId4"/>
    <p:sldId id="392" r:id="rId5"/>
    <p:sldId id="411" r:id="rId6"/>
    <p:sldId id="413" r:id="rId7"/>
    <p:sldId id="414" r:id="rId8"/>
    <p:sldId id="405" r:id="rId9"/>
    <p:sldId id="412" r:id="rId10"/>
    <p:sldId id="409" r:id="rId11"/>
    <p:sldId id="422" r:id="rId12"/>
    <p:sldId id="417" r:id="rId13"/>
    <p:sldId id="410" r:id="rId14"/>
    <p:sldId id="419" r:id="rId15"/>
    <p:sldId id="407" r:id="rId16"/>
    <p:sldId id="368" r:id="rId17"/>
    <p:sldId id="399" r:id="rId18"/>
    <p:sldId id="374" r:id="rId19"/>
    <p:sldId id="377" r:id="rId20"/>
    <p:sldId id="371" r:id="rId21"/>
    <p:sldId id="373" r:id="rId22"/>
    <p:sldId id="404" r:id="rId23"/>
    <p:sldId id="423" r:id="rId24"/>
  </p:sldIdLst>
  <p:sldSz cx="15236825" cy="8570913"/>
  <p:notesSz cx="6858000" cy="9144000"/>
  <p:defaultTextStyle>
    <a:defPPr>
      <a:defRPr lang="ko-KR"/>
    </a:defPPr>
    <a:lvl1pPr marL="0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1pPr>
    <a:lvl2pPr marL="571454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2pPr>
    <a:lvl3pPr marL="1142909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3pPr>
    <a:lvl4pPr marL="1714363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4pPr>
    <a:lvl5pPr marL="2285817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5pPr>
    <a:lvl6pPr marL="2857271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3E4B7CD-D69B-4747-9997-E7DC1D4C476A}">
          <p14:sldIdLst>
            <p14:sldId id="359"/>
            <p14:sldId id="369"/>
            <p14:sldId id="418"/>
            <p14:sldId id="392"/>
            <p14:sldId id="411"/>
            <p14:sldId id="413"/>
            <p14:sldId id="414"/>
            <p14:sldId id="405"/>
            <p14:sldId id="412"/>
            <p14:sldId id="409"/>
            <p14:sldId id="422"/>
            <p14:sldId id="417"/>
            <p14:sldId id="410"/>
            <p14:sldId id="419"/>
            <p14:sldId id="407"/>
            <p14:sldId id="368"/>
            <p14:sldId id="399"/>
            <p14:sldId id="374"/>
            <p14:sldId id="377"/>
            <p14:sldId id="371"/>
            <p14:sldId id="373"/>
            <p14:sldId id="404"/>
            <p14:sldId id="4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2929"/>
    <a:srgbClr val="EC4928"/>
    <a:srgbClr val="0000FF"/>
    <a:srgbClr val="D86565"/>
    <a:srgbClr val="73DE73"/>
    <a:srgbClr val="6A64D4"/>
    <a:srgbClr val="8383FF"/>
    <a:srgbClr val="CC3333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83207" autoAdjust="0"/>
  </p:normalViewPr>
  <p:slideViewPr>
    <p:cSldViewPr snapToGrid="0">
      <p:cViewPr varScale="1">
        <p:scale>
          <a:sx n="106" d="100"/>
          <a:sy n="106" d="100"/>
        </p:scale>
        <p:origin x="1338" y="1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191" d="100"/>
          <a:sy n="191" d="100"/>
        </p:scale>
        <p:origin x="150" y="144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9F85E-A996-4607-8B4A-70CC5B7FB91C}" type="datetimeFigureOut">
              <a:rPr lang="ko-KR" altLang="en-US" smtClean="0"/>
              <a:t>2025-05-29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A51E5-D39C-4646-99FB-0BE2893AFD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652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/>
              <a:t>In this talk, I will first explain the reason why we use higher harmonic cavities (HHCs) in storage rings.</a:t>
            </a:r>
            <a:br>
              <a:rPr lang="en-US" altLang="ko-KR" dirty="0"/>
            </a:br>
            <a:r>
              <a:rPr lang="en-US" altLang="ko-KR" dirty="0"/>
              <a:t>Then, I will briefly introduce the basic theory of Robinson instabilities.</a:t>
            </a:r>
          </a:p>
          <a:p>
            <a:pPr>
              <a:buNone/>
            </a:pPr>
            <a:r>
              <a:rPr lang="en-US" altLang="ko-KR" dirty="0"/>
              <a:t>After that, I will present a comparative analysis of Robinson instabilities that occur when using: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dirty="0"/>
              <a:t>a </a:t>
            </a:r>
            <a:r>
              <a:rPr lang="en-US" altLang="ko-KR" b="1" dirty="0"/>
              <a:t>normal-conducting active harmonic cavity</a:t>
            </a:r>
            <a:r>
              <a:rPr lang="en-US" altLang="ko-KR" dirty="0"/>
              <a:t> in </a:t>
            </a:r>
            <a:r>
              <a:rPr lang="en-US" altLang="ko-KR" b="1" dirty="0"/>
              <a:t>Korea-4GSR</a:t>
            </a:r>
            <a:r>
              <a:rPr lang="en-US" altLang="ko-KR" dirty="0"/>
              <a:t>, 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dirty="0"/>
              <a:t>a </a:t>
            </a:r>
            <a:r>
              <a:rPr lang="en-US" altLang="ko-KR" b="1" dirty="0"/>
              <a:t>superconducting passive harmonic cavity</a:t>
            </a:r>
            <a:r>
              <a:rPr lang="en-US" altLang="ko-KR" dirty="0"/>
              <a:t> in </a:t>
            </a:r>
            <a:r>
              <a:rPr lang="en-US" altLang="ko-KR" b="1" dirty="0"/>
              <a:t>PLS-II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1E5-D39C-4646-99FB-0BE2893AFD42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772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1E5-D39C-4646-99FB-0BE2893AFD42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1063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/>
              <a:t>Now, let’s move on to the case of a </a:t>
            </a:r>
            <a:r>
              <a:rPr lang="en-US" altLang="ko-KR" b="1" dirty="0"/>
              <a:t>superconducting passive cavity</a:t>
            </a:r>
            <a:r>
              <a:rPr lang="en-US" altLang="ko-KR" dirty="0"/>
              <a:t> in </a:t>
            </a:r>
            <a:r>
              <a:rPr lang="en-US" altLang="ko-KR" b="1" dirty="0"/>
              <a:t>PLS-II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en-US" altLang="ko-KR" dirty="0"/>
              <a:t>PLS-II is a </a:t>
            </a:r>
            <a:r>
              <a:rPr lang="en-US" altLang="ko-KR" b="1" dirty="0"/>
              <a:t>third-generation storage ring</a:t>
            </a:r>
            <a:r>
              <a:rPr lang="en-US" altLang="ko-KR" dirty="0"/>
              <a:t>, currently operational in Pohang.</a:t>
            </a:r>
            <a:br>
              <a:rPr lang="en-US" altLang="ko-KR" dirty="0"/>
            </a:br>
            <a:r>
              <a:rPr lang="en-US" altLang="ko-KR" dirty="0"/>
              <a:t>While no harmonic cavity is installed yet, we use this lattice for comparison.</a:t>
            </a:r>
          </a:p>
          <a:p>
            <a:r>
              <a:rPr lang="en-US" altLang="ko-KR" dirty="0"/>
              <a:t>The </a:t>
            </a:r>
            <a:r>
              <a:rPr lang="en-US" altLang="ko-KR" b="1" dirty="0"/>
              <a:t>main cavity is already superconducting and active</a:t>
            </a:r>
            <a:r>
              <a:rPr lang="en-US" altLang="ko-KR" dirty="0"/>
              <a:t>, so adding an </a:t>
            </a:r>
            <a:r>
              <a:rPr lang="en-US" altLang="ko-KR" b="1" dirty="0"/>
              <a:t>SC-passive cavity</a:t>
            </a:r>
            <a:r>
              <a:rPr lang="en-US" altLang="ko-KR" dirty="0"/>
              <a:t> is a practical assumption.</a:t>
            </a:r>
            <a:br>
              <a:rPr lang="en-US" altLang="ko-KR" dirty="0"/>
            </a:br>
            <a:r>
              <a:rPr lang="en-US" altLang="ko-KR" dirty="0"/>
              <a:t>We use past SC passive cavity designs as the basis for parameters in this study.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1E5-D39C-4646-99FB-0BE2893AFD42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6019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/>
              <a:t>Instabilities in SC cavities differ significantly from NC cavities.</a:t>
            </a:r>
          </a:p>
          <a:p>
            <a:pPr>
              <a:buNone/>
            </a:pPr>
            <a:r>
              <a:rPr lang="en-US" altLang="ko-KR" dirty="0"/>
              <a:t>Due to the </a:t>
            </a:r>
            <a:r>
              <a:rPr lang="en-US" altLang="ko-KR" b="1" dirty="0"/>
              <a:t>high Q (~10⁶)</a:t>
            </a:r>
            <a:r>
              <a:rPr lang="en-US" altLang="ko-KR" dirty="0"/>
              <a:t>, the </a:t>
            </a:r>
            <a:r>
              <a:rPr lang="en-US" altLang="ko-KR" b="1" dirty="0"/>
              <a:t>impedance is very low</a:t>
            </a:r>
            <a:r>
              <a:rPr lang="en-US" altLang="ko-KR" dirty="0"/>
              <a:t> at </a:t>
            </a:r>
            <a:r>
              <a:rPr lang="en-US" altLang="ko-KR" dirty="0" err="1"/>
              <a:t>ωRF+ωs</a:t>
            </a:r>
            <a:r>
              <a:rPr lang="en-US" altLang="ko-KR" dirty="0"/>
              <a:t>\omega_{\text{RF}} + \</a:t>
            </a:r>
            <a:r>
              <a:rPr lang="en-US" altLang="ko-KR" dirty="0" err="1"/>
              <a:t>omega_sωRF</a:t>
            </a:r>
            <a:r>
              <a:rPr lang="en-US" altLang="ko-KR" dirty="0"/>
              <a:t>​+</a:t>
            </a:r>
            <a:r>
              <a:rPr lang="en-US" altLang="ko-KR" dirty="0" err="1"/>
              <a:t>ωs</a:t>
            </a:r>
            <a:r>
              <a:rPr lang="en-US" altLang="ko-KR" dirty="0"/>
              <a:t>​, so </a:t>
            </a:r>
            <a:r>
              <a:rPr lang="en-US" altLang="ko-KR" b="1" dirty="0"/>
              <a:t>AC Robinson instability is weak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Also, </a:t>
            </a:r>
            <a:r>
              <a:rPr lang="en-US" altLang="ko-KR" b="1" dirty="0"/>
              <a:t>CBI is minimal</a:t>
            </a:r>
            <a:r>
              <a:rPr lang="en-US" altLang="ko-KR" dirty="0"/>
              <a:t> due to the narrow impedance spectrum.</a:t>
            </a:r>
          </a:p>
          <a:p>
            <a:pPr>
              <a:buNone/>
            </a:pPr>
            <a:r>
              <a:rPr lang="en-US" altLang="ko-KR" dirty="0"/>
              <a:t>However, at the </a:t>
            </a:r>
            <a:r>
              <a:rPr lang="en-US" altLang="ko-KR" b="1" dirty="0"/>
              <a:t>detuning frequency</a:t>
            </a:r>
            <a:r>
              <a:rPr lang="en-US" altLang="ko-KR" dirty="0"/>
              <a:t>, the impedance can reach </a:t>
            </a:r>
            <a:r>
              <a:rPr lang="en-US" altLang="ko-KR" b="1" dirty="0"/>
              <a:t>GΩ levels</a:t>
            </a:r>
            <a:r>
              <a:rPr lang="en-US" altLang="ko-KR" dirty="0"/>
              <a:t>, leading to a </a:t>
            </a:r>
            <a:r>
              <a:rPr lang="en-US" altLang="ko-KR" b="1" dirty="0"/>
              <a:t>resonant interaction</a:t>
            </a:r>
            <a:r>
              <a:rPr lang="en-US" altLang="ko-KR" dirty="0"/>
              <a:t> between the beam and cavity field.</a:t>
            </a:r>
            <a:br>
              <a:rPr lang="en-US" altLang="ko-KR" dirty="0"/>
            </a:br>
            <a:r>
              <a:rPr lang="en-US" altLang="ko-KR" dirty="0"/>
              <a:t>This causes a </a:t>
            </a:r>
            <a:r>
              <a:rPr lang="en-US" altLang="ko-KR" b="1" dirty="0"/>
              <a:t>cavity mode instability</a:t>
            </a:r>
            <a:r>
              <a:rPr lang="en-US" altLang="ko-KR" dirty="0"/>
              <a:t>, or </a:t>
            </a:r>
            <a:r>
              <a:rPr lang="en-US" altLang="ko-KR" b="1" dirty="0"/>
              <a:t>D-mode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This was discussed in a </a:t>
            </a:r>
            <a:r>
              <a:rPr lang="en-US" altLang="ko-KR" b="1" dirty="0"/>
              <a:t>2023 PRAB paper</a:t>
            </a:r>
            <a:r>
              <a:rPr lang="en-US" altLang="ko-KR" dirty="0"/>
              <a:t>, and our simulations confirm the presence of D-mode near the detuning frequency.</a:t>
            </a:r>
            <a:br>
              <a:rPr lang="en-US" altLang="ko-KR" dirty="0"/>
            </a:br>
            <a:r>
              <a:rPr lang="en-US" altLang="ko-KR" dirty="0"/>
              <a:t>D-mode usually shows </a:t>
            </a:r>
            <a:r>
              <a:rPr lang="en-US" altLang="ko-KR" b="1" dirty="0"/>
              <a:t>moderate growth rates (~10–100 s⁻¹)</a:t>
            </a:r>
            <a:r>
              <a:rPr lang="en-US" altLang="ko-KR" dirty="0"/>
              <a:t>, but if </a:t>
            </a:r>
            <a:r>
              <a:rPr lang="en-US" altLang="ko-KR" dirty="0" err="1"/>
              <a:t>Δω</a:t>
            </a:r>
            <a:r>
              <a:rPr lang="en-US" altLang="ko-KR" dirty="0"/>
              <a:t>\Delta\</a:t>
            </a:r>
            <a:r>
              <a:rPr lang="en-US" altLang="ko-KR" dirty="0" err="1"/>
              <a:t>omegaΔω</a:t>
            </a:r>
            <a:r>
              <a:rPr lang="en-US" altLang="ko-KR" dirty="0"/>
              <a:t> approaches </a:t>
            </a:r>
            <a:r>
              <a:rPr lang="en-US" altLang="ko-KR" dirty="0" err="1"/>
              <a:t>ωs</a:t>
            </a:r>
            <a:r>
              <a:rPr lang="en-US" altLang="ko-KR" dirty="0"/>
              <a:t>\</a:t>
            </a:r>
            <a:r>
              <a:rPr lang="en-US" altLang="ko-KR" dirty="0" err="1"/>
              <a:t>omega_sωs</a:t>
            </a:r>
            <a:r>
              <a:rPr lang="en-US" altLang="ko-KR" dirty="0"/>
              <a:t>​, </a:t>
            </a:r>
            <a:r>
              <a:rPr lang="en-US" altLang="ko-KR" b="1" dirty="0"/>
              <a:t>mode coupling</a:t>
            </a:r>
            <a:r>
              <a:rPr lang="en-US" altLang="ko-KR" dirty="0"/>
              <a:t> can lead to strong instability.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1E5-D39C-4646-99FB-0BE2893AFD42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046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/>
              <a:t>This plot shows the D-mode instability regions and bunch lengthening conditions for various </a:t>
            </a:r>
            <a:r>
              <a:rPr lang="en-US" altLang="ko-KR" b="1" dirty="0"/>
              <a:t>total shunt impedances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en-US" altLang="ko-KR" dirty="0"/>
              <a:t>With </a:t>
            </a:r>
            <a:r>
              <a:rPr lang="en-US" altLang="ko-KR" b="1" dirty="0"/>
              <a:t>1 or 2 HHCs</a:t>
            </a:r>
            <a:r>
              <a:rPr lang="en-US" altLang="ko-KR" dirty="0"/>
              <a:t>, D-mode instability appears.</a:t>
            </a:r>
            <a:br>
              <a:rPr lang="en-US" altLang="ko-KR" dirty="0"/>
            </a:br>
            <a:r>
              <a:rPr lang="en-US" altLang="ko-KR" dirty="0"/>
              <a:t>Simulations (shown on the right) match well with the analytical predictions.</a:t>
            </a:r>
          </a:p>
          <a:p>
            <a:pPr>
              <a:buNone/>
            </a:pPr>
            <a:r>
              <a:rPr lang="en-US" altLang="ko-KR" dirty="0"/>
              <a:t>There are two main ways to suppress D-mode:</a:t>
            </a:r>
          </a:p>
          <a:p>
            <a:pPr>
              <a:buFont typeface="+mj-lt"/>
              <a:buAutoNum type="arabicPeriod"/>
            </a:pPr>
            <a:r>
              <a:rPr lang="en-US" altLang="ko-KR" b="1" dirty="0"/>
              <a:t>Increase detuning frequency</a:t>
            </a:r>
            <a:r>
              <a:rPr lang="en-US" altLang="ko-KR" dirty="0"/>
              <a:t>, but this worsens bunch lengthening efficiency.</a:t>
            </a:r>
          </a:p>
          <a:p>
            <a:pPr>
              <a:buFont typeface="+mj-lt"/>
              <a:buAutoNum type="arabicPeriod"/>
            </a:pPr>
            <a:r>
              <a:rPr lang="en-US" altLang="ko-KR" b="1" dirty="0"/>
              <a:t>Add more cavities</a:t>
            </a:r>
            <a:r>
              <a:rPr lang="en-US" altLang="ko-KR" dirty="0"/>
              <a:t>, increasing shunt impedance, but this enhances </a:t>
            </a:r>
            <a:r>
              <a:rPr lang="en-US" altLang="ko-KR" b="1" dirty="0"/>
              <a:t>transient beam loading</a:t>
            </a:r>
            <a:r>
              <a:rPr lang="en-US" altLang="ko-KR" dirty="0"/>
              <a:t>, especially in </a:t>
            </a:r>
            <a:r>
              <a:rPr lang="en-US" altLang="ko-KR" b="1" dirty="0"/>
              <a:t>gapped fill patterns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1E5-D39C-4646-99FB-0BE2893AFD42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1406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/>
              <a:t>To summarize,</a:t>
            </a:r>
            <a:br>
              <a:rPr lang="en-US" altLang="ko-KR" dirty="0"/>
            </a:br>
            <a:r>
              <a:rPr lang="en-US" altLang="ko-KR" dirty="0"/>
              <a:t>this study investigated Robinson instability in both NC-active and SC-passive harmonic cavities using Korea-4GSR and PLS-II cases.</a:t>
            </a:r>
          </a:p>
          <a:p>
            <a:pPr>
              <a:buNone/>
            </a:pPr>
            <a:r>
              <a:rPr lang="en-US" altLang="ko-KR" dirty="0"/>
              <a:t>In NC-active cavities, </a:t>
            </a:r>
            <a:r>
              <a:rPr lang="en-US" altLang="ko-KR" b="1" dirty="0"/>
              <a:t>μ = 1 CBI</a:t>
            </a:r>
            <a:r>
              <a:rPr lang="en-US" altLang="ko-KR" dirty="0"/>
              <a:t> is the main issue, which can be partly mitigated by adjusting </a:t>
            </a:r>
            <a:r>
              <a:rPr lang="en-US" altLang="ko-KR" b="1" dirty="0"/>
              <a:t>coupling β</a:t>
            </a:r>
            <a:r>
              <a:rPr lang="en-US" altLang="ko-KR" dirty="0"/>
              <a:t> and </a:t>
            </a:r>
            <a:r>
              <a:rPr lang="en-US" altLang="ko-KR" b="1" dirty="0"/>
              <a:t>detuning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b="1" dirty="0"/>
              <a:t>DC and AC instabilities</a:t>
            </a:r>
            <a:r>
              <a:rPr lang="en-US" altLang="ko-KR" dirty="0"/>
              <a:t> can be suppressed by applying a </a:t>
            </a:r>
            <a:r>
              <a:rPr lang="en-US" altLang="ko-KR" b="1" dirty="0"/>
              <a:t>near-flat potential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en-US" altLang="ko-KR" dirty="0"/>
              <a:t>In SC-passive cavities, </a:t>
            </a:r>
            <a:r>
              <a:rPr lang="en-US" altLang="ko-KR" b="1" dirty="0"/>
              <a:t>D-mode instability</a:t>
            </a:r>
            <a:r>
              <a:rPr lang="en-US" altLang="ko-KR" dirty="0"/>
              <a:t> is dominant when </a:t>
            </a:r>
            <a:r>
              <a:rPr lang="en-US" altLang="ko-KR" b="1" dirty="0" err="1"/>
              <a:t>Δω</a:t>
            </a:r>
            <a:r>
              <a:rPr lang="en-US" altLang="ko-KR" b="1" dirty="0"/>
              <a:t> ≈ ωₛ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but can be avoided by </a:t>
            </a:r>
            <a:r>
              <a:rPr lang="en-US" altLang="ko-KR" b="1" dirty="0"/>
              <a:t>increasing </a:t>
            </a:r>
            <a:r>
              <a:rPr lang="en-US" altLang="ko-KR" b="1" dirty="0" err="1"/>
              <a:t>Δω</a:t>
            </a:r>
            <a:r>
              <a:rPr lang="en-US" altLang="ko-KR" dirty="0"/>
              <a:t> or </a:t>
            </a:r>
            <a:r>
              <a:rPr lang="en-US" altLang="ko-KR" b="1" dirty="0"/>
              <a:t>R/Q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Future work includes </a:t>
            </a:r>
            <a:r>
              <a:rPr lang="en-US" altLang="ko-KR" b="1" dirty="0"/>
              <a:t>tracking simulations</a:t>
            </a:r>
            <a:r>
              <a:rPr lang="en-US" altLang="ko-KR" dirty="0"/>
              <a:t> and </a:t>
            </a:r>
            <a:r>
              <a:rPr lang="en-US" altLang="ko-KR" b="1" dirty="0"/>
              <a:t>bunch fill pattern optimization</a:t>
            </a:r>
            <a:r>
              <a:rPr lang="en-US" altLang="ko-KR" dirty="0"/>
              <a:t> for better stability.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1E5-D39C-4646-99FB-0BE2893AFD42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8995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/>
              <a:t>To evaluate whether such instabilities occur, we followed an algorithm based on a method proposed in a 2001 PRAB paper.</a:t>
            </a:r>
          </a:p>
          <a:p>
            <a:pPr>
              <a:buNone/>
            </a:pPr>
            <a:r>
              <a:rPr lang="en-US" altLang="ko-KR" dirty="0"/>
              <a:t>We first scan a set of cavity parameters.</a:t>
            </a:r>
            <a:br>
              <a:rPr lang="en-US" altLang="ko-KR" dirty="0"/>
            </a:br>
            <a:r>
              <a:rPr lang="en-US" altLang="ko-KR" dirty="0"/>
              <a:t>At each condition, we compute the </a:t>
            </a:r>
            <a:r>
              <a:rPr lang="en-US" altLang="ko-KR" b="1" dirty="0"/>
              <a:t>stationary longitudinal distribution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Then, we check for the presence of: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dirty="0"/>
              <a:t>DC Robinson instability,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dirty="0"/>
              <a:t>AC Robinson instability, 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dirty="0"/>
              <a:t>Coupled-bunch instability.</a:t>
            </a:r>
          </a:p>
          <a:p>
            <a:pPr>
              <a:buNone/>
            </a:pPr>
            <a:r>
              <a:rPr lang="en-US" altLang="ko-KR" dirty="0"/>
              <a:t>In </a:t>
            </a:r>
            <a:r>
              <a:rPr lang="en-US" altLang="ko-KR" b="1" dirty="0"/>
              <a:t>active cavities</a:t>
            </a:r>
            <a:r>
              <a:rPr lang="en-US" altLang="ko-KR" dirty="0"/>
              <a:t>, both the </a:t>
            </a:r>
            <a:r>
              <a:rPr lang="en-US" altLang="ko-KR" b="1" dirty="0"/>
              <a:t>tuning angle</a:t>
            </a:r>
            <a:r>
              <a:rPr lang="en-US" altLang="ko-KR" dirty="0"/>
              <a:t> and </a:t>
            </a:r>
            <a:r>
              <a:rPr lang="en-US" altLang="ko-KR" b="1" dirty="0"/>
              <a:t>coupling factor β\betaβ</a:t>
            </a:r>
            <a:r>
              <a:rPr lang="en-US" altLang="ko-KR" dirty="0"/>
              <a:t> can be adjusted.</a:t>
            </a:r>
            <a:br>
              <a:rPr lang="en-US" altLang="ko-KR" dirty="0"/>
            </a:br>
            <a:r>
              <a:rPr lang="en-US" altLang="ko-KR" dirty="0"/>
              <a:t>In contrast, </a:t>
            </a:r>
            <a:r>
              <a:rPr lang="en-US" altLang="ko-KR" b="1" dirty="0"/>
              <a:t>passive cavities</a:t>
            </a:r>
            <a:r>
              <a:rPr lang="en-US" altLang="ko-KR" dirty="0"/>
              <a:t> operate at fixed β=0\beta = 0β=0, so only the </a:t>
            </a:r>
            <a:r>
              <a:rPr lang="en-US" altLang="ko-KR" b="1" dirty="0"/>
              <a:t>tuning angle</a:t>
            </a:r>
            <a:r>
              <a:rPr lang="en-US" altLang="ko-KR" dirty="0"/>
              <a:t> is adjustable.</a:t>
            </a:r>
          </a:p>
          <a:p>
            <a:pPr>
              <a:buNone/>
            </a:pPr>
            <a:r>
              <a:rPr lang="en-US" altLang="ko-KR" dirty="0"/>
              <a:t>To determine if an instability occurs: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dirty="0"/>
              <a:t>For </a:t>
            </a:r>
            <a:r>
              <a:rPr lang="en-US" altLang="ko-KR" b="1" dirty="0"/>
              <a:t>DC and AC Robinson</a:t>
            </a:r>
            <a:r>
              <a:rPr lang="en-US" altLang="ko-KR" dirty="0"/>
              <a:t>, we compare the </a:t>
            </a:r>
            <a:r>
              <a:rPr lang="en-US" altLang="ko-KR" b="1" dirty="0"/>
              <a:t>growth rate</a:t>
            </a:r>
            <a:r>
              <a:rPr lang="en-US" altLang="ko-KR" dirty="0"/>
              <a:t> with the </a:t>
            </a:r>
            <a:r>
              <a:rPr lang="en-US" altLang="ko-KR" b="1" dirty="0"/>
              <a:t>radiation damping rate</a:t>
            </a:r>
            <a:r>
              <a:rPr lang="en-US" altLang="ko-KR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dirty="0"/>
              <a:t>For </a:t>
            </a:r>
            <a:r>
              <a:rPr lang="en-US" altLang="ko-KR" b="1" dirty="0"/>
              <a:t>mode coupling</a:t>
            </a:r>
            <a:r>
              <a:rPr lang="en-US" altLang="ko-KR" dirty="0"/>
              <a:t>, we check if the </a:t>
            </a:r>
            <a:r>
              <a:rPr lang="en-US" altLang="ko-KR" b="1" dirty="0"/>
              <a:t>dipole and quadrupole modes intersect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1E5-D39C-4646-99FB-0BE2893AFD4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6445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/>
              <a:t>In passive cavities, the </a:t>
            </a:r>
            <a:r>
              <a:rPr lang="en-US" altLang="ko-KR" b="1" dirty="0"/>
              <a:t>beam determines the voltage</a:t>
            </a:r>
            <a:r>
              <a:rPr lang="en-US" altLang="ko-KR" dirty="0"/>
              <a:t>, so the </a:t>
            </a:r>
            <a:r>
              <a:rPr lang="en-US" altLang="ko-KR" b="1" dirty="0"/>
              <a:t>equilibrium longitudinal distribution</a:t>
            </a:r>
            <a:r>
              <a:rPr lang="en-US" altLang="ko-KR" dirty="0"/>
              <a:t> depends on the </a:t>
            </a:r>
            <a:r>
              <a:rPr lang="en-US" altLang="ko-KR" b="1" dirty="0"/>
              <a:t>cavity tuning angle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en-US" altLang="ko-KR" dirty="0"/>
              <a:t>We apply a self-consistent algorithm:</a:t>
            </a:r>
          </a:p>
          <a:p>
            <a:pPr>
              <a:buFont typeface="+mj-lt"/>
              <a:buAutoNum type="arabicPeriod"/>
            </a:pPr>
            <a:r>
              <a:rPr lang="en-US" altLang="ko-KR" dirty="0"/>
              <a:t>Set the tuning angle, and initialize form factor as 1</a:t>
            </a:r>
          </a:p>
          <a:p>
            <a:pPr>
              <a:buFont typeface="+mj-lt"/>
              <a:buAutoNum type="arabicPeriod"/>
            </a:pPr>
            <a:r>
              <a:rPr lang="en-US" altLang="ko-KR" dirty="0"/>
              <a:t>Calculate the cavity voltage and potential,</a:t>
            </a:r>
          </a:p>
          <a:p>
            <a:pPr>
              <a:buFont typeface="+mj-lt"/>
              <a:buAutoNum type="arabicPeriod"/>
            </a:pPr>
            <a:r>
              <a:rPr lang="en-US" altLang="ko-KR" dirty="0"/>
              <a:t>Solve the </a:t>
            </a:r>
            <a:r>
              <a:rPr lang="en-US" altLang="ko-KR" b="1" dirty="0"/>
              <a:t>Vlasov equation</a:t>
            </a:r>
            <a:r>
              <a:rPr lang="en-US" altLang="ko-KR" dirty="0"/>
              <a:t> for the bunch distribution,</a:t>
            </a:r>
          </a:p>
          <a:p>
            <a:pPr>
              <a:buFont typeface="+mj-lt"/>
              <a:buAutoNum type="arabicPeriod"/>
            </a:pPr>
            <a:r>
              <a:rPr lang="en-US" altLang="ko-KR" dirty="0"/>
              <a:t>Update the form factor until convergence.</a:t>
            </a:r>
          </a:p>
          <a:p>
            <a:r>
              <a:rPr lang="en-US" altLang="ko-KR" dirty="0"/>
              <a:t>Using this approach, we obtain the </a:t>
            </a:r>
            <a:r>
              <a:rPr lang="en-US" altLang="ko-KR" b="1" dirty="0"/>
              <a:t>bunch shape</a:t>
            </a:r>
            <a:r>
              <a:rPr lang="en-US" altLang="ko-KR" dirty="0"/>
              <a:t> for various detuning frequencies, shown on the right.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1E5-D39C-4646-99FB-0BE2893AFD42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9820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/>
              <a:t>At </a:t>
            </a:r>
            <a:r>
              <a:rPr lang="en-US" altLang="ko-KR" b="1" dirty="0"/>
              <a:t>low beam current</a:t>
            </a:r>
            <a:r>
              <a:rPr lang="en-US" altLang="ko-KR" dirty="0"/>
              <a:t>, the detuning frequency needed for bunch lengthening approaches zero.</a:t>
            </a:r>
            <a:br>
              <a:rPr lang="en-US" altLang="ko-KR" dirty="0"/>
            </a:br>
            <a:r>
              <a:rPr lang="en-US" altLang="ko-KR" dirty="0"/>
              <a:t>This increases the risk of D-mode instability.</a:t>
            </a:r>
          </a:p>
          <a:p>
            <a:r>
              <a:rPr lang="en-US" altLang="ko-KR" dirty="0"/>
              <a:t>The 3D plot on the left shows the required conditions for bunch lengthening.</a:t>
            </a:r>
            <a:br>
              <a:rPr lang="en-US" altLang="ko-KR" dirty="0"/>
            </a:br>
            <a:r>
              <a:rPr lang="en-US" altLang="ko-KR" dirty="0"/>
              <a:t>The projected 2D view on the right indicates that, to achieve stable operation with bunch lengthening at </a:t>
            </a:r>
            <a:r>
              <a:rPr lang="en-US" altLang="ko-KR" b="1" dirty="0"/>
              <a:t>250 mA</a:t>
            </a:r>
            <a:r>
              <a:rPr lang="en-US" altLang="ko-KR" dirty="0"/>
              <a:t>, the </a:t>
            </a:r>
            <a:r>
              <a:rPr lang="en-US" altLang="ko-KR" b="1" dirty="0"/>
              <a:t>total shunt impedance must exceed 320 Ω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1E5-D39C-4646-99FB-0BE2893AFD42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9251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/>
              <a:t>Let me begin by explaining why higher harmonic cavities are essential.</a:t>
            </a:r>
          </a:p>
          <a:p>
            <a:pPr>
              <a:buNone/>
            </a:pPr>
            <a:r>
              <a:rPr lang="en-US" altLang="ko-KR" dirty="0"/>
              <a:t>In storage rings, maintaining a stable beam requires a sufficiently long </a:t>
            </a:r>
            <a:r>
              <a:rPr lang="en-US" altLang="ko-KR" b="1" dirty="0" err="1"/>
              <a:t>Touschek</a:t>
            </a:r>
            <a:r>
              <a:rPr lang="en-US" altLang="ko-KR" b="1" dirty="0"/>
              <a:t> lifetime</a:t>
            </a:r>
            <a:r>
              <a:rPr lang="en-US" altLang="ko-KR" dirty="0"/>
              <a:t>, which is determined by the </a:t>
            </a:r>
            <a:r>
              <a:rPr lang="en-US" altLang="ko-KR" b="1" dirty="0"/>
              <a:t>transverse beam size</a:t>
            </a:r>
            <a:r>
              <a:rPr lang="en-US" altLang="ko-KR" dirty="0"/>
              <a:t> and the </a:t>
            </a:r>
            <a:r>
              <a:rPr lang="en-US" altLang="ko-KR" b="1" dirty="0"/>
              <a:t>bunch length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Higher harmonic cavities are used to </a:t>
            </a:r>
            <a:r>
              <a:rPr lang="en-US" altLang="ko-KR" b="1" dirty="0"/>
              <a:t>increase the bunch length</a:t>
            </a:r>
            <a:r>
              <a:rPr lang="en-US" altLang="ko-KR" dirty="0"/>
              <a:t>, which in turn </a:t>
            </a:r>
            <a:r>
              <a:rPr lang="en-US" altLang="ko-KR" b="1" dirty="0"/>
              <a:t>extends the </a:t>
            </a:r>
            <a:r>
              <a:rPr lang="en-US" altLang="ko-KR" b="1" dirty="0" err="1"/>
              <a:t>Touschek</a:t>
            </a:r>
            <a:r>
              <a:rPr lang="en-US" altLang="ko-KR" b="1" dirty="0"/>
              <a:t> lifetime</a:t>
            </a:r>
            <a:r>
              <a:rPr lang="en-US" altLang="ko-KR" dirty="0"/>
              <a:t>, allowing for </a:t>
            </a:r>
            <a:r>
              <a:rPr lang="en-US" altLang="ko-KR" b="1" dirty="0"/>
              <a:t>less frequent top-up injections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They also help mitigate several types of </a:t>
            </a:r>
            <a:r>
              <a:rPr lang="en-US" altLang="ko-KR" b="1" dirty="0"/>
              <a:t>collective instabilities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Especially in 4GSR, the </a:t>
            </a:r>
            <a:r>
              <a:rPr lang="en-US" altLang="ko-KR" b="1" dirty="0"/>
              <a:t>beam emittance is reduced by more than two orders of magnitude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Combined with a </a:t>
            </a:r>
            <a:r>
              <a:rPr lang="en-US" altLang="ko-KR" b="1" dirty="0"/>
              <a:t>smaller momentum compaction factor</a:t>
            </a:r>
            <a:r>
              <a:rPr lang="en-US" altLang="ko-KR" dirty="0"/>
              <a:t>, this results in much </a:t>
            </a:r>
            <a:r>
              <a:rPr lang="en-US" altLang="ko-KR" b="1" dirty="0"/>
              <a:t>shorter bunches</a:t>
            </a:r>
            <a:r>
              <a:rPr lang="en-US" altLang="ko-KR" dirty="0"/>
              <a:t>, making the installation of HHCs indispensable.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1E5-D39C-4646-99FB-0BE2893AFD42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4252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/>
              <a:t>Now, I’ll explain how HHCs are used to achieve bunch lengthening.</a:t>
            </a:r>
          </a:p>
          <a:p>
            <a:pPr>
              <a:buNone/>
            </a:pPr>
            <a:r>
              <a:rPr lang="en-US" altLang="ko-KR" dirty="0"/>
              <a:t>Before installing an HHC, the bunch experiences a restoring force due to the voltage gradient at the bunch center (around τ=0\tau = 0τ=0).</a:t>
            </a:r>
            <a:br>
              <a:rPr lang="en-US" altLang="ko-KR" dirty="0"/>
            </a:br>
            <a:r>
              <a:rPr lang="en-US" altLang="ko-KR" dirty="0"/>
              <a:t>The goal of a </a:t>
            </a:r>
            <a:r>
              <a:rPr lang="en-US" altLang="ko-KR" b="1" dirty="0"/>
              <a:t>flat potential</a:t>
            </a:r>
            <a:r>
              <a:rPr lang="en-US" altLang="ko-KR" dirty="0"/>
              <a:t> is to reduce this gradient, thereby weakening the restoring force and allowing the bunch to lengthen.</a:t>
            </a:r>
          </a:p>
          <a:p>
            <a:r>
              <a:rPr lang="en-US" altLang="ko-KR" dirty="0"/>
              <a:t>This condition is achieved by adjusting the </a:t>
            </a:r>
            <a:r>
              <a:rPr lang="en-US" altLang="ko-KR" b="1" dirty="0"/>
              <a:t>relative phase and voltage ratio</a:t>
            </a:r>
            <a:r>
              <a:rPr lang="en-US" altLang="ko-KR" dirty="0"/>
              <a:t> between the main cavity and the harmonic cavity.</a:t>
            </a:r>
            <a:br>
              <a:rPr lang="en-US" altLang="ko-KR" dirty="0"/>
            </a:br>
            <a:r>
              <a:rPr lang="en-US" altLang="ko-KR" dirty="0"/>
              <a:t>The </a:t>
            </a:r>
            <a:r>
              <a:rPr lang="en-US" altLang="ko-KR" b="1" dirty="0"/>
              <a:t>equilibrium bunch length</a:t>
            </a:r>
            <a:r>
              <a:rPr lang="en-US" altLang="ko-KR" dirty="0"/>
              <a:t> can be derived from the </a:t>
            </a:r>
            <a:r>
              <a:rPr lang="en-US" altLang="ko-KR" b="1" dirty="0"/>
              <a:t>Hamiltonian</a:t>
            </a:r>
            <a:r>
              <a:rPr lang="en-US" altLang="ko-KR" dirty="0"/>
              <a:t> or by solving the </a:t>
            </a:r>
            <a:r>
              <a:rPr lang="en-US" altLang="ko-KR" b="1" dirty="0"/>
              <a:t>Vlasov equation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In general, a </a:t>
            </a:r>
            <a:r>
              <a:rPr lang="en-US" altLang="ko-KR" b="1" dirty="0"/>
              <a:t>lower harmonic order</a:t>
            </a:r>
            <a:r>
              <a:rPr lang="en-US" altLang="ko-KR" dirty="0"/>
              <a:t> leads to a </a:t>
            </a:r>
            <a:r>
              <a:rPr lang="en-US" altLang="ko-KR" b="1" dirty="0"/>
              <a:t>longer bunch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1E5-D39C-4646-99FB-0BE2893AFD4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0098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/>
              <a:t>HHCs can be categorized into: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b="1" dirty="0"/>
              <a:t>NC-active</a:t>
            </a:r>
            <a:r>
              <a:rPr lang="en-US" altLang="ko-KR" dirty="0"/>
              <a:t> (Normal Conducting, powered),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b="1" dirty="0"/>
              <a:t>NC-passive</a:t>
            </a:r>
            <a:r>
              <a:rPr lang="en-US" altLang="ko-KR" dirty="0"/>
              <a:t> (Normal Conducting, beam-driven), 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b="1" dirty="0"/>
              <a:t>SC-passive</a:t>
            </a:r>
            <a:r>
              <a:rPr lang="en-US" altLang="ko-KR" dirty="0"/>
              <a:t> (Superconducting, beam-driven).</a:t>
            </a:r>
          </a:p>
          <a:p>
            <a:pPr>
              <a:buNone/>
            </a:pPr>
            <a:r>
              <a:rPr lang="en-US" altLang="ko-KR" dirty="0"/>
              <a:t>While each type has its own pros and cons, I will focus specifically on the </a:t>
            </a:r>
            <a:r>
              <a:rPr lang="en-US" altLang="ko-KR" b="1" dirty="0"/>
              <a:t>instabilities</a:t>
            </a:r>
            <a:r>
              <a:rPr lang="en-US" altLang="ko-KR" dirty="0"/>
              <a:t> that can arise with each configuration.</a:t>
            </a:r>
          </a:p>
          <a:p>
            <a:pPr>
              <a:buNone/>
            </a:pPr>
            <a:r>
              <a:rPr lang="en-US" altLang="ko-KR" dirty="0"/>
              <a:t>In </a:t>
            </a:r>
            <a:r>
              <a:rPr lang="en-US" altLang="ko-KR" b="1" dirty="0"/>
              <a:t>active cavities</a:t>
            </a:r>
            <a:r>
              <a:rPr lang="en-US" altLang="ko-KR" dirty="0"/>
              <a:t>, due to the presence of an RF generator, </a:t>
            </a:r>
            <a:r>
              <a:rPr lang="en-US" altLang="ko-KR" b="1" dirty="0"/>
              <a:t>DC Robinson instability</a:t>
            </a:r>
            <a:r>
              <a:rPr lang="en-US" altLang="ko-KR" dirty="0"/>
              <a:t> may occur.</a:t>
            </a:r>
            <a:br>
              <a:rPr lang="en-US" altLang="ko-KR" dirty="0"/>
            </a:br>
            <a:r>
              <a:rPr lang="en-US" altLang="ko-KR" dirty="0"/>
              <a:t>For </a:t>
            </a:r>
            <a:r>
              <a:rPr lang="en-US" altLang="ko-KR" b="1" dirty="0"/>
              <a:t>normal conducting cavities</a:t>
            </a:r>
            <a:r>
              <a:rPr lang="en-US" altLang="ko-KR" dirty="0"/>
              <a:t>, the low quality factor can also lead to </a:t>
            </a:r>
            <a:r>
              <a:rPr lang="en-US" altLang="ko-KR" b="1" dirty="0"/>
              <a:t>AC Robinson instability</a:t>
            </a:r>
            <a:r>
              <a:rPr lang="en-US" altLang="ko-KR" dirty="0"/>
              <a:t> and </a:t>
            </a:r>
            <a:r>
              <a:rPr lang="en-US" altLang="ko-KR" b="1" dirty="0"/>
              <a:t>coupled-bunch instabilities (CBIs)</a:t>
            </a:r>
            <a:r>
              <a:rPr lang="en-US" altLang="ko-KR" dirty="0"/>
              <a:t>, which I will discuss next.</a:t>
            </a:r>
          </a:p>
          <a:p>
            <a:pPr>
              <a:buNone/>
            </a:pPr>
            <a:r>
              <a:rPr lang="en-US" altLang="ko-KR" dirty="0"/>
              <a:t>On the other hand, </a:t>
            </a:r>
            <a:r>
              <a:rPr lang="en-US" altLang="ko-KR" b="1" dirty="0"/>
              <a:t>superconducting passive cavities</a:t>
            </a:r>
            <a:r>
              <a:rPr lang="en-US" altLang="ko-KR" dirty="0"/>
              <a:t> have much higher Q values, so AC Robinson and CBI are generally suppressed.</a:t>
            </a:r>
            <a:br>
              <a:rPr lang="en-US" altLang="ko-KR" dirty="0"/>
            </a:br>
            <a:r>
              <a:rPr lang="en-US" altLang="ko-KR" dirty="0"/>
              <a:t>However, a different instability called the </a:t>
            </a:r>
            <a:r>
              <a:rPr lang="en-US" altLang="ko-KR" b="1" dirty="0"/>
              <a:t>cavity mode instability</a:t>
            </a:r>
            <a:r>
              <a:rPr lang="en-US" altLang="ko-KR" dirty="0"/>
              <a:t>, or </a:t>
            </a:r>
            <a:r>
              <a:rPr lang="en-US" altLang="ko-KR" b="1" dirty="0"/>
              <a:t>D-mode instability</a:t>
            </a:r>
            <a:r>
              <a:rPr lang="en-US" altLang="ko-KR" dirty="0"/>
              <a:t>, can appear. I’ll return to this later.</a:t>
            </a:r>
          </a:p>
          <a:p>
            <a:pPr>
              <a:buNone/>
            </a:pPr>
            <a:r>
              <a:rPr lang="en-US" altLang="ko-KR" dirty="0"/>
              <a:t>In this study, we analyzed two cases: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dirty="0"/>
              <a:t>NC-active HHCs used in </a:t>
            </a:r>
            <a:r>
              <a:rPr lang="en-US" altLang="ko-KR" b="1" dirty="0"/>
              <a:t>Korea-4GSR</a:t>
            </a:r>
            <a:r>
              <a:rPr lang="en-US" altLang="ko-KR" dirty="0"/>
              <a:t>, 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dirty="0"/>
              <a:t>SC-passive HHCs implemented at </a:t>
            </a:r>
            <a:r>
              <a:rPr lang="en-US" altLang="ko-KR" b="1" dirty="0"/>
              <a:t>PLS-II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1E5-D39C-4646-99FB-0BE2893AFD4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6933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/>
              <a:t>Next, I will explain the case of using a normal-conducting active cavity in Korea-4GSR.</a:t>
            </a:r>
          </a:p>
          <a:p>
            <a:pPr>
              <a:buNone/>
            </a:pPr>
            <a:r>
              <a:rPr lang="en-US" altLang="ko-KR" b="1" dirty="0"/>
              <a:t>Korea-4GSR</a:t>
            </a:r>
            <a:r>
              <a:rPr lang="en-US" altLang="ko-KR" dirty="0"/>
              <a:t> is a fourth-generation electron storage ring currently under construction and located in </a:t>
            </a:r>
            <a:r>
              <a:rPr lang="en-US" altLang="ko-KR" dirty="0" err="1"/>
              <a:t>Ochang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The </a:t>
            </a:r>
            <a:r>
              <a:rPr lang="en-US" altLang="ko-KR" b="1" dirty="0"/>
              <a:t>Phase 1 goal</a:t>
            </a:r>
            <a:r>
              <a:rPr lang="en-US" altLang="ko-KR" dirty="0"/>
              <a:t> is to operate at </a:t>
            </a:r>
            <a:r>
              <a:rPr lang="en-US" altLang="ko-KR" b="1" dirty="0"/>
              <a:t>200 mA with 9 insertion devices</a:t>
            </a:r>
            <a:r>
              <a:rPr lang="en-US" altLang="ko-KR" dirty="0"/>
              <a:t>, while the final target is </a:t>
            </a:r>
            <a:r>
              <a:rPr lang="en-US" altLang="ko-KR" b="1" dirty="0"/>
              <a:t>400 mA with 24 IDs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en-US" altLang="ko-KR" dirty="0"/>
              <a:t>In this study, we focus on the final operating condition.</a:t>
            </a:r>
            <a:br>
              <a:rPr lang="en-US" altLang="ko-KR" dirty="0"/>
            </a:br>
            <a:r>
              <a:rPr lang="en-US" altLang="ko-KR" dirty="0"/>
              <a:t>Since Korea-4GSR will install </a:t>
            </a:r>
            <a:r>
              <a:rPr lang="en-US" altLang="ko-KR" b="1" dirty="0"/>
              <a:t>normal-conducting main RF cavities</a:t>
            </a:r>
            <a:r>
              <a:rPr lang="en-US" altLang="ko-KR" dirty="0"/>
              <a:t>, the plan is to also use </a:t>
            </a:r>
            <a:r>
              <a:rPr lang="en-US" altLang="ko-KR" b="1" dirty="0"/>
              <a:t>normal-conducting harmonic cavities</a:t>
            </a:r>
            <a:r>
              <a:rPr lang="en-US" altLang="ko-KR" dirty="0"/>
              <a:t>, rather than superconducting ones.</a:t>
            </a:r>
            <a:br>
              <a:rPr lang="en-US" altLang="ko-KR" dirty="0"/>
            </a:br>
            <a:r>
              <a:rPr lang="en-US" altLang="ko-KR" dirty="0"/>
              <a:t>Specifically, an </a:t>
            </a:r>
            <a:r>
              <a:rPr lang="en-US" altLang="ko-KR" b="1" dirty="0"/>
              <a:t>ALBA-type NC-active cavity</a:t>
            </a:r>
            <a:r>
              <a:rPr lang="en-US" altLang="ko-KR" dirty="0"/>
              <a:t> is being considered. </a:t>
            </a:r>
          </a:p>
          <a:p>
            <a:pPr>
              <a:buNone/>
            </a:pPr>
            <a:r>
              <a:rPr lang="en-US" altLang="ko-KR" dirty="0"/>
              <a:t>To achieve a </a:t>
            </a:r>
            <a:r>
              <a:rPr lang="en-US" altLang="ko-KR" b="1" dirty="0"/>
              <a:t>flat potential</a:t>
            </a:r>
            <a:r>
              <a:rPr lang="en-US" altLang="ko-KR" dirty="0"/>
              <a:t>, at least </a:t>
            </a:r>
            <a:r>
              <a:rPr lang="en-US" altLang="ko-KR" b="1" dirty="0"/>
              <a:t>7 HHCs are required</a:t>
            </a:r>
            <a:r>
              <a:rPr lang="en-US" altLang="ko-KR" dirty="0"/>
              <a:t>, which allows us to reach a </a:t>
            </a:r>
            <a:r>
              <a:rPr lang="en-US" altLang="ko-KR" b="1" dirty="0"/>
              <a:t>bunch length of 37.7 ps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1E5-D39C-4646-99FB-0BE2893AFD4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2216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/>
              <a:t>Let’s first examine the instabilities that can arise in normal conducting active cavities.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b="1" dirty="0"/>
              <a:t>DC Robinson instability</a:t>
            </a:r>
            <a:r>
              <a:rPr lang="en-US" altLang="ko-KR" dirty="0"/>
              <a:t> occurs when the </a:t>
            </a:r>
            <a:r>
              <a:rPr lang="en-US" altLang="ko-KR" b="1" dirty="0"/>
              <a:t>beam-induced voltage</a:t>
            </a:r>
            <a:r>
              <a:rPr lang="en-US" altLang="ko-KR" dirty="0"/>
              <a:t> becomes stronger than the restoring force from the cavity, causing the </a:t>
            </a:r>
            <a:r>
              <a:rPr lang="en-US" altLang="ko-KR" b="1" dirty="0"/>
              <a:t>centroid phase to drift</a:t>
            </a:r>
            <a:r>
              <a:rPr lang="en-US" altLang="ko-KR" dirty="0"/>
              <a:t> in one direction, breaking phase stability.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b="1" dirty="0"/>
              <a:t>AC Robinson instability</a:t>
            </a:r>
            <a:r>
              <a:rPr lang="en-US" altLang="ko-KR" dirty="0"/>
              <a:t> arises when the bunch oscillates at the synchrotron frequency </a:t>
            </a:r>
            <a:r>
              <a:rPr lang="el-GR" altLang="ko-KR" dirty="0"/>
              <a:t>ω</a:t>
            </a:r>
            <a:r>
              <a:rPr lang="en-US" altLang="ko-KR" dirty="0"/>
              <a:t>s\</a:t>
            </a:r>
            <a:r>
              <a:rPr lang="en-US" altLang="ko-KR" dirty="0" err="1"/>
              <a:t>omega_s</a:t>
            </a:r>
            <a:r>
              <a:rPr lang="el-GR" altLang="ko-KR" dirty="0"/>
              <a:t>ω</a:t>
            </a:r>
            <a:r>
              <a:rPr lang="en-US" altLang="ko-KR" dirty="0"/>
              <a:t>s​, and the spectral component at </a:t>
            </a:r>
            <a:r>
              <a:rPr lang="el-GR" altLang="ko-KR" dirty="0"/>
              <a:t>ω=ω</a:t>
            </a:r>
            <a:r>
              <a:rPr lang="en-US" altLang="ko-KR" dirty="0" err="1"/>
              <a:t>rf+l</a:t>
            </a:r>
            <a:r>
              <a:rPr lang="el-GR" altLang="ko-KR" dirty="0"/>
              <a:t>ω</a:t>
            </a:r>
            <a:r>
              <a:rPr lang="en-US" altLang="ko-KR" dirty="0"/>
              <a:t>s\omega = \omega_{rf} + l\</a:t>
            </a:r>
            <a:r>
              <a:rPr lang="en-US" altLang="ko-KR" dirty="0" err="1"/>
              <a:t>omega_s</a:t>
            </a:r>
            <a:r>
              <a:rPr lang="el-GR" altLang="ko-KR" dirty="0"/>
              <a:t>ω=ω</a:t>
            </a:r>
            <a:r>
              <a:rPr lang="en-US" altLang="ko-KR" dirty="0"/>
              <a:t>rf​+l</a:t>
            </a:r>
            <a:r>
              <a:rPr lang="el-GR" altLang="ko-KR" dirty="0"/>
              <a:t>ω</a:t>
            </a:r>
            <a:r>
              <a:rPr lang="en-US" altLang="ko-KR" dirty="0"/>
              <a:t>s​ interacts with impedance, leading to </a:t>
            </a:r>
            <a:r>
              <a:rPr lang="en-US" altLang="ko-KR" b="1" dirty="0"/>
              <a:t>amplitude growth of synchrotron oscillations</a:t>
            </a:r>
            <a:r>
              <a:rPr lang="en-US" altLang="ko-KR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dirty="0"/>
              <a:t>When multiple bunches are present in the ring, bunches oscillate with phase differences.</a:t>
            </a:r>
            <a:br>
              <a:rPr lang="en-US" altLang="ko-KR" dirty="0"/>
            </a:br>
            <a:r>
              <a:rPr lang="en-US" altLang="ko-KR" dirty="0"/>
              <a:t>These modes may interact with the impedance at specific frequencies, leading to coupled-bunch instabilities.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1E5-D39C-4646-99FB-0BE2893AFD42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5746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/>
              <a:t>As mentioned earlier, several instabilities can occur in NC-active cavities, but the </a:t>
            </a:r>
            <a:r>
              <a:rPr lang="en-US" altLang="ko-KR" b="1" dirty="0"/>
              <a:t>most critical issue is the μ = 1 coupled-bunch instability (CBI)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en-US" altLang="ko-KR" dirty="0"/>
              <a:t>In active cavities, there exists an </a:t>
            </a:r>
            <a:r>
              <a:rPr lang="en-US" altLang="ko-KR" b="1" dirty="0"/>
              <a:t>optimal detuning frequency</a:t>
            </a:r>
            <a:r>
              <a:rPr lang="en-US" altLang="ko-KR" dirty="0"/>
              <a:t> that minimizes </a:t>
            </a:r>
            <a:r>
              <a:rPr lang="en-US" altLang="ko-KR" b="1" dirty="0"/>
              <a:t>generator power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Unfortunately, this optimal detuning turns out to be </a:t>
            </a:r>
            <a:r>
              <a:rPr lang="en-US" altLang="ko-KR" b="1" dirty="0"/>
              <a:t>very close to the revolution frequency</a:t>
            </a:r>
            <a:r>
              <a:rPr lang="en-US" altLang="ko-KR" dirty="0"/>
              <a:t> of Korea-4GSR, which is </a:t>
            </a:r>
            <a:r>
              <a:rPr lang="en-US" altLang="ko-KR" b="1" dirty="0"/>
              <a:t>375 kHz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This leads to severe CBI.</a:t>
            </a:r>
          </a:p>
          <a:p>
            <a:pPr>
              <a:buNone/>
            </a:pPr>
            <a:r>
              <a:rPr lang="en-US" altLang="ko-KR" dirty="0"/>
              <a:t>There are two main ways to mitigate this: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dirty="0"/>
              <a:t>Shift the </a:t>
            </a:r>
            <a:r>
              <a:rPr lang="en-US" altLang="ko-KR" b="1" dirty="0"/>
              <a:t>detuning frequency</a:t>
            </a:r>
            <a:r>
              <a:rPr lang="en-US" altLang="ko-KR" dirty="0"/>
              <a:t> to move the impedance peak,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dirty="0"/>
              <a:t>Increase the </a:t>
            </a:r>
            <a:r>
              <a:rPr lang="en-US" altLang="ko-KR" b="1" dirty="0"/>
              <a:t>coupling factor β</a:t>
            </a:r>
            <a:r>
              <a:rPr lang="en-US" altLang="ko-KR" dirty="0"/>
              <a:t> to </a:t>
            </a:r>
            <a:r>
              <a:rPr lang="en-US" altLang="ko-KR" b="1" dirty="0"/>
              <a:t>broaden and suppress the impedance peak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However, both strategies must be balanced with available generator power.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1E5-D39C-4646-99FB-0BE2893AFD42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8697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/>
              <a:t>We performed a 2D scan of </a:t>
            </a:r>
            <a:r>
              <a:rPr lang="en-US" altLang="ko-KR" b="1" dirty="0"/>
              <a:t>main cavity and HHC detuning frequencies</a:t>
            </a:r>
            <a:r>
              <a:rPr lang="en-US" altLang="ko-KR" dirty="0"/>
              <a:t> with 7 HHCs installed.</a:t>
            </a:r>
            <a:br>
              <a:rPr lang="en-US" altLang="ko-KR" dirty="0"/>
            </a:br>
            <a:r>
              <a:rPr lang="en-US" altLang="ko-KR" dirty="0"/>
              <a:t>The color codes in the plot are: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b="1" dirty="0"/>
              <a:t>Blue</a:t>
            </a:r>
            <a:r>
              <a:rPr lang="en-US" altLang="ko-KR" dirty="0"/>
              <a:t>: AC Robinson instability,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b="1" dirty="0"/>
              <a:t>Red</a:t>
            </a:r>
            <a:r>
              <a:rPr lang="en-US" altLang="ko-KR" dirty="0"/>
              <a:t>: DC Robinson instability,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b="1" dirty="0"/>
              <a:t>Hatched region</a:t>
            </a:r>
            <a:r>
              <a:rPr lang="en-US" altLang="ko-KR" dirty="0"/>
              <a:t>: Coupled-bunch instability (CBI).</a:t>
            </a:r>
          </a:p>
          <a:p>
            <a:pPr>
              <a:buNone/>
            </a:pPr>
            <a:r>
              <a:rPr lang="en-US" altLang="ko-KR" dirty="0"/>
              <a:t>With </a:t>
            </a:r>
            <a:r>
              <a:rPr lang="en-US" altLang="ko-KR" b="1" dirty="0"/>
              <a:t>β = 1</a:t>
            </a:r>
            <a:r>
              <a:rPr lang="en-US" altLang="ko-KR" dirty="0"/>
              <a:t>, we observe both </a:t>
            </a:r>
            <a:r>
              <a:rPr lang="en-US" altLang="ko-KR" b="1" dirty="0"/>
              <a:t>AC Robinson</a:t>
            </a:r>
            <a:r>
              <a:rPr lang="en-US" altLang="ko-KR" dirty="0"/>
              <a:t> and </a:t>
            </a:r>
            <a:r>
              <a:rPr lang="en-US" altLang="ko-KR" b="1" dirty="0"/>
              <a:t>strong μ = 1 CBI</a:t>
            </a:r>
            <a:r>
              <a:rPr lang="en-US" altLang="ko-KR" dirty="0"/>
              <a:t>, with a </a:t>
            </a:r>
            <a:r>
              <a:rPr lang="en-US" altLang="ko-KR" b="1" dirty="0"/>
              <a:t>growth rate over 5000 s⁻¹</a:t>
            </a:r>
            <a:r>
              <a:rPr lang="en-US" altLang="ko-KR" dirty="0"/>
              <a:t>, far beyond what can be damped by LFS.</a:t>
            </a:r>
          </a:p>
          <a:p>
            <a:r>
              <a:rPr lang="en-US" altLang="ko-KR" dirty="0"/>
              <a:t>When we </a:t>
            </a:r>
            <a:r>
              <a:rPr lang="en-US" altLang="ko-KR" b="1" dirty="0"/>
              <a:t>increase β to 3</a:t>
            </a:r>
            <a:r>
              <a:rPr lang="en-US" altLang="ko-KR" dirty="0"/>
              <a:t>, the </a:t>
            </a:r>
            <a:r>
              <a:rPr lang="en-US" altLang="ko-KR" b="1" dirty="0"/>
              <a:t>CBI growth rate drops</a:t>
            </a:r>
            <a:r>
              <a:rPr lang="en-US" altLang="ko-KR" dirty="0"/>
              <a:t> to around </a:t>
            </a:r>
            <a:r>
              <a:rPr lang="en-US" altLang="ko-KR" b="1" dirty="0"/>
              <a:t>3000 s⁻¹</a:t>
            </a:r>
            <a:r>
              <a:rPr lang="en-US" altLang="ko-KR" dirty="0"/>
              <a:t>, but this is still too high.</a:t>
            </a:r>
            <a:br>
              <a:rPr lang="en-US" altLang="ko-KR" dirty="0"/>
            </a:br>
            <a:r>
              <a:rPr lang="en-US" altLang="ko-KR" dirty="0"/>
              <a:t>Moreover, increasing β reduces beam loading effects, making </a:t>
            </a:r>
            <a:r>
              <a:rPr lang="en-US" altLang="ko-KR" b="1" dirty="0"/>
              <a:t>DC Robinson instability</a:t>
            </a:r>
            <a:r>
              <a:rPr lang="en-US" altLang="ko-KR" dirty="0"/>
              <a:t> appear.</a:t>
            </a:r>
            <a:br>
              <a:rPr lang="en-US" altLang="ko-KR" dirty="0"/>
            </a:br>
            <a:r>
              <a:rPr lang="en-US" altLang="ko-KR" dirty="0"/>
              <a:t>A broader impedance also raises the risk of </a:t>
            </a:r>
            <a:r>
              <a:rPr lang="en-US" altLang="ko-KR" b="1" dirty="0"/>
              <a:t>higher-order CBIs</a:t>
            </a:r>
            <a:r>
              <a:rPr lang="en-US" altLang="ko-KR" dirty="0"/>
              <a:t>, such as μ = 3 or 4.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1E5-D39C-4646-99FB-0BE2893AFD42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9906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6F905-2DC2-03B9-57BD-9BD952752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AE81C5D-FC32-D3B2-48E6-69A7A46F73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088FAE2-12B9-42EE-9362-73D33568D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/>
              <a:t>One effective way to suppress AC and DC Robinson instabilities is to </a:t>
            </a:r>
            <a:r>
              <a:rPr lang="en-US" altLang="ko-KR" b="1" dirty="0"/>
              <a:t>avoid making the potential completely flat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Instead, we allow </a:t>
            </a:r>
            <a:r>
              <a:rPr lang="en-US" altLang="ko-KR" b="1" dirty="0"/>
              <a:t>a small restoring force</a:t>
            </a:r>
            <a:r>
              <a:rPr lang="en-US" altLang="ko-KR" dirty="0"/>
              <a:t>—this is called the </a:t>
            </a:r>
            <a:r>
              <a:rPr lang="en-US" altLang="ko-KR" b="1" dirty="0"/>
              <a:t>near-flat potential</a:t>
            </a:r>
            <a:r>
              <a:rPr lang="en-US" altLang="ko-KR" dirty="0"/>
              <a:t> condition.</a:t>
            </a:r>
          </a:p>
          <a:p>
            <a:pPr>
              <a:buNone/>
            </a:pPr>
            <a:r>
              <a:rPr lang="en-US" altLang="ko-KR" dirty="0"/>
              <a:t>We define \xi as the ratio of harmonic to main cavity force.</a:t>
            </a:r>
            <a:br>
              <a:rPr lang="en-US" altLang="ko-KR" dirty="0"/>
            </a:br>
            <a:r>
              <a:rPr lang="en-US" altLang="ko-KR" dirty="0"/>
              <a:t>When </a:t>
            </a:r>
            <a:r>
              <a:rPr lang="en-US" altLang="ko-KR" b="1" dirty="0"/>
              <a:t>ξ = 1</a:t>
            </a:r>
            <a:r>
              <a:rPr lang="en-US" altLang="ko-KR" dirty="0"/>
              <a:t>, the potential is completely flat.</a:t>
            </a:r>
            <a:br>
              <a:rPr lang="en-US" altLang="ko-KR" dirty="0"/>
            </a:br>
            <a:r>
              <a:rPr lang="en-US" altLang="ko-KR" dirty="0"/>
              <a:t>Setting </a:t>
            </a:r>
            <a:r>
              <a:rPr lang="en-US" altLang="ko-KR" b="1" dirty="0"/>
              <a:t>ξ ≈ 0.9</a:t>
            </a:r>
            <a:r>
              <a:rPr lang="en-US" altLang="ko-KR" dirty="0"/>
              <a:t> still gives us a </a:t>
            </a:r>
            <a:r>
              <a:rPr lang="en-US" altLang="ko-KR" b="1" dirty="0"/>
              <a:t>3× longer bunch</a:t>
            </a:r>
            <a:r>
              <a:rPr lang="en-US" altLang="ko-KR" dirty="0"/>
              <a:t>, while suppressing AC and DC instabilities.</a:t>
            </a:r>
          </a:p>
          <a:p>
            <a:r>
              <a:rPr lang="en-US" altLang="ko-KR" dirty="0"/>
              <a:t>In this configuration, we indeed observe a </a:t>
            </a:r>
            <a:r>
              <a:rPr lang="en-US" altLang="ko-KR" b="1" dirty="0"/>
              <a:t>stable region</a:t>
            </a:r>
            <a:r>
              <a:rPr lang="en-US" altLang="ko-KR" dirty="0"/>
              <a:t> with no AC or DC Robinson instability.</a:t>
            </a:r>
            <a:br>
              <a:rPr lang="en-US" altLang="ko-KR" dirty="0"/>
            </a:br>
            <a:r>
              <a:rPr lang="en-US" altLang="ko-KR" dirty="0"/>
              <a:t>However, </a:t>
            </a:r>
            <a:r>
              <a:rPr lang="en-US" altLang="ko-KR" b="1" dirty="0"/>
              <a:t>μ = 1 CBI remains strong</a:t>
            </a:r>
            <a:r>
              <a:rPr lang="en-US" altLang="ko-KR" dirty="0"/>
              <a:t>, and further study, such as </a:t>
            </a:r>
            <a:r>
              <a:rPr lang="en-US" altLang="ko-KR" b="1" dirty="0"/>
              <a:t>optimizing the fill pattern</a:t>
            </a:r>
            <a:r>
              <a:rPr lang="en-US" altLang="ko-KR" dirty="0"/>
              <a:t>, is currently in progress.</a:t>
            </a:r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314531C-872E-6D21-90A9-DE7912EBA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1E5-D39C-4646-99FB-0BE2893AFD42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7445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4603" y="1402694"/>
            <a:ext cx="11427619" cy="2983947"/>
          </a:xfrm>
        </p:spPr>
        <p:txBody>
          <a:bodyPr anchor="b"/>
          <a:lstStyle>
            <a:lvl1pPr algn="ctr">
              <a:defRPr sz="749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4603" y="4501714"/>
            <a:ext cx="11427619" cy="2069319"/>
          </a:xfrm>
        </p:spPr>
        <p:txBody>
          <a:bodyPr/>
          <a:lstStyle>
            <a:lvl1pPr marL="0" indent="0" algn="ctr">
              <a:buNone/>
              <a:defRPr sz="2999"/>
            </a:lvl1pPr>
            <a:lvl2pPr marL="571363" indent="0" algn="ctr">
              <a:buNone/>
              <a:defRPr sz="2499"/>
            </a:lvl2pPr>
            <a:lvl3pPr marL="1142726" indent="0" algn="ctr">
              <a:buNone/>
              <a:defRPr sz="2249"/>
            </a:lvl3pPr>
            <a:lvl4pPr marL="1714089" indent="0" algn="ctr">
              <a:buNone/>
              <a:defRPr sz="2000"/>
            </a:lvl4pPr>
            <a:lvl5pPr marL="2285451" indent="0" algn="ctr">
              <a:buNone/>
              <a:defRPr sz="2000"/>
            </a:lvl5pPr>
            <a:lvl6pPr marL="2856814" indent="0" algn="ctr">
              <a:buNone/>
              <a:defRPr sz="2000"/>
            </a:lvl6pPr>
            <a:lvl7pPr marL="3428177" indent="0" algn="ctr">
              <a:buNone/>
              <a:defRPr sz="2000"/>
            </a:lvl7pPr>
            <a:lvl8pPr marL="3999540" indent="0" algn="ctr">
              <a:buNone/>
              <a:defRPr sz="2000"/>
            </a:lvl8pPr>
            <a:lvl9pPr marL="4570903" indent="0" algn="ctr">
              <a:buNone/>
              <a:defRPr sz="20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13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23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03853" y="456322"/>
            <a:ext cx="3285440" cy="726345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32" y="456322"/>
            <a:ext cx="9665861" cy="726345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090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0E97846-F3E8-474E-B31F-705F062D5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07287" y="7943967"/>
            <a:ext cx="422250" cy="456322"/>
          </a:xfrm>
        </p:spPr>
        <p:txBody>
          <a:bodyPr/>
          <a:lstStyle>
            <a:lvl1pPr>
              <a:defRPr b="1"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261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7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596" y="2136778"/>
            <a:ext cx="13141762" cy="3565261"/>
          </a:xfrm>
        </p:spPr>
        <p:txBody>
          <a:bodyPr anchor="b"/>
          <a:lstStyle>
            <a:lvl1pPr>
              <a:defRPr sz="749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596" y="5735767"/>
            <a:ext cx="13141762" cy="1874887"/>
          </a:xfrm>
        </p:spPr>
        <p:txBody>
          <a:bodyPr/>
          <a:lstStyle>
            <a:lvl1pPr marL="0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1pPr>
            <a:lvl2pPr marL="571363" indent="0">
              <a:buNone/>
              <a:defRPr sz="2499">
                <a:solidFill>
                  <a:schemeClr val="tx1">
                    <a:tint val="75000"/>
                  </a:schemeClr>
                </a:solidFill>
              </a:defRPr>
            </a:lvl2pPr>
            <a:lvl3pPr marL="1142726" indent="0">
              <a:buNone/>
              <a:defRPr sz="2249">
                <a:solidFill>
                  <a:schemeClr val="tx1">
                    <a:tint val="75000"/>
                  </a:schemeClr>
                </a:solidFill>
              </a:defRPr>
            </a:lvl3pPr>
            <a:lvl4pPr marL="17140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2854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28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428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39995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5709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193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32" y="2281609"/>
            <a:ext cx="6475651" cy="54381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13642" y="2281609"/>
            <a:ext cx="6475651" cy="54381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61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6" y="456322"/>
            <a:ext cx="13141762" cy="165664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9517" y="2101065"/>
            <a:ext cx="6445891" cy="1029699"/>
          </a:xfrm>
        </p:spPr>
        <p:txBody>
          <a:bodyPr anchor="b"/>
          <a:lstStyle>
            <a:lvl1pPr marL="0" indent="0">
              <a:buNone/>
              <a:defRPr sz="2999" b="1"/>
            </a:lvl1pPr>
            <a:lvl2pPr marL="571363" indent="0">
              <a:buNone/>
              <a:defRPr sz="2499" b="1"/>
            </a:lvl2pPr>
            <a:lvl3pPr marL="1142726" indent="0">
              <a:buNone/>
              <a:defRPr sz="2249" b="1"/>
            </a:lvl3pPr>
            <a:lvl4pPr marL="1714089" indent="0">
              <a:buNone/>
              <a:defRPr sz="2000" b="1"/>
            </a:lvl4pPr>
            <a:lvl5pPr marL="2285451" indent="0">
              <a:buNone/>
              <a:defRPr sz="2000" b="1"/>
            </a:lvl5pPr>
            <a:lvl6pPr marL="2856814" indent="0">
              <a:buNone/>
              <a:defRPr sz="2000" b="1"/>
            </a:lvl6pPr>
            <a:lvl7pPr marL="3428177" indent="0">
              <a:buNone/>
              <a:defRPr sz="2000" b="1"/>
            </a:lvl7pPr>
            <a:lvl8pPr marL="3999540" indent="0">
              <a:buNone/>
              <a:defRPr sz="2000" b="1"/>
            </a:lvl8pPr>
            <a:lvl9pPr marL="4570903" indent="0">
              <a:buNone/>
              <a:defRPr sz="20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9517" y="3130764"/>
            <a:ext cx="6445891" cy="460488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13643" y="2101065"/>
            <a:ext cx="6477635" cy="1029699"/>
          </a:xfrm>
        </p:spPr>
        <p:txBody>
          <a:bodyPr anchor="b"/>
          <a:lstStyle>
            <a:lvl1pPr marL="0" indent="0">
              <a:buNone/>
              <a:defRPr sz="2999" b="1"/>
            </a:lvl1pPr>
            <a:lvl2pPr marL="571363" indent="0">
              <a:buNone/>
              <a:defRPr sz="2499" b="1"/>
            </a:lvl2pPr>
            <a:lvl3pPr marL="1142726" indent="0">
              <a:buNone/>
              <a:defRPr sz="2249" b="1"/>
            </a:lvl3pPr>
            <a:lvl4pPr marL="1714089" indent="0">
              <a:buNone/>
              <a:defRPr sz="2000" b="1"/>
            </a:lvl4pPr>
            <a:lvl5pPr marL="2285451" indent="0">
              <a:buNone/>
              <a:defRPr sz="2000" b="1"/>
            </a:lvl5pPr>
            <a:lvl6pPr marL="2856814" indent="0">
              <a:buNone/>
              <a:defRPr sz="2000" b="1"/>
            </a:lvl6pPr>
            <a:lvl7pPr marL="3428177" indent="0">
              <a:buNone/>
              <a:defRPr sz="2000" b="1"/>
            </a:lvl7pPr>
            <a:lvl8pPr marL="3999540" indent="0">
              <a:buNone/>
              <a:defRPr sz="2000" b="1"/>
            </a:lvl8pPr>
            <a:lvl9pPr marL="4570903" indent="0">
              <a:buNone/>
              <a:defRPr sz="20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13643" y="3130764"/>
            <a:ext cx="6477635" cy="460488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80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64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7" y="571394"/>
            <a:ext cx="4914272" cy="1999880"/>
          </a:xfrm>
        </p:spPr>
        <p:txBody>
          <a:bodyPr anchor="b"/>
          <a:lstStyle>
            <a:lvl1pPr>
              <a:defRPr sz="399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635" y="1234054"/>
            <a:ext cx="7713643" cy="6090903"/>
          </a:xfrm>
        </p:spPr>
        <p:txBody>
          <a:bodyPr/>
          <a:lstStyle>
            <a:lvl1pPr>
              <a:defRPr sz="3999"/>
            </a:lvl1pPr>
            <a:lvl2pPr>
              <a:defRPr sz="3499"/>
            </a:lvl2pPr>
            <a:lvl3pPr>
              <a:defRPr sz="2999"/>
            </a:lvl3pPr>
            <a:lvl4pPr>
              <a:defRPr sz="2499"/>
            </a:lvl4pPr>
            <a:lvl5pPr>
              <a:defRPr sz="2499"/>
            </a:lvl5pPr>
            <a:lvl6pPr>
              <a:defRPr sz="2499"/>
            </a:lvl6pPr>
            <a:lvl7pPr>
              <a:defRPr sz="2499"/>
            </a:lvl7pPr>
            <a:lvl8pPr>
              <a:defRPr sz="2499"/>
            </a:lvl8pPr>
            <a:lvl9pPr>
              <a:defRPr sz="2499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517" y="2571274"/>
            <a:ext cx="4914272" cy="4763603"/>
          </a:xfrm>
        </p:spPr>
        <p:txBody>
          <a:bodyPr/>
          <a:lstStyle>
            <a:lvl1pPr marL="0" indent="0">
              <a:buNone/>
              <a:defRPr sz="2000"/>
            </a:lvl1pPr>
            <a:lvl2pPr marL="571363" indent="0">
              <a:buNone/>
              <a:defRPr sz="1750"/>
            </a:lvl2pPr>
            <a:lvl3pPr marL="1142726" indent="0">
              <a:buNone/>
              <a:defRPr sz="1500"/>
            </a:lvl3pPr>
            <a:lvl4pPr marL="1714089" indent="0">
              <a:buNone/>
              <a:defRPr sz="1250"/>
            </a:lvl4pPr>
            <a:lvl5pPr marL="2285451" indent="0">
              <a:buNone/>
              <a:defRPr sz="1250"/>
            </a:lvl5pPr>
            <a:lvl6pPr marL="2856814" indent="0">
              <a:buNone/>
              <a:defRPr sz="1250"/>
            </a:lvl6pPr>
            <a:lvl7pPr marL="3428177" indent="0">
              <a:buNone/>
              <a:defRPr sz="1250"/>
            </a:lvl7pPr>
            <a:lvl8pPr marL="3999540" indent="0">
              <a:buNone/>
              <a:defRPr sz="1250"/>
            </a:lvl8pPr>
            <a:lvl9pPr marL="4570903" indent="0">
              <a:buNone/>
              <a:defRPr sz="12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6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7" y="571394"/>
            <a:ext cx="4914272" cy="1999880"/>
          </a:xfrm>
        </p:spPr>
        <p:txBody>
          <a:bodyPr anchor="b"/>
          <a:lstStyle>
            <a:lvl1pPr>
              <a:defRPr sz="399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77635" y="1234054"/>
            <a:ext cx="7713643" cy="6090903"/>
          </a:xfrm>
        </p:spPr>
        <p:txBody>
          <a:bodyPr anchor="t"/>
          <a:lstStyle>
            <a:lvl1pPr marL="0" indent="0">
              <a:buNone/>
              <a:defRPr sz="3999"/>
            </a:lvl1pPr>
            <a:lvl2pPr marL="571363" indent="0">
              <a:buNone/>
              <a:defRPr sz="3499"/>
            </a:lvl2pPr>
            <a:lvl3pPr marL="1142726" indent="0">
              <a:buNone/>
              <a:defRPr sz="2999"/>
            </a:lvl3pPr>
            <a:lvl4pPr marL="1714089" indent="0">
              <a:buNone/>
              <a:defRPr sz="2499"/>
            </a:lvl4pPr>
            <a:lvl5pPr marL="2285451" indent="0">
              <a:buNone/>
              <a:defRPr sz="2499"/>
            </a:lvl5pPr>
            <a:lvl6pPr marL="2856814" indent="0">
              <a:buNone/>
              <a:defRPr sz="2499"/>
            </a:lvl6pPr>
            <a:lvl7pPr marL="3428177" indent="0">
              <a:buNone/>
              <a:defRPr sz="2499"/>
            </a:lvl7pPr>
            <a:lvl8pPr marL="3999540" indent="0">
              <a:buNone/>
              <a:defRPr sz="2499"/>
            </a:lvl8pPr>
            <a:lvl9pPr marL="4570903" indent="0">
              <a:buNone/>
              <a:defRPr sz="2499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517" y="2571274"/>
            <a:ext cx="4914272" cy="4763603"/>
          </a:xfrm>
        </p:spPr>
        <p:txBody>
          <a:bodyPr/>
          <a:lstStyle>
            <a:lvl1pPr marL="0" indent="0">
              <a:buNone/>
              <a:defRPr sz="2000"/>
            </a:lvl1pPr>
            <a:lvl2pPr marL="571363" indent="0">
              <a:buNone/>
              <a:defRPr sz="1750"/>
            </a:lvl2pPr>
            <a:lvl3pPr marL="1142726" indent="0">
              <a:buNone/>
              <a:defRPr sz="1500"/>
            </a:lvl3pPr>
            <a:lvl4pPr marL="1714089" indent="0">
              <a:buNone/>
              <a:defRPr sz="1250"/>
            </a:lvl4pPr>
            <a:lvl5pPr marL="2285451" indent="0">
              <a:buNone/>
              <a:defRPr sz="1250"/>
            </a:lvl5pPr>
            <a:lvl6pPr marL="2856814" indent="0">
              <a:buNone/>
              <a:defRPr sz="1250"/>
            </a:lvl6pPr>
            <a:lvl7pPr marL="3428177" indent="0">
              <a:buNone/>
              <a:defRPr sz="1250"/>
            </a:lvl7pPr>
            <a:lvl8pPr marL="3999540" indent="0">
              <a:buNone/>
              <a:defRPr sz="1250"/>
            </a:lvl8pPr>
            <a:lvl9pPr marL="4570903" indent="0">
              <a:buNone/>
              <a:defRPr sz="12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5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7532" y="456322"/>
            <a:ext cx="13141762" cy="1656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32" y="2281609"/>
            <a:ext cx="13141762" cy="5438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199" y="7943967"/>
            <a:ext cx="5142428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1007" y="7943967"/>
            <a:ext cx="3428286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4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l" defTabSz="1142726" rtl="0" eaLnBrk="1" latinLnBrk="1" hangingPunct="1">
        <a:lnSpc>
          <a:spcPct val="90000"/>
        </a:lnSpc>
        <a:spcBef>
          <a:spcPct val="0"/>
        </a:spcBef>
        <a:buNone/>
        <a:defRPr sz="5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681" indent="-285681" algn="l" defTabSz="1142726" rtl="0" eaLnBrk="1" latinLnBrk="1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3499" kern="1200">
          <a:solidFill>
            <a:schemeClr val="tx1"/>
          </a:solidFill>
          <a:latin typeface="+mn-lt"/>
          <a:ea typeface="+mn-ea"/>
          <a:cs typeface="+mn-cs"/>
        </a:defRPr>
      </a:lvl1pPr>
      <a:lvl2pPr marL="857044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2pPr>
      <a:lvl3pPr marL="1428407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3pPr>
      <a:lvl4pPr marL="1999770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4pPr>
      <a:lvl5pPr marL="2571133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5pPr>
      <a:lvl6pPr marL="3142496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6pPr>
      <a:lvl7pPr marL="3713858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7pPr>
      <a:lvl8pPr marL="4285221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8pPr>
      <a:lvl9pPr marL="4856584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1pPr>
      <a:lvl2pPr marL="571363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3pPr>
      <a:lvl4pPr marL="1714089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4pPr>
      <a:lvl5pPr marL="2285451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5pPr>
      <a:lvl6pPr marL="2856814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6pPr>
      <a:lvl7pPr marL="3428177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7pPr>
      <a:lvl8pPr marL="3999540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8pPr>
      <a:lvl9pPr marL="4570903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3" Type="http://schemas.openxmlformats.org/officeDocument/2006/relationships/image" Target="../media/image62.png"/><Relationship Id="rId7" Type="http://schemas.openxmlformats.org/officeDocument/2006/relationships/image" Target="../media/image541.png"/><Relationship Id="rId12" Type="http://schemas.openxmlformats.org/officeDocument/2006/relationships/image" Target="../media/image66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8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50.png"/><Relationship Id="rId12" Type="http://schemas.openxmlformats.org/officeDocument/2006/relationships/image" Target="../media/image7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40.png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110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107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00.png"/><Relationship Id="rId3" Type="http://schemas.openxmlformats.org/officeDocument/2006/relationships/image" Target="../media/image90.png"/><Relationship Id="rId21" Type="http://schemas.openxmlformats.org/officeDocument/2006/relationships/image" Target="../media/image91.png"/><Relationship Id="rId2" Type="http://schemas.openxmlformats.org/officeDocument/2006/relationships/image" Target="../media/image681.png"/><Relationship Id="rId20" Type="http://schemas.openxmlformats.org/officeDocument/2006/relationships/image" Target="../media/image130.png"/><Relationship Id="rId1" Type="http://schemas.openxmlformats.org/officeDocument/2006/relationships/slideLayout" Target="../slideLayouts/slideLayout12.xml"/><Relationship Id="rId19" Type="http://schemas.openxmlformats.org/officeDocument/2006/relationships/image" Target="../media/image12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0.png"/><Relationship Id="rId5" Type="http://schemas.openxmlformats.org/officeDocument/2006/relationships/image" Target="../media/image431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50.png"/><Relationship Id="rId7" Type="http://schemas.openxmlformats.org/officeDocument/2006/relationships/image" Target="../media/image97.png"/><Relationship Id="rId12" Type="http://schemas.openxmlformats.org/officeDocument/2006/relationships/image" Target="../media/image1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11" Type="http://schemas.openxmlformats.org/officeDocument/2006/relationships/image" Target="../media/image131.png"/><Relationship Id="rId5" Type="http://schemas.openxmlformats.org/officeDocument/2006/relationships/image" Target="../media/image710.png"/><Relationship Id="rId10" Type="http://schemas.openxmlformats.org/officeDocument/2006/relationships/image" Target="../media/image121.png"/><Relationship Id="rId4" Type="http://schemas.openxmlformats.org/officeDocument/2006/relationships/image" Target="../media/image610.png"/><Relationship Id="rId9" Type="http://schemas.openxmlformats.org/officeDocument/2006/relationships/image" Target="../media/image11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4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1.png"/><Relationship Id="rId3" Type="http://schemas.openxmlformats.org/officeDocument/2006/relationships/image" Target="../media/image810.png"/><Relationship Id="rId7" Type="http://schemas.openxmlformats.org/officeDocument/2006/relationships/image" Target="../media/image851.png"/><Relationship Id="rId12" Type="http://schemas.openxmlformats.org/officeDocument/2006/relationships/image" Target="../media/image9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1.png"/><Relationship Id="rId11" Type="http://schemas.openxmlformats.org/officeDocument/2006/relationships/image" Target="../media/image102.png"/><Relationship Id="rId5" Type="http://schemas.openxmlformats.org/officeDocument/2006/relationships/image" Target="../media/image830.png"/><Relationship Id="rId10" Type="http://schemas.openxmlformats.org/officeDocument/2006/relationships/image" Target="../media/image101.png"/><Relationship Id="rId4" Type="http://schemas.openxmlformats.org/officeDocument/2006/relationships/image" Target="../media/image820.png"/><Relationship Id="rId9" Type="http://schemas.openxmlformats.org/officeDocument/2006/relationships/image" Target="../media/image8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tm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170.png"/><Relationship Id="rId26" Type="http://schemas.openxmlformats.org/officeDocument/2006/relationships/image" Target="../media/image55.png"/><Relationship Id="rId39" Type="http://schemas.openxmlformats.org/officeDocument/2006/relationships/image" Target="../media/image320.png"/><Relationship Id="rId3" Type="http://schemas.openxmlformats.org/officeDocument/2006/relationships/image" Target="../media/image25.png"/><Relationship Id="rId21" Type="http://schemas.openxmlformats.org/officeDocument/2006/relationships/image" Target="../media/image200.png"/><Relationship Id="rId34" Type="http://schemas.openxmlformats.org/officeDocument/2006/relationships/image" Target="../media/image32.png"/><Relationship Id="rId42" Type="http://schemas.openxmlformats.org/officeDocument/2006/relationships/image" Target="../media/image35.png"/><Relationship Id="rId47" Type="http://schemas.openxmlformats.org/officeDocument/2006/relationships/image" Target="../media/image38.png"/><Relationship Id="rId50" Type="http://schemas.openxmlformats.org/officeDocument/2006/relationships/image" Target="../media/image221.png"/><Relationship Id="rId55" Type="http://schemas.openxmlformats.org/officeDocument/2006/relationships/image" Target="../media/image39.png"/><Relationship Id="rId12" Type="http://schemas.openxmlformats.org/officeDocument/2006/relationships/image" Target="../media/image22.png"/><Relationship Id="rId17" Type="http://schemas.openxmlformats.org/officeDocument/2006/relationships/image" Target="../media/image270.png"/><Relationship Id="rId33" Type="http://schemas.openxmlformats.org/officeDocument/2006/relationships/image" Target="../media/image31.png"/><Relationship Id="rId38" Type="http://schemas.openxmlformats.org/officeDocument/2006/relationships/image" Target="../media/image33.png"/><Relationship Id="rId46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1.png"/><Relationship Id="rId20" Type="http://schemas.openxmlformats.org/officeDocument/2006/relationships/image" Target="../media/image29.png"/><Relationship Id="rId29" Type="http://schemas.openxmlformats.org/officeDocument/2006/relationships/image" Target="../media/image56.png"/><Relationship Id="rId41" Type="http://schemas.openxmlformats.org/officeDocument/2006/relationships/image" Target="../media/image34.png"/><Relationship Id="rId54" Type="http://schemas.openxmlformats.org/officeDocument/2006/relationships/image" Target="../media/image260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53.png"/><Relationship Id="rId24" Type="http://schemas.openxmlformats.org/officeDocument/2006/relationships/image" Target="../media/image29.png"/><Relationship Id="rId32" Type="http://schemas.openxmlformats.org/officeDocument/2006/relationships/image" Target="../media/image290.png"/><Relationship Id="rId37" Type="http://schemas.openxmlformats.org/officeDocument/2006/relationships/image" Target="../media/image58.png"/><Relationship Id="rId40" Type="http://schemas.openxmlformats.org/officeDocument/2006/relationships/image" Target="../media/image330.png"/><Relationship Id="rId45" Type="http://schemas.openxmlformats.org/officeDocument/2006/relationships/image" Target="../media/image360.png"/><Relationship Id="rId53" Type="http://schemas.openxmlformats.org/officeDocument/2006/relationships/image" Target="../media/image250.png"/><Relationship Id="rId58" Type="http://schemas.openxmlformats.org/officeDocument/2006/relationships/image" Target="../media/image42.png"/><Relationship Id="rId15" Type="http://schemas.openxmlformats.org/officeDocument/2006/relationships/image" Target="../media/image27.png"/><Relationship Id="rId23" Type="http://schemas.openxmlformats.org/officeDocument/2006/relationships/image" Target="../media/image28.png"/><Relationship Id="rId28" Type="http://schemas.openxmlformats.org/officeDocument/2006/relationships/image" Target="../media/image540.png"/><Relationship Id="rId49" Type="http://schemas.openxmlformats.org/officeDocument/2006/relationships/image" Target="../media/image210.png"/><Relationship Id="rId57" Type="http://schemas.openxmlformats.org/officeDocument/2006/relationships/image" Target="../media/image41.png"/><Relationship Id="rId10" Type="http://schemas.openxmlformats.org/officeDocument/2006/relationships/image" Target="../media/image52.png"/><Relationship Id="rId19" Type="http://schemas.openxmlformats.org/officeDocument/2006/relationships/image" Target="../media/image180.png"/><Relationship Id="rId31" Type="http://schemas.openxmlformats.org/officeDocument/2006/relationships/image" Target="../media/image280.png"/><Relationship Id="rId44" Type="http://schemas.openxmlformats.org/officeDocument/2006/relationships/image" Target="../media/image36.png"/><Relationship Id="rId52" Type="http://schemas.openxmlformats.org/officeDocument/2006/relationships/image" Target="../media/image240.png"/><Relationship Id="rId4" Type="http://schemas.openxmlformats.org/officeDocument/2006/relationships/image" Target="../media/image26.png"/><Relationship Id="rId9" Type="http://schemas.openxmlformats.org/officeDocument/2006/relationships/image" Target="../media/image51.png"/><Relationship Id="rId14" Type="http://schemas.openxmlformats.org/officeDocument/2006/relationships/image" Target="../media/image241.png"/><Relationship Id="rId22" Type="http://schemas.openxmlformats.org/officeDocument/2006/relationships/image" Target="../media/image211.png"/><Relationship Id="rId27" Type="http://schemas.openxmlformats.org/officeDocument/2006/relationships/image" Target="../media/image530.png"/><Relationship Id="rId30" Type="http://schemas.openxmlformats.org/officeDocument/2006/relationships/image" Target="../media/image57.png"/><Relationship Id="rId43" Type="http://schemas.openxmlformats.org/officeDocument/2006/relationships/image" Target="../media/image60.png"/><Relationship Id="rId48" Type="http://schemas.openxmlformats.org/officeDocument/2006/relationships/image" Target="../media/image220.png"/><Relationship Id="rId56" Type="http://schemas.openxmlformats.org/officeDocument/2006/relationships/image" Target="../media/image40.png"/><Relationship Id="rId51" Type="http://schemas.openxmlformats.org/officeDocument/2006/relationships/image" Target="../media/image2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0.png"/><Relationship Id="rId5" Type="http://schemas.openxmlformats.org/officeDocument/2006/relationships/image" Target="../media/image430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>
            <a:extLst>
              <a:ext uri="{FF2B5EF4-FFF2-40B4-BE49-F238E27FC236}">
                <a16:creationId xmlns:a16="http://schemas.microsoft.com/office/drawing/2014/main" id="{E98152F6-E59B-4F11-8D66-6CAB5D933466}"/>
              </a:ext>
            </a:extLst>
          </p:cNvPr>
          <p:cNvGrpSpPr/>
          <p:nvPr/>
        </p:nvGrpSpPr>
        <p:grpSpPr>
          <a:xfrm>
            <a:off x="10277475" y="1"/>
            <a:ext cx="4959350" cy="8363163"/>
            <a:chOff x="10277475" y="1"/>
            <a:chExt cx="4959350" cy="8363163"/>
          </a:xfrm>
        </p:grpSpPr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DB657D73-A299-44BD-AFDB-506D818DBB16}"/>
                </a:ext>
              </a:extLst>
            </p:cNvPr>
            <p:cNvGrpSpPr/>
            <p:nvPr/>
          </p:nvGrpSpPr>
          <p:grpSpPr>
            <a:xfrm>
              <a:off x="10277475" y="1"/>
              <a:ext cx="4959350" cy="8363163"/>
              <a:chOff x="10277475" y="1"/>
              <a:chExt cx="4959350" cy="8363163"/>
            </a:xfrm>
          </p:grpSpPr>
          <p:sp>
            <p:nvSpPr>
              <p:cNvPr id="29" name="Rectangle 35">
                <a:extLst>
                  <a:ext uri="{FF2B5EF4-FFF2-40B4-BE49-F238E27FC236}">
                    <a16:creationId xmlns:a16="http://schemas.microsoft.com/office/drawing/2014/main" id="{4B9C9F93-EC79-4C6C-8BD6-FBE3952B1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77475" y="1"/>
                <a:ext cx="4959350" cy="83631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 dirty="0"/>
              </a:p>
            </p:txBody>
          </p:sp>
          <p:pic>
            <p:nvPicPr>
              <p:cNvPr id="30" name="그림 29">
                <a:extLst>
                  <a:ext uri="{FF2B5EF4-FFF2-40B4-BE49-F238E27FC236}">
                    <a16:creationId xmlns:a16="http://schemas.microsoft.com/office/drawing/2014/main" id="{B34ED5B4-9C46-4540-9A14-AF5D422D6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24801" y="4233552"/>
                <a:ext cx="4464698" cy="3440435"/>
              </a:xfrm>
              <a:prstGeom prst="rect">
                <a:avLst/>
              </a:prstGeom>
            </p:spPr>
          </p:pic>
        </p:grpSp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85BF06B1-2C45-4C7A-9471-A556A8C3A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270" y="7996258"/>
              <a:ext cx="3424555" cy="346358"/>
            </a:xfrm>
            <a:prstGeom prst="rect">
              <a:avLst/>
            </a:prstGeom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6806532E-66D0-4F3A-BF3F-FE63D296AD22}"/>
              </a:ext>
            </a:extLst>
          </p:cNvPr>
          <p:cNvGrpSpPr/>
          <p:nvPr/>
        </p:nvGrpSpPr>
        <p:grpSpPr>
          <a:xfrm>
            <a:off x="626973" y="0"/>
            <a:ext cx="9022865" cy="479180"/>
            <a:chOff x="626973" y="0"/>
            <a:chExt cx="9022865" cy="479180"/>
          </a:xfrm>
        </p:grpSpPr>
        <p:sp>
          <p:nvSpPr>
            <p:cNvPr id="21" name="Rectangle 6">
              <a:extLst>
                <a:ext uri="{FF2B5EF4-FFF2-40B4-BE49-F238E27FC236}">
                  <a16:creationId xmlns:a16="http://schemas.microsoft.com/office/drawing/2014/main" id="{8D46B21F-6491-4E14-8287-410576485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DEBF78-66EA-44E5-AA14-6DB6606616DC}"/>
                </a:ext>
              </a:extLst>
            </p:cNvPr>
            <p:cNvSpPr txBox="1"/>
            <p:nvPr/>
          </p:nvSpPr>
          <p:spPr>
            <a:xfrm>
              <a:off x="1706473" y="138689"/>
              <a:ext cx="79433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Ebrima" panose="02000000000000000000" pitchFamily="2" charset="0"/>
                  <a:cs typeface="Arial" panose="020B0604020202020204" pitchFamily="34" charset="0"/>
                </a:rPr>
                <a:t>16</a:t>
              </a:r>
              <a:r>
                <a:rPr lang="en-US" altLang="ko-KR" sz="1600" b="1" baseline="30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Ebrima" panose="02000000000000000000" pitchFamily="2" charset="0"/>
                  <a:cs typeface="Arial" panose="020B0604020202020204" pitchFamily="34" charset="0"/>
                </a:rPr>
                <a:t>th</a:t>
              </a:r>
              <a:r>
                <a:rPr lang="en-US" altLang="ko-KR" sz="16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Ebrima" panose="02000000000000000000" pitchFamily="2" charset="0"/>
                  <a:cs typeface="Arial" panose="020B0604020202020204" pitchFamily="34" charset="0"/>
                </a:rPr>
                <a:t> International Particle Accelerator Conference, Taipei</a:t>
              </a:r>
            </a:p>
          </p:txBody>
        </p:sp>
      </p:grpSp>
      <p:sp>
        <p:nvSpPr>
          <p:cNvPr id="23" name="Rectangle 6">
            <a:extLst>
              <a:ext uri="{FF2B5EF4-FFF2-40B4-BE49-F238E27FC236}">
                <a16:creationId xmlns:a16="http://schemas.microsoft.com/office/drawing/2014/main" id="{6B22A788-3E54-4B15-9944-ED21F12C7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2681E333-E2E6-4C39-A3B7-ADEEBA9C8B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93" y="2813119"/>
            <a:ext cx="385265" cy="39682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26F7470B-6A01-4E51-9C53-C0D2D5C792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01" y="2822736"/>
            <a:ext cx="350592" cy="377560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3961C277-FD3F-4166-AC9B-E12F1C3F670A}"/>
              </a:ext>
            </a:extLst>
          </p:cNvPr>
          <p:cNvGrpSpPr/>
          <p:nvPr/>
        </p:nvGrpSpPr>
        <p:grpSpPr>
          <a:xfrm>
            <a:off x="598622" y="1460714"/>
            <a:ext cx="13986342" cy="4312615"/>
            <a:chOff x="598622" y="1460714"/>
            <a:chExt cx="10708880" cy="431261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1222D80-05A2-43B1-8826-0EAB5A519910}"/>
                </a:ext>
              </a:extLst>
            </p:cNvPr>
            <p:cNvSpPr txBox="1"/>
            <p:nvPr/>
          </p:nvSpPr>
          <p:spPr>
            <a:xfrm>
              <a:off x="598622" y="1460714"/>
              <a:ext cx="752190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b="1" dirty="0">
                  <a:solidFill>
                    <a:srgbClr val="00206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Comprehensive Study of Robinson Instability in Active and Passive Higher Harmonic Cavities for Bunch Lengthening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40ED73F-89FF-45A5-8109-6C3E954CD672}"/>
                </a:ext>
              </a:extLst>
            </p:cNvPr>
            <p:cNvSpPr txBox="1"/>
            <p:nvPr/>
          </p:nvSpPr>
          <p:spPr>
            <a:xfrm>
              <a:off x="639384" y="3911281"/>
              <a:ext cx="1066811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Youngmin</a:t>
              </a:r>
              <a:r>
                <a:rPr lang="en-US" altLang="ko-KR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Park, Moses</a:t>
              </a:r>
              <a:r>
                <a:rPr lang="ko-KR" alt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Chung</a:t>
              </a:r>
            </a:p>
            <a:p>
              <a:pPr marL="0" marR="0" lvl="0" indent="0" algn="l" defTabSz="1142909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rPr>
                <a:t>POSTECH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Arial" panose="020B0604020202020204" pitchFamily="34" charset="0"/>
              </a:endParaRPr>
            </a:p>
            <a:p>
              <a:endParaRPr lang="en-US" altLang="ko-KR" sz="2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Jimin Seok, </a:t>
              </a:r>
              <a:r>
                <a:rPr lang="en-US" altLang="ko-KR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Jaeyu</a:t>
              </a:r>
              <a:r>
                <a:rPr lang="en-US" altLang="ko-KR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Lee, </a:t>
              </a:r>
              <a:r>
                <a:rPr lang="en-US" altLang="ko-KR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Jaehyun</a:t>
              </a:r>
              <a:r>
                <a:rPr lang="en-US" altLang="ko-KR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Kim, Gyeong Su Jang</a:t>
              </a:r>
            </a:p>
            <a:p>
              <a:r>
                <a:rPr lang="en-US" altLang="ko-KR" sz="2000" b="0" i="0" dirty="0">
                  <a:solidFill>
                    <a:srgbClr val="66666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Pohang Accelerator Laboratory</a:t>
              </a:r>
              <a:r>
                <a:rPr lang="en-US" altLang="ko-KR" sz="20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(PAL), POSTECH</a:t>
              </a:r>
              <a:endPara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B6A13C5-F6BA-416E-8D8F-156591896CA1}"/>
              </a:ext>
            </a:extLst>
          </p:cNvPr>
          <p:cNvSpPr txBox="1"/>
          <p:nvPr/>
        </p:nvSpPr>
        <p:spPr>
          <a:xfrm>
            <a:off x="626973" y="7258489"/>
            <a:ext cx="50546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June.2.2025</a:t>
            </a:r>
            <a:endParaRPr lang="ko-KR" altLang="en-US" sz="21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 descr="그래픽, 폰트, 텍스트, 스크린샷이(가) 표시된 사진&#10;&#10;자동 생성된 설명">
            <a:extLst>
              <a:ext uri="{FF2B5EF4-FFF2-40B4-BE49-F238E27FC236}">
                <a16:creationId xmlns:a16="http://schemas.microsoft.com/office/drawing/2014/main" id="{FEF1CAA0-F7D8-0C45-09E3-A48A85D39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1210" y="7889975"/>
            <a:ext cx="1571060" cy="51845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pic>
        <p:nvPicPr>
          <p:cNvPr id="4" name="그림 3" descr="그래픽 디자인, 그래픽, 공, 텍스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A4C40E8B-2CA5-3CBE-3EB5-610020FCE8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604" y="162488"/>
            <a:ext cx="3338360" cy="166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12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8CFEC-711A-18F0-5992-C848B73B5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AF110867-6E11-9B09-3B90-DD49C24D2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2C93D6A3-3782-ADC3-EBDB-98A017811223}"/>
              </a:ext>
            </a:extLst>
          </p:cNvPr>
          <p:cNvSpPr/>
          <p:nvPr/>
        </p:nvSpPr>
        <p:spPr>
          <a:xfrm>
            <a:off x="80094" y="725769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4GSR Active Cavity</a:t>
            </a: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5C641A7C-B249-D399-B29F-D7299BC3E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0" name="Rectangle 6">
            <a:extLst>
              <a:ext uri="{FF2B5EF4-FFF2-40B4-BE49-F238E27FC236}">
                <a16:creationId xmlns:a16="http://schemas.microsoft.com/office/drawing/2014/main" id="{EEDDDA84-E92F-4AC2-2515-8DC7B15D9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C824980-E134-C620-50F9-C400DC684911}"/>
                  </a:ext>
                </a:extLst>
              </p:cNvPr>
              <p:cNvSpPr txBox="1"/>
              <p:nvPr/>
            </p:nvSpPr>
            <p:spPr>
              <a:xfrm>
                <a:off x="264816" y="1464390"/>
                <a:ext cx="769915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7 HHC, 400 mA operation, Flat Potential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20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b="1" i="1" dirty="0">
                            <a:latin typeface="Cambria Math" panose="02040503050406030204" pitchFamily="18" charset="0"/>
                          </a:rPr>
                          <m:t>𝟑𝟕</m:t>
                        </m:r>
                        <m:r>
                          <a:rPr lang="en-US" altLang="ko-KR" sz="2000" b="1" i="1" dirty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ko-KR" sz="2000" b="1" i="1" dirty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altLang="ko-KR" sz="2000" b="1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000" b="1" dirty="0">
                            <a:latin typeface="Cambria Math" panose="02040503050406030204" pitchFamily="18" charset="0"/>
                          </a:rPr>
                          <m:t>𝐩𝐬</m:t>
                        </m:r>
                      </m:e>
                    </m:d>
                  </m:oMath>
                </a14:m>
                <a:r>
                  <a:rPr lang="ko-KR" alt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endPara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C824980-E134-C620-50F9-C400DC684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16" y="1464390"/>
                <a:ext cx="7699155" cy="707886"/>
              </a:xfrm>
              <a:prstGeom prst="rect">
                <a:avLst/>
              </a:prstGeom>
              <a:blipFill>
                <a:blip r:embed="rId3"/>
                <a:stretch>
                  <a:fillRect l="-792" t="-344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A3800AA-211E-3F82-75DB-8E4ED8A13722}"/>
              </a:ext>
            </a:extLst>
          </p:cNvPr>
          <p:cNvSpPr txBox="1"/>
          <p:nvPr/>
        </p:nvSpPr>
        <p:spPr>
          <a:xfrm>
            <a:off x="7767771" y="1600741"/>
            <a:ext cx="6730020" cy="877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1142909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sz="1600" dirty="0">
              <a:solidFill>
                <a:prstClr val="black"/>
              </a:solidFill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9BA9CD7-776E-B833-777E-8E2DF21BD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38" y="2315863"/>
            <a:ext cx="3451392" cy="258999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B512CC8-7276-AA58-6C45-E8B4A87A1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1299" y="935367"/>
            <a:ext cx="5322088" cy="3991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F879C76-3965-CA79-70A0-5E5A114330BF}"/>
                  </a:ext>
                </a:extLst>
              </p:cNvPr>
              <p:cNvSpPr txBox="1"/>
              <p:nvPr/>
            </p:nvSpPr>
            <p:spPr>
              <a:xfrm>
                <a:off x="626973" y="1983181"/>
                <a:ext cx="55483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1" i="1" dirty="0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en-US" altLang="ko-KR" sz="16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6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ko-KR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F879C76-3965-CA79-70A0-5E5A11433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73" y="1983181"/>
                <a:ext cx="554832" cy="246221"/>
              </a:xfrm>
              <a:prstGeom prst="rect">
                <a:avLst/>
              </a:prstGeom>
              <a:blipFill>
                <a:blip r:embed="rId7"/>
                <a:stretch>
                  <a:fillRect l="-15385" r="-9890" b="-3414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>
            <a:extLst>
              <a:ext uri="{FF2B5EF4-FFF2-40B4-BE49-F238E27FC236}">
                <a16:creationId xmlns:a16="http://schemas.microsoft.com/office/drawing/2014/main" id="{EA6E99DA-6D85-7316-BE70-7718AB5260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6597" y="2183605"/>
            <a:ext cx="3107987" cy="249244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F84D2D5-D444-C70A-BB74-2E861D498A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8945" y="2218122"/>
            <a:ext cx="3005020" cy="24098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352D4D-8436-C13A-6DBA-2CD6BAFE459E}"/>
                  </a:ext>
                </a:extLst>
              </p:cNvPr>
              <p:cNvSpPr txBox="1"/>
              <p:nvPr/>
            </p:nvSpPr>
            <p:spPr>
              <a:xfrm>
                <a:off x="626973" y="5216354"/>
                <a:ext cx="55483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1" i="1" dirty="0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en-US" altLang="ko-KR" sz="16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6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ko-KR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352D4D-8436-C13A-6DBA-2CD6BAFE4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73" y="5216354"/>
                <a:ext cx="554832" cy="246221"/>
              </a:xfrm>
              <a:prstGeom prst="rect">
                <a:avLst/>
              </a:prstGeom>
              <a:blipFill>
                <a:blip r:embed="rId12"/>
                <a:stretch>
                  <a:fillRect l="-15385" r="-9890" b="-3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145341A-63EE-DB8D-701A-4F27A33383EC}"/>
              </a:ext>
            </a:extLst>
          </p:cNvPr>
          <p:cNvSpPr txBox="1"/>
          <p:nvPr/>
        </p:nvSpPr>
        <p:spPr>
          <a:xfrm>
            <a:off x="4012708" y="7934069"/>
            <a:ext cx="31079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C1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Robinson occurs!!</a:t>
            </a:r>
            <a:endParaRPr lang="ko-KR" altLang="en-US" sz="2000" dirty="0">
              <a:solidFill>
                <a:srgbClr val="C12929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002365D7-6907-A32C-5CF4-8374846712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38" y="5607552"/>
            <a:ext cx="3451392" cy="258998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719E6CD6-641E-0031-103E-B7A2EA44E3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8080" y="5516580"/>
            <a:ext cx="3005021" cy="240987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787B2703-1539-7E8A-F6D5-19C30AC74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8945" y="5509811"/>
            <a:ext cx="3005020" cy="24098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00FEEE-901E-7E74-7BA6-2334D71E49B5}"/>
                  </a:ext>
                </a:extLst>
              </p:cNvPr>
              <p:cNvSpPr txBox="1"/>
              <p:nvPr/>
            </p:nvSpPr>
            <p:spPr>
              <a:xfrm>
                <a:off x="9653570" y="5136533"/>
                <a:ext cx="5737546" cy="2262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CBI growth rate &gt; LFS damping rate (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sSup>
                      <m:sSupPr>
                        <m:ctrlP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285750" marR="0" lvl="0" indent="-28575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altLang="ko-KR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altLang="ko-KR" sz="1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Increasing </a:t>
                </a:r>
                <a14:m>
                  <m:oMath xmlns:m="http://schemas.openxmlformats.org/officeDocument/2006/math">
                    <m:r>
                      <a:rPr lang="en-US" altLang="ko-KR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𝜷</m:t>
                    </m:r>
                  </m:oMath>
                </a14:m>
                <a:r>
                  <a:rPr lang="en-US" altLang="ko-KR" sz="1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helps to suppress </a:t>
                </a:r>
                <a14:m>
                  <m:oMath xmlns:m="http://schemas.openxmlformats.org/officeDocument/2006/math">
                    <m:r>
                      <a:rPr lang="en-US" altLang="ko-KR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𝝁</m:t>
                    </m:r>
                    <m:r>
                      <a:rPr lang="en-US" altLang="ko-KR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ko-KR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</m:oMath>
                </a14:m>
                <a:r>
                  <a:rPr lang="en-US" altLang="ko-KR" sz="1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CBI.</a:t>
                </a:r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Reduce HHC beam loading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DC Robinson instability</a:t>
                </a:r>
                <a:endParaRPr lang="en-US" altLang="ko-KR" sz="1600" i="1" dirty="0">
                  <a:solidFill>
                    <a:prstClr val="black"/>
                  </a:solidFill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endParaRPr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Broadened impedance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  <m:r>
                      <a:rPr lang="en-US" altLang="ko-KR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=3,4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CBI can occur</a:t>
                </a:r>
              </a:p>
              <a:p>
                <a:pPr marL="285750" marR="0" lvl="0" indent="-28575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altLang="ko-KR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00FEEE-901E-7E74-7BA6-2334D71E4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3570" y="5136533"/>
                <a:ext cx="5737546" cy="2262671"/>
              </a:xfrm>
              <a:prstGeom prst="rect">
                <a:avLst/>
              </a:prstGeom>
              <a:blipFill>
                <a:blip r:embed="rId16"/>
                <a:stretch>
                  <a:fillRect l="-63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화살표: 왼쪽 4">
            <a:extLst>
              <a:ext uri="{FF2B5EF4-FFF2-40B4-BE49-F238E27FC236}">
                <a16:creationId xmlns:a16="http://schemas.microsoft.com/office/drawing/2014/main" id="{DCE1C0D5-7CF7-4C14-A59D-BF99283ABB41}"/>
              </a:ext>
            </a:extLst>
          </p:cNvPr>
          <p:cNvSpPr/>
          <p:nvPr/>
        </p:nvSpPr>
        <p:spPr>
          <a:xfrm rot="2231865">
            <a:off x="2905131" y="7496258"/>
            <a:ext cx="1142670" cy="541952"/>
          </a:xfrm>
          <a:prstGeom prst="leftArrow">
            <a:avLst/>
          </a:prstGeom>
          <a:solidFill>
            <a:srgbClr val="C1292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C1292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D23C68-D745-D2A5-E7E9-ECABBC2CF5DE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p:sp>
        <p:nvSpPr>
          <p:cNvPr id="14" name="슬라이드 번호 개체 틀 2">
            <a:extLst>
              <a:ext uri="{FF2B5EF4-FFF2-40B4-BE49-F238E27FC236}">
                <a16:creationId xmlns:a16="http://schemas.microsoft.com/office/drawing/2014/main" id="{4BA2AB3A-EE6F-9816-6373-7D79F9134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388803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AEB72-F922-0B1C-D885-C4B2976E0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03F8D1F2-0414-49C4-C0D1-F704ADB4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8937153E-A2E0-E0DD-D729-A47242CD33BC}"/>
              </a:ext>
            </a:extLst>
          </p:cNvPr>
          <p:cNvSpPr/>
          <p:nvPr/>
        </p:nvSpPr>
        <p:spPr>
          <a:xfrm>
            <a:off x="80094" y="725769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4GSR Active Cavity</a:t>
            </a: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2DA2FC5E-839F-2718-F99D-43FC481F4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0" name="Rectangle 6">
            <a:extLst>
              <a:ext uri="{FF2B5EF4-FFF2-40B4-BE49-F238E27FC236}">
                <a16:creationId xmlns:a16="http://schemas.microsoft.com/office/drawing/2014/main" id="{84939E0F-5215-983A-FDC6-3DA8914D9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29780B-789B-56A6-DA71-5F8D805E7736}"/>
                  </a:ext>
                </a:extLst>
              </p:cNvPr>
              <p:cNvSpPr txBox="1"/>
              <p:nvPr/>
            </p:nvSpPr>
            <p:spPr>
              <a:xfrm>
                <a:off x="264816" y="1460756"/>
                <a:ext cx="769915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7 HHC, 400 mA operation, </a:t>
                </a:r>
                <a14:m>
                  <m:oMath xmlns:m="http://schemas.openxmlformats.org/officeDocument/2006/math">
                    <m:r>
                      <a:rPr lang="en-US" altLang="ko-KR" sz="2000" b="1" i="1" dirty="0" smtClean="0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altLang="ko-KR" sz="20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000" b="1" i="1" dirty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ko-KR" sz="2000" b="1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sz="2000" b="1" i="1" dirty="0" smtClean="0">
                        <a:latin typeface="Cambria Math" panose="02040503050406030204" pitchFamily="18" charset="0"/>
                      </a:rPr>
                      <m:t>𝟗</m:t>
                    </m:r>
                    <m:d>
                      <m:dPr>
                        <m:ctrlPr>
                          <a:rPr lang="en-US" altLang="ko-KR" sz="20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b="1" i="1" dirty="0">
                            <a:latin typeface="Cambria Math" panose="02040503050406030204" pitchFamily="18" charset="0"/>
                          </a:rPr>
                          <m:t>𝟐𝟐</m:t>
                        </m:r>
                        <m:r>
                          <a:rPr lang="en-US" altLang="ko-KR" sz="2000" b="1" i="1" dirty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ko-KR" sz="2000" b="1" i="1" dirty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ko-KR" sz="2000" b="1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000" b="1" dirty="0">
                            <a:latin typeface="Cambria Math" panose="02040503050406030204" pitchFamily="18" charset="0"/>
                          </a:rPr>
                          <m:t>𝐩𝐬</m:t>
                        </m:r>
                      </m:e>
                    </m:d>
                  </m:oMath>
                </a14:m>
                <a:endParaRPr lang="ko-KR" alt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29780B-789B-56A6-DA71-5F8D805E7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16" y="1460756"/>
                <a:ext cx="7699155" cy="707886"/>
              </a:xfrm>
              <a:prstGeom prst="rect">
                <a:avLst/>
              </a:prstGeom>
              <a:blipFill>
                <a:blip r:embed="rId3"/>
                <a:stretch>
                  <a:fillRect l="-792" t="-431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>
            <a:extLst>
              <a:ext uri="{FF2B5EF4-FFF2-40B4-BE49-F238E27FC236}">
                <a16:creationId xmlns:a16="http://schemas.microsoft.com/office/drawing/2014/main" id="{17231AFD-37C9-E9DB-C14C-B2F4CCCB7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7340" y="1816897"/>
            <a:ext cx="4488447" cy="336821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EA1BBFB-6BDE-9FED-D53D-4D7937A3F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4742" y="1816897"/>
            <a:ext cx="4488446" cy="33682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61EEB51-BC31-2406-2815-217240B87315}"/>
                  </a:ext>
                </a:extLst>
              </p:cNvPr>
              <p:cNvSpPr txBox="1"/>
              <p:nvPr/>
            </p:nvSpPr>
            <p:spPr>
              <a:xfrm>
                <a:off x="354652" y="4794217"/>
                <a:ext cx="6041610" cy="2907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DC&amp;AC Robinson Instability can be mitigated by </a:t>
                </a:r>
                <a:r>
                  <a:rPr lang="en-US" altLang="ko-KR" sz="1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NFP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endParaRPr lang="en-US" altLang="ko-KR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marR="0" lvl="0" indent="-28575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Near Flat Potential(NFP)</a:t>
                </a:r>
                <a:b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Leaves voltage gradient to retain restoring force.</a:t>
                </a:r>
              </a:p>
              <a:p>
                <a:pPr marL="285750" marR="0" lvl="0" indent="-28575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NFP condition</a:t>
                </a: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ko-KR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sSub>
                        <m:sSub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func>
                        <m:func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6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d>
                        <m:d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ko-KR" sz="1600" i="1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ko-KR" sz="16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60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ko-KR" sz="16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60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60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ko-KR" sz="16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60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altLang="ko-KR" sz="16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endParaRPr lang="en-US" altLang="ko-KR" sz="16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61EEB51-BC31-2406-2815-217240B87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652" y="4794217"/>
                <a:ext cx="6041610" cy="2907463"/>
              </a:xfrm>
              <a:prstGeom prst="rect">
                <a:avLst/>
              </a:prstGeom>
              <a:blipFill>
                <a:blip r:embed="rId6"/>
                <a:stretch>
                  <a:fillRect l="-40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그림 19">
            <a:extLst>
              <a:ext uri="{FF2B5EF4-FFF2-40B4-BE49-F238E27FC236}">
                <a16:creationId xmlns:a16="http://schemas.microsoft.com/office/drawing/2014/main" id="{7F2B0A5E-8721-68DA-EC03-3EB7897DE3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450" y="1951183"/>
            <a:ext cx="4141369" cy="26933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CBC9E2-6622-C9EF-0984-F0C37D730E27}"/>
                  </a:ext>
                </a:extLst>
              </p:cNvPr>
              <p:cNvSpPr txBox="1"/>
              <p:nvPr/>
            </p:nvSpPr>
            <p:spPr>
              <a:xfrm>
                <a:off x="6461731" y="1506614"/>
                <a:ext cx="55483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1" i="1" dirty="0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en-US" altLang="ko-KR" sz="16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6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ko-KR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CBC9E2-6622-C9EF-0984-F0C37D730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731" y="1506614"/>
                <a:ext cx="554832" cy="246221"/>
              </a:xfrm>
              <a:prstGeom prst="rect">
                <a:avLst/>
              </a:prstGeom>
              <a:blipFill>
                <a:blip r:embed="rId8"/>
                <a:stretch>
                  <a:fillRect l="-15385" r="-9890" b="-3414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BDC1A8-6DF1-8DCC-F3FB-65B7C1C7866D}"/>
                  </a:ext>
                </a:extLst>
              </p:cNvPr>
              <p:cNvSpPr txBox="1"/>
              <p:nvPr/>
            </p:nvSpPr>
            <p:spPr>
              <a:xfrm>
                <a:off x="11244330" y="1527753"/>
                <a:ext cx="55483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1" i="1" dirty="0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en-US" altLang="ko-KR" sz="16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6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ko-KR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BDC1A8-6DF1-8DCC-F3FB-65B7C1C78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4330" y="1527753"/>
                <a:ext cx="554832" cy="246221"/>
              </a:xfrm>
              <a:prstGeom prst="rect">
                <a:avLst/>
              </a:prstGeom>
              <a:blipFill>
                <a:blip r:embed="rId9"/>
                <a:stretch>
                  <a:fillRect l="-15385" r="-9890" b="-3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E28532B-2454-B748-7B2F-2A124B601F65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9D622B-7A01-0EC1-C0AA-E9F3A7B83EC0}"/>
              </a:ext>
            </a:extLst>
          </p:cNvPr>
          <p:cNvSpPr txBox="1"/>
          <p:nvPr/>
        </p:nvSpPr>
        <p:spPr>
          <a:xfrm>
            <a:off x="6739147" y="5875579"/>
            <a:ext cx="7672386" cy="958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CBI growth rate is still too large</a:t>
            </a:r>
            <a:r>
              <a:rPr lang="en-US" altLang="ko-K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be suppressed by LFS.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ko-K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studies using bunch filling pattern are in progress.</a:t>
            </a:r>
          </a:p>
        </p:txBody>
      </p:sp>
      <p:sp>
        <p:nvSpPr>
          <p:cNvPr id="10" name="슬라이드 번호 개체 틀 2">
            <a:extLst>
              <a:ext uri="{FF2B5EF4-FFF2-40B4-BE49-F238E27FC236}">
                <a16:creationId xmlns:a16="http://schemas.microsoft.com/office/drawing/2014/main" id="{EA29507A-8558-27F3-1988-B16A6F595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3538047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8E33C-F463-A69C-14C3-D3304F2A7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A74663D2-88A1-ADDE-B4AA-72C9F9A0C8A8}"/>
              </a:ext>
            </a:extLst>
          </p:cNvPr>
          <p:cNvSpPr/>
          <p:nvPr/>
        </p:nvSpPr>
        <p:spPr>
          <a:xfrm>
            <a:off x="0" y="3964507"/>
            <a:ext cx="15236825" cy="26463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142909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Robinson instability derived by SC passive HHCs in PLS-II</a:t>
            </a:r>
          </a:p>
        </p:txBody>
      </p:sp>
      <p:sp>
        <p:nvSpPr>
          <p:cNvPr id="6" name="슬라이드 번호 개체 틀 2">
            <a:extLst>
              <a:ext uri="{FF2B5EF4-FFF2-40B4-BE49-F238E27FC236}">
                <a16:creationId xmlns:a16="http://schemas.microsoft.com/office/drawing/2014/main" id="{693E6BAE-0A96-67BC-842B-7E74496A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2497903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4424C-0B06-9FF4-DA52-50F5FA9E8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D5ED6591-F25C-8F52-C2D1-287341A73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8EC202BD-78AA-3E0F-171B-09CB84327FDD}"/>
              </a:ext>
            </a:extLst>
          </p:cNvPr>
          <p:cNvSpPr/>
          <p:nvPr/>
        </p:nvSpPr>
        <p:spPr>
          <a:xfrm>
            <a:off x="80095" y="725769"/>
            <a:ext cx="6215774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PLS-II</a:t>
            </a:r>
            <a:endParaRPr lang="ko-KR" alt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2FD101-76F5-95A2-D347-6CDAA0EC0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98614C-2145-2BBC-E5FE-A18438325DC2}"/>
              </a:ext>
            </a:extLst>
          </p:cNvPr>
          <p:cNvSpPr txBox="1"/>
          <p:nvPr/>
        </p:nvSpPr>
        <p:spPr>
          <a:xfrm>
            <a:off x="352518" y="1588815"/>
            <a:ext cx="6645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Although a harmonic cavity is not currently planned, this lattice was used for comprehensive studies.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A SC passive HHC was assumed, as the cryogenic system is already in place.</a:t>
            </a:r>
            <a:endParaRPr lang="ko-KR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35565FB-FF24-E3E4-EBD3-4877B69A1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9091" y="5017304"/>
            <a:ext cx="3577832" cy="24922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F89800-C351-DB68-DDAB-8F0085096D45}"/>
              </a:ext>
            </a:extLst>
          </p:cNvPr>
          <p:cNvSpPr txBox="1"/>
          <p:nvPr/>
        </p:nvSpPr>
        <p:spPr>
          <a:xfrm>
            <a:off x="7813126" y="7513796"/>
            <a:ext cx="26998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SC passive niobium HHC [1]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EDAB4048-5F82-45CC-FD1D-55CAA6622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00" r="3500"/>
          <a:stretch/>
        </p:blipFill>
        <p:spPr bwMode="auto">
          <a:xfrm>
            <a:off x="7166126" y="2132180"/>
            <a:ext cx="4003762" cy="251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694E247-9AB9-ECD2-9F3E-018E4C29B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333" y="2132180"/>
            <a:ext cx="3772388" cy="426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183C9289-8473-F551-2E23-59C0DB6712C8}"/>
              </a:ext>
            </a:extLst>
          </p:cNvPr>
          <p:cNvCxnSpPr>
            <a:cxnSpLocks/>
          </p:cNvCxnSpPr>
          <p:nvPr/>
        </p:nvCxnSpPr>
        <p:spPr>
          <a:xfrm flipV="1">
            <a:off x="12948846" y="4260293"/>
            <a:ext cx="762123" cy="26909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별: 꼭짓점 5개 16">
            <a:extLst>
              <a:ext uri="{FF2B5EF4-FFF2-40B4-BE49-F238E27FC236}">
                <a16:creationId xmlns:a16="http://schemas.microsoft.com/office/drawing/2014/main" id="{24E26A63-50DE-AD10-2BA6-BB59F0E1276A}"/>
              </a:ext>
            </a:extLst>
          </p:cNvPr>
          <p:cNvSpPr/>
          <p:nvPr/>
        </p:nvSpPr>
        <p:spPr>
          <a:xfrm>
            <a:off x="13573542" y="3978970"/>
            <a:ext cx="293392" cy="281324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7DC251-FC05-1FC6-AD60-7C54BE2E4099}"/>
              </a:ext>
            </a:extLst>
          </p:cNvPr>
          <p:cNvSpPr txBox="1"/>
          <p:nvPr/>
        </p:nvSpPr>
        <p:spPr>
          <a:xfrm>
            <a:off x="11883247" y="7018555"/>
            <a:ext cx="2074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Located in Pohang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57D8399-F4EB-07DA-C5EA-CD11C3E75C41}"/>
              </a:ext>
            </a:extLst>
          </p:cNvPr>
          <p:cNvSpPr/>
          <p:nvPr/>
        </p:nvSpPr>
        <p:spPr>
          <a:xfrm>
            <a:off x="7077075" y="2038350"/>
            <a:ext cx="4171950" cy="27100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25F67EDD-0252-904F-FDCF-7D4BD89245A8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11258939" y="2038350"/>
            <a:ext cx="2314603" cy="204807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0596CE77-4C12-9C30-A3AB-2FF6C1ED2755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11258939" y="4260293"/>
            <a:ext cx="2370636" cy="4881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B1601F0-3155-B745-0CE8-6B5C759B3FC0}"/>
              </a:ext>
            </a:extLst>
          </p:cNvPr>
          <p:cNvSpPr txBox="1"/>
          <p:nvPr/>
        </p:nvSpPr>
        <p:spPr>
          <a:xfrm>
            <a:off x="352518" y="1281157"/>
            <a:ext cx="9933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PLS-II is a </a:t>
            </a: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sz="1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 generation electron storage ring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currently in operation.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93C17-06F2-9448-1A4B-63914AC55C33}"/>
              </a:ext>
            </a:extLst>
          </p:cNvPr>
          <p:cNvSpPr txBox="1"/>
          <p:nvPr/>
        </p:nvSpPr>
        <p:spPr>
          <a:xfrm>
            <a:off x="-1" y="8127011"/>
            <a:ext cx="140236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ea typeface="함초롬바탕" panose="02030604000101010101" pitchFamily="18" charset="-127"/>
                <a:cs typeface="Arial" panose="020B0604020202020204" pitchFamily="34" charset="0"/>
              </a:rPr>
              <a:t>[1] </a:t>
            </a:r>
            <a:r>
              <a:rPr lang="en-US" altLang="ko-KR" sz="12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Hee-su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Park et al., INVESTIGATION OF THE FABRICATION METHOD FOR THE 3RD HARMONIC SUPERCONDUCTING DOUBLE-CELL CAVITY, IPAC23, (2023)</a:t>
            </a:r>
            <a:endParaRPr lang="ko-KR" altLang="ko-KR" sz="1200" dirty="0"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표 2">
                <a:extLst>
                  <a:ext uri="{FF2B5EF4-FFF2-40B4-BE49-F238E27FC236}">
                    <a16:creationId xmlns:a16="http://schemas.microsoft.com/office/drawing/2014/main" id="{290642AA-F475-E8C9-BC4E-9EF8A52153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1890752"/>
                  </p:ext>
                </p:extLst>
              </p:nvPr>
            </p:nvGraphicFramePr>
            <p:xfrm>
              <a:off x="308219" y="2841873"/>
              <a:ext cx="6266615" cy="51020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37411">
                      <a:extLst>
                        <a:ext uri="{9D8B030D-6E8A-4147-A177-3AD203B41FA5}">
                          <a16:colId xmlns:a16="http://schemas.microsoft.com/office/drawing/2014/main" val="1062419592"/>
                        </a:ext>
                      </a:extLst>
                    </a:gridCol>
                    <a:gridCol w="1664602">
                      <a:extLst>
                        <a:ext uri="{9D8B030D-6E8A-4147-A177-3AD203B41FA5}">
                          <a16:colId xmlns:a16="http://schemas.microsoft.com/office/drawing/2014/main" val="5064132"/>
                        </a:ext>
                      </a:extLst>
                    </a:gridCol>
                    <a:gridCol w="1664602">
                      <a:extLst>
                        <a:ext uri="{9D8B030D-6E8A-4147-A177-3AD203B41FA5}">
                          <a16:colId xmlns:a16="http://schemas.microsoft.com/office/drawing/2014/main" val="2962353436"/>
                        </a:ext>
                      </a:extLst>
                    </a:gridCol>
                  </a:tblGrid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w/o HHC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w/HHC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2074589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Circumference (m)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281.82</a:t>
                          </a:r>
                          <a:endParaRPr lang="en-US" altLang="ko-KR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766242"/>
                      </a:ext>
                    </a:extLst>
                  </a:tr>
                  <a:tr h="26482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Momentum compaction factor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1.136×10^(−3)</m:t>
                                </m:r>
                              </m:oMath>
                            </m:oMathPara>
                          </a14:m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9671784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Energy (GeV)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3764381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Energy spread (%)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  <a:endParaRPr lang="ko-KR" altLang="en-US" sz="140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7173756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Main RF voltage (MV)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ko-KR" altLang="en-US" sz="140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ko-KR" altLang="en-US" sz="12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1571728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Radiation loss (MeV)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1.242</a:t>
                          </a:r>
                          <a:endParaRPr lang="ko-KR" altLang="en-US" sz="140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9418260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Current (mA)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400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4023016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Harmonic number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470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6717845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Main cavity quality factor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ko-KR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ko-KR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9</m:t>
                                  </m:r>
                                </m:sup>
                              </m:sSup>
                              <m:r>
                                <a:rPr lang="en-US" altLang="ko-KR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(1.37×</m:t>
                              </m:r>
                              <m:sSup>
                                <m:sSupPr>
                                  <m:ctrlPr>
                                    <a:rPr lang="en-US" altLang="ko-KR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ko-KR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lang="en-US" altLang="ko-KR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)</m:t>
                              </m:r>
                            </m:oMath>
                          </a14:m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2515325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Main cavity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ko-K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ko-K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d>
                            </m:oMath>
                          </a14:m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89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2404852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HHC quality factor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ko-KR" sz="140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ko-KR" altLang="en-US" sz="140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3×</m:t>
                                </m:r>
                                <m:sSup>
                                  <m:sSupPr>
                                    <m:ctrlPr>
                                      <a:rPr lang="en-US" altLang="ko-KR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ko-KR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5935840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HHC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ko-K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ko-K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d>
                            </m:oMath>
                          </a14:m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ko-KR" sz="140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ko-KR" altLang="en-US" sz="140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95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6369404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Minimum required HHC</a:t>
                          </a:r>
                          <a:endParaRPr lang="ko-KR" altLang="en-US" sz="14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ko-KR" sz="140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ko-KR" altLang="en-US" sz="1400" b="1" i="0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ko-KR" altLang="en-US" sz="14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8167669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Life time (h)</a:t>
                          </a:r>
                          <a:endParaRPr lang="ko-KR" altLang="en-US" sz="14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i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~20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i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~67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8847289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Bunch length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altLang="ko-KR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𝐩𝐬</m:t>
                                  </m:r>
                                </m:e>
                              </m:d>
                            </m:oMath>
                          </a14:m>
                          <a:endParaRPr lang="ko-KR" altLang="en-US" sz="1400" b="1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i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16.8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i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56.1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777786"/>
                      </a:ext>
                    </a:extLst>
                  </a:tr>
                  <a:tr h="45580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Radiation damping time x/y/z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ms</m:t>
                                  </m:r>
                                </m:e>
                              </m:d>
                            </m:oMath>
                          </a14:m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2.06/2.71/1.60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4476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표 2">
                <a:extLst>
                  <a:ext uri="{FF2B5EF4-FFF2-40B4-BE49-F238E27FC236}">
                    <a16:creationId xmlns:a16="http://schemas.microsoft.com/office/drawing/2014/main" id="{290642AA-F475-E8C9-BC4E-9EF8A52153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1890752"/>
                  </p:ext>
                </p:extLst>
              </p:nvPr>
            </p:nvGraphicFramePr>
            <p:xfrm>
              <a:off x="308219" y="2841873"/>
              <a:ext cx="6266615" cy="51020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37411">
                      <a:extLst>
                        <a:ext uri="{9D8B030D-6E8A-4147-A177-3AD203B41FA5}">
                          <a16:colId xmlns:a16="http://schemas.microsoft.com/office/drawing/2014/main" val="1062419592"/>
                        </a:ext>
                      </a:extLst>
                    </a:gridCol>
                    <a:gridCol w="1664602">
                      <a:extLst>
                        <a:ext uri="{9D8B030D-6E8A-4147-A177-3AD203B41FA5}">
                          <a16:colId xmlns:a16="http://schemas.microsoft.com/office/drawing/2014/main" val="5064132"/>
                        </a:ext>
                      </a:extLst>
                    </a:gridCol>
                    <a:gridCol w="1664602">
                      <a:extLst>
                        <a:ext uri="{9D8B030D-6E8A-4147-A177-3AD203B41FA5}">
                          <a16:colId xmlns:a16="http://schemas.microsoft.com/office/drawing/2014/main" val="2962353436"/>
                        </a:ext>
                      </a:extLst>
                    </a:gridCol>
                  </a:tblGrid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w/o HHC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w/HHC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2074589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Circumference (m)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281.82</a:t>
                          </a:r>
                          <a:endParaRPr lang="en-US" altLang="ko-KR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766242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Momentum compaction factor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88300" t="-204167" r="-183" b="-145208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9671784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Energy (GeV)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3764381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Energy spread (%)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  <a:endParaRPr lang="ko-KR" altLang="en-US" sz="140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7173756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Main RF voltage (MV)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</a:t>
                          </a:r>
                          <a:endParaRPr lang="ko-KR" altLang="en-US" sz="140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ko-KR" altLang="en-US" sz="12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1571728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Radiation loss (MeV)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1.242</a:t>
                          </a:r>
                          <a:endParaRPr lang="ko-KR" altLang="en-US" sz="140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9418260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Current (mA)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400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4023016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Harmonic number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470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6717845"/>
                      </a:ext>
                    </a:extLst>
                  </a:tr>
                  <a:tr h="29259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Main cavity quality factor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88300" t="-900000" r="-183" b="-75625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2515325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7" t="-1000000" r="-113693" b="-65625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89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2404852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HHC quality factor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76277" t="-1123404" r="-100000" b="-5702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77289" t="-1123404" r="-366" b="-5702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5935840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7" t="-1197917" r="-113693" b="-45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76277" t="-1197917" r="-100000" b="-45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95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6369404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Minimum required HHC</a:t>
                          </a:r>
                          <a:endParaRPr lang="ko-KR" altLang="en-US" sz="14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76277" t="-1297917" r="-100000" b="-35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ko-KR" altLang="en-US" sz="14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8167669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Life time (h)</a:t>
                          </a:r>
                          <a:endParaRPr lang="ko-KR" altLang="en-US" sz="14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i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~20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i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~67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8847289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7" t="-1495833" r="-113693" b="-1604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i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16.8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i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56.1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777786"/>
                      </a:ext>
                    </a:extLst>
                  </a:tr>
                  <a:tr h="455808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7" t="-1021333" r="-113693" b="-2667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2.06/2.71/1.60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44767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78BD097-C7FC-65E1-0AB3-82C215CB5824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p:sp>
        <p:nvSpPr>
          <p:cNvPr id="8" name="슬라이드 번호 개체 틀 2">
            <a:extLst>
              <a:ext uri="{FF2B5EF4-FFF2-40B4-BE49-F238E27FC236}">
                <a16:creationId xmlns:a16="http://schemas.microsoft.com/office/drawing/2014/main" id="{B5A187E0-8A6D-F2BE-0228-AF7DDB0BC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13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1619883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CA64F-2BA3-2CB8-5A77-C67CF9F19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E5301672-84E6-5526-EAFA-3F33BA296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2800C9F-BD76-0101-370C-C158DB286E03}"/>
              </a:ext>
            </a:extLst>
          </p:cNvPr>
          <p:cNvSpPr/>
          <p:nvPr/>
        </p:nvSpPr>
        <p:spPr>
          <a:xfrm>
            <a:off x="80094" y="725769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Instability in SC passive cavity</a:t>
            </a: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6505EFCF-2016-40B2-BDCF-5337A8D93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0" name="Rectangle 6">
            <a:extLst>
              <a:ext uri="{FF2B5EF4-FFF2-40B4-BE49-F238E27FC236}">
                <a16:creationId xmlns:a16="http://schemas.microsoft.com/office/drawing/2014/main" id="{57E2E7DF-7728-9875-B05B-74F39C0C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3A4BF7C-A5E3-EFCF-5C2B-01E2AC3CF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193" y="1727624"/>
            <a:ext cx="5230341" cy="4125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9690AC-6D56-D72E-B080-89BA1DC82C44}"/>
                  </a:ext>
                </a:extLst>
              </p:cNvPr>
              <p:cNvSpPr txBox="1"/>
              <p:nvPr/>
            </p:nvSpPr>
            <p:spPr>
              <a:xfrm>
                <a:off x="3751862" y="1260025"/>
                <a:ext cx="9358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𝒍</m:t>
                      </m:r>
                      <m:r>
                        <a:rPr lang="en-US" altLang="ko-KR" sz="1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ko-KR" sz="1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</m:t>
                      </m:r>
                    </m:oMath>
                  </m:oMathPara>
                </a14:m>
                <a:br>
                  <a:rPr lang="en-US" altLang="ko-KR" sz="1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altLang="ko-KR" sz="1600" b="1" i="1" dirty="0">
                  <a:solidFill>
                    <a:srgbClr val="C00000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ko-KR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altLang="ko-KR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𝒔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9690AC-6D56-D72E-B080-89BA1DC82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862" y="1260025"/>
                <a:ext cx="935895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0AEFE1-8C80-DC44-D44D-FE954D690E5F}"/>
                  </a:ext>
                </a:extLst>
              </p:cNvPr>
              <p:cNvSpPr txBox="1"/>
              <p:nvPr/>
            </p:nvSpPr>
            <p:spPr>
              <a:xfrm>
                <a:off x="3114814" y="1364397"/>
                <a:ext cx="935895" cy="3618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altLang="ko-K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𝒓𝒇</m:t>
                          </m:r>
                        </m:sub>
                      </m:sSub>
                    </m:oMath>
                  </m:oMathPara>
                </a14:m>
                <a:endParaRPr lang="ko-KR" alt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0AEFE1-8C80-DC44-D44D-FE954D690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814" y="1364397"/>
                <a:ext cx="935895" cy="361894"/>
              </a:xfrm>
              <a:prstGeom prst="rect">
                <a:avLst/>
              </a:prstGeom>
              <a:blipFill>
                <a:blip r:embed="rId7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C18E2F-B7FB-E9DF-CF2A-C6CF1E6ECB5A}"/>
                  </a:ext>
                </a:extLst>
              </p:cNvPr>
              <p:cNvSpPr txBox="1"/>
              <p:nvPr/>
            </p:nvSpPr>
            <p:spPr>
              <a:xfrm>
                <a:off x="4227630" y="1261358"/>
                <a:ext cx="188314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Cavity mode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ko-KR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ko-KR" sz="16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𝚫</m:t>
                          </m:r>
                          <m:r>
                            <a:rPr lang="en-US" altLang="ko-KR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𝝎</m:t>
                          </m:r>
                        </m:e>
                      </m:d>
                    </m:oMath>
                  </m:oMathPara>
                </a14:m>
                <a:endParaRPr lang="ko-KR" altLang="en-US" sz="1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C18E2F-B7FB-E9DF-CF2A-C6CF1E6EC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630" y="1261358"/>
                <a:ext cx="1883145" cy="584775"/>
              </a:xfrm>
              <a:prstGeom prst="rect">
                <a:avLst/>
              </a:prstGeom>
              <a:blipFill>
                <a:blip r:embed="rId8"/>
                <a:stretch>
                  <a:fillRect t="-312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301B671-9BBE-3A3F-0C82-31B859FCF0CE}"/>
                  </a:ext>
                </a:extLst>
              </p:cNvPr>
              <p:cNvSpPr txBox="1"/>
              <p:nvPr/>
            </p:nvSpPr>
            <p:spPr>
              <a:xfrm>
                <a:off x="163683" y="5702489"/>
                <a:ext cx="6846117" cy="1949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AC Robinson instability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 Weak due to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𝑍</m:t>
                    </m:r>
                    <m:d>
                      <m:dPr>
                        <m:ctrlP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1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맑은 고딕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맑은 고딕"/>
                                <a:cs typeface="Arial" panose="020B060402020202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맑은 고딕"/>
                                <a:cs typeface="Arial" panose="020B0604020202020204" pitchFamily="34" charset="0"/>
                              </a:rPr>
                              <m:t>𝑟𝑓</m:t>
                            </m:r>
                          </m:sub>
                        </m:sSub>
                        <m: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/>
                            <a:cs typeface="Arial" panose="020B060402020202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ko-KR" sz="1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맑은 고딕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맑은 고딕"/>
                                <a:cs typeface="Arial" panose="020B0604020202020204" pitchFamily="34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맑은 고딕"/>
                                <a:cs typeface="Arial" panose="020B0604020202020204" pitchFamily="34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=~</m:t>
                    </m:r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𝑘</m:t>
                    </m:r>
                    <m:r>
                      <m:rPr>
                        <m:sty m:val="p"/>
                      </m:rPr>
                      <a:rPr lang="en-US" altLang="ko-KR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Ω</m:t>
                    </m:r>
                  </m:oMath>
                </a14:m>
                <a:endParaRPr lang="en-US" altLang="ko-KR" sz="1600" dirty="0">
                  <a:solidFill>
                    <a:prstClr val="black"/>
                  </a:solidFill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endParaRPr>
              </a:p>
              <a:p>
                <a:pPr marL="285750" marR="0" lvl="0" indent="-28575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CBI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 Weak due to small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Δ</m:t>
                    </m:r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 and high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endParaRPr lang="en-US" altLang="ko-KR" sz="1600" dirty="0">
                  <a:solidFill>
                    <a:prstClr val="black"/>
                  </a:solidFill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endParaRPr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Extremely large impedance at the detuning frequency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Δ</m:t>
                    </m:r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en-US" altLang="ko-KR" sz="1600" b="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맑은 고딕"/>
                    <a:cs typeface="Arial" panose="020B0604020202020204" pitchFamily="34" charset="0"/>
                  </a:rPr>
                  <a:t>.</a:t>
                </a:r>
                <a:br>
                  <a:rPr lang="en-US" altLang="ko-KR" sz="1600" b="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맑은 고딕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 Excites oscillation modes near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6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en-US" altLang="ko-KR" sz="1600" i="1" dirty="0">
                    <a:solidFill>
                      <a:prstClr val="black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.</a:t>
                </a:r>
                <a:br>
                  <a:rPr lang="en-US" altLang="ko-KR" sz="1600" i="1" dirty="0">
                    <a:solidFill>
                      <a:prstClr val="black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altLang="ko-KR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 Cavity mode or D-mode instability [1]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301B671-9BBE-3A3F-0C82-31B859FCF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83" y="5702489"/>
                <a:ext cx="6846117" cy="1949444"/>
              </a:xfrm>
              <a:prstGeom prst="rect">
                <a:avLst/>
              </a:prstGeom>
              <a:blipFill>
                <a:blip r:embed="rId9"/>
                <a:stretch>
                  <a:fillRect l="-356" b="-312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24707FF-8FEF-3A5F-F75A-2DB2F15D842D}"/>
              </a:ext>
            </a:extLst>
          </p:cNvPr>
          <p:cNvSpPr txBox="1"/>
          <p:nvPr/>
        </p:nvSpPr>
        <p:spPr>
          <a:xfrm>
            <a:off x="0" y="7944510"/>
            <a:ext cx="10629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ea typeface="함초롬바탕" panose="02030604000101010101" pitchFamily="18" charset="-127"/>
                <a:cs typeface="Arial" panose="020B0604020202020204" pitchFamily="34" charset="0"/>
              </a:rPr>
              <a:t>[1]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He et al., Mode-zero Robinson instability in the presence of passive superconducting harmonic cavities, PARB 26, (2023)</a:t>
            </a:r>
          </a:p>
          <a:p>
            <a:pPr lvl="0" algn="just"/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A. Gamelin, Harmonic cavity studies for the SOLEIL Upgrade, IPAST Workshop, (2022)</a:t>
            </a:r>
          </a:p>
          <a:p>
            <a:pPr lvl="0" algn="just"/>
            <a:endParaRPr lang="ko-KR" altLang="ko-KR" sz="1200" dirty="0"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1A86B4-D51E-E4E4-2C6B-471EDF23C1BD}"/>
                  </a:ext>
                </a:extLst>
              </p:cNvPr>
              <p:cNvSpPr txBox="1"/>
              <p:nvPr/>
            </p:nvSpPr>
            <p:spPr>
              <a:xfrm>
                <a:off x="6915150" y="5702489"/>
                <a:ext cx="7924799" cy="2262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Typically, growth rate of D-mode instability is low </a:t>
                </a:r>
                <a14:m>
                  <m:oMath xmlns:m="http://schemas.openxmlformats.org/officeDocument/2006/math">
                    <m:r>
                      <a:rPr lang="en-US" altLang="ko-KR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~10</m:t>
                    </m:r>
                    <m:sSup>
                      <m:sSupPr>
                        <m:ctrlP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ko-KR" sz="1600" dirty="0">
                  <a:solidFill>
                    <a:prstClr val="black"/>
                  </a:solidFill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endParaRPr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When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Δ</m:t>
                    </m:r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𝑓</m:t>
                    </m:r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≈</m:t>
                    </m:r>
                    <m:sSub>
                      <m:sSubPr>
                        <m:ctrlP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/>
                            <a:cs typeface="Arial" panose="020B0604020202020204" pitchFamily="34" charset="0"/>
                          </a:rPr>
                          <m:t>𝜔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/2</m:t>
                    </m:r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 </a:t>
                </a:r>
                <a:br>
                  <a:rPr lang="en-US" altLang="ko-KR" sz="1600" b="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맑은 고딕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altLang="ko-KR" sz="1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 Coupling occurs between AC Robinson &amp; D-mode.</a:t>
                </a:r>
                <a:br>
                  <a:rPr lang="en-US" altLang="ko-KR" sz="1600" i="1" dirty="0">
                    <a:solidFill>
                      <a:prstClr val="black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altLang="ko-KR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 Strong instability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 Robinson instability is negligible before coupling.</a:t>
                </a:r>
                <a:b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altLang="ko-KR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Only consider D-mode instability.</a:t>
                </a:r>
                <a:endParaRPr lang="en-US" altLang="ko-KR" sz="1600" dirty="0">
                  <a:solidFill>
                    <a:prstClr val="black"/>
                  </a:solidFill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1A86B4-D51E-E4E4-2C6B-471EDF23C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150" y="5702489"/>
                <a:ext cx="7924799" cy="2262671"/>
              </a:xfrm>
              <a:prstGeom prst="rect">
                <a:avLst/>
              </a:prstGeom>
              <a:blipFill>
                <a:blip r:embed="rId10"/>
                <a:stretch>
                  <a:fillRect l="-308" b="-241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그림 11">
            <a:extLst>
              <a:ext uri="{FF2B5EF4-FFF2-40B4-BE49-F238E27FC236}">
                <a16:creationId xmlns:a16="http://schemas.microsoft.com/office/drawing/2014/main" id="{F0903E00-B9BA-5D66-6B15-4FE26847B5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5563" y="39122"/>
            <a:ext cx="5915016" cy="2827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D57556-A1D3-6D62-1BE7-448F9D84A56B}"/>
              </a:ext>
            </a:extLst>
          </p:cNvPr>
          <p:cNvSpPr txBox="1"/>
          <p:nvPr/>
        </p:nvSpPr>
        <p:spPr>
          <a:xfrm>
            <a:off x="13029042" y="2562392"/>
            <a:ext cx="541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prstClr val="black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[2]</a:t>
            </a:r>
            <a:endParaRPr lang="ko-KR" alt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DFBD50-DFC1-9A21-0880-81C52003323D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p:pic>
        <p:nvPicPr>
          <p:cNvPr id="14" name="he_ref_output">
            <a:hlinkClick r:id="" action="ppaction://media"/>
            <a:extLst>
              <a:ext uri="{FF2B5EF4-FFF2-40B4-BE49-F238E27FC236}">
                <a16:creationId xmlns:a16="http://schemas.microsoft.com/office/drawing/2014/main" id="{C0565DF9-4A77-BB7D-9F45-E5399E214B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70712" y="3081988"/>
            <a:ext cx="7318375" cy="2439458"/>
          </a:xfrm>
          <a:prstGeom prst="rect">
            <a:avLst/>
          </a:prstGeom>
        </p:spPr>
      </p:pic>
      <p:sp>
        <p:nvSpPr>
          <p:cNvPr id="16" name="슬라이드 번호 개체 틀 2">
            <a:extLst>
              <a:ext uri="{FF2B5EF4-FFF2-40B4-BE49-F238E27FC236}">
                <a16:creationId xmlns:a16="http://schemas.microsoft.com/office/drawing/2014/main" id="{3A7B125F-1ED5-EAAF-E1E5-5CCE634E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40440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D84C8-ABEC-6235-3595-9099B8E95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98ED3E28-F932-2CED-010A-D938402ACE9D}"/>
              </a:ext>
            </a:extLst>
          </p:cNvPr>
          <p:cNvSpPr/>
          <p:nvPr/>
        </p:nvSpPr>
        <p:spPr>
          <a:xfrm>
            <a:off x="7029451" y="5420857"/>
            <a:ext cx="8043690" cy="21456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C577A68-FBEA-E633-CC6D-E4C6CEFB5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1363" y="1012869"/>
            <a:ext cx="2034228" cy="160163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42F200C-1840-6F77-B4FA-83866281B8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5960" y="983658"/>
            <a:ext cx="2201012" cy="165075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6EC0F48-B5D5-59E3-37DE-7D37FE2DF0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6598" y="1010169"/>
            <a:ext cx="2132558" cy="1615333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EC03C771-8C02-3DE1-9227-FBB2D311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9353FBCD-A847-CA46-7630-D260034CE3E2}"/>
              </a:ext>
            </a:extLst>
          </p:cNvPr>
          <p:cNvSpPr/>
          <p:nvPr/>
        </p:nvSpPr>
        <p:spPr>
          <a:xfrm>
            <a:off x="80094" y="725769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PLS-II Passive Cavity</a:t>
            </a: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D750EB63-F01D-72AF-E865-88F9DEC7C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0" name="Rectangle 6">
            <a:extLst>
              <a:ext uri="{FF2B5EF4-FFF2-40B4-BE49-F238E27FC236}">
                <a16:creationId xmlns:a16="http://schemas.microsoft.com/office/drawing/2014/main" id="{DE08047C-21C6-D6A8-4F78-9F5475E25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851853-DA1A-5A08-546B-96A73E5AE09A}"/>
                  </a:ext>
                </a:extLst>
              </p:cNvPr>
              <p:cNvSpPr txBox="1"/>
              <p:nvPr/>
            </p:nvSpPr>
            <p:spPr>
              <a:xfrm>
                <a:off x="264816" y="1464390"/>
                <a:ext cx="7699155" cy="405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b="1" dirty="0"/>
                  <a:t>1-3 HHC, 400 mA operation, </a:t>
                </a:r>
                <a14:m>
                  <m:oMath xmlns:m="http://schemas.openxmlformats.org/officeDocument/2006/math"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</m:oMath>
                </a14:m>
                <a:endParaRPr lang="en-US" altLang="ko-KR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851853-DA1A-5A08-546B-96A73E5AE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16" y="1464390"/>
                <a:ext cx="7699155" cy="405945"/>
              </a:xfrm>
              <a:prstGeom prst="rect">
                <a:avLst/>
              </a:prstGeom>
              <a:blipFill>
                <a:blip r:embed="rId6"/>
                <a:stretch>
                  <a:fillRect l="-792" t="-4478" b="-2686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그림 6">
            <a:extLst>
              <a:ext uri="{FF2B5EF4-FFF2-40B4-BE49-F238E27FC236}">
                <a16:creationId xmlns:a16="http://schemas.microsoft.com/office/drawing/2014/main" id="{CC07A846-17B6-0CDB-56FF-AFDBCFEC12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4196" y="1870335"/>
            <a:ext cx="4346089" cy="33664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B602FB-96E5-0B16-ED3D-2787DFD51811}"/>
                  </a:ext>
                </a:extLst>
              </p:cNvPr>
              <p:cNvSpPr txBox="1"/>
              <p:nvPr/>
            </p:nvSpPr>
            <p:spPr>
              <a:xfrm>
                <a:off x="354183" y="5199026"/>
                <a:ext cx="6484767" cy="263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𝜉</m:t>
                    </m:r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 line defines the condition for optimal bunch lengthening 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.</a:t>
                </a:r>
                <a:endParaRPr lang="en-US" altLang="ko-KR" sz="1600" b="1" dirty="0">
                  <a:solidFill>
                    <a:prstClr val="black"/>
                  </a:solidFill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endParaRPr>
              </a:p>
              <a:p>
                <a:pPr marR="0" lvl="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ko-KR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Possible mitigation methods</a:t>
                </a:r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ko-K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Increase detuning frequency</a:t>
                </a:r>
                <a:br>
                  <a:rPr kumimoji="0" lang="en-US" altLang="ko-KR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kumimoji="0" lang="en-US" altLang="ko-K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kumimoji="0" lang="en-US" altLang="ko-K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 </a:t>
                </a: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Lower bunch lengthening efficiency.</a:t>
                </a:r>
                <a:endPara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endParaRPr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ko-K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Increase number of cavity</a:t>
                </a:r>
                <a:br>
                  <a:rPr kumimoji="0" lang="en-US" altLang="ko-KR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kumimoji="0" lang="en-US" altLang="ko-K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kumimoji="0" lang="en-US" altLang="ko-K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 </a:t>
                </a: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Enhance transient beam loading in the presence of gaps.</a:t>
                </a:r>
                <a:endParaRPr lang="en-US" altLang="ko-KR" sz="1600" dirty="0">
                  <a:solidFill>
                    <a:prstClr val="black"/>
                  </a:solidFill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B602FB-96E5-0B16-ED3D-2787DFD51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83" y="5199026"/>
                <a:ext cx="6484767" cy="2632003"/>
              </a:xfrm>
              <a:prstGeom prst="rect">
                <a:avLst/>
              </a:prstGeom>
              <a:blipFill>
                <a:blip r:embed="rId8"/>
                <a:stretch>
                  <a:fillRect l="-470" b="-208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직사각형 11">
            <a:extLst>
              <a:ext uri="{FF2B5EF4-FFF2-40B4-BE49-F238E27FC236}">
                <a16:creationId xmlns:a16="http://schemas.microsoft.com/office/drawing/2014/main" id="{31440324-FC50-98E1-F180-F6CC0B3D3BD1}"/>
              </a:ext>
            </a:extLst>
          </p:cNvPr>
          <p:cNvSpPr/>
          <p:nvPr/>
        </p:nvSpPr>
        <p:spPr>
          <a:xfrm>
            <a:off x="7029451" y="640418"/>
            <a:ext cx="8043690" cy="21456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FAAACB6-CACE-74F1-92E6-E6A34048A8BE}"/>
              </a:ext>
            </a:extLst>
          </p:cNvPr>
          <p:cNvSpPr/>
          <p:nvPr/>
        </p:nvSpPr>
        <p:spPr>
          <a:xfrm>
            <a:off x="6734804" y="690717"/>
            <a:ext cx="809397" cy="405945"/>
          </a:xfrm>
          <a:prstGeom prst="rect">
            <a:avLst/>
          </a:prstGeom>
          <a:solidFill>
            <a:schemeClr val="bg1"/>
          </a:solidFill>
          <a:ln w="28575">
            <a:solidFill>
              <a:srgbClr val="6A64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>
                <a:solidFill>
                  <a:srgbClr val="6A64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Cav</a:t>
            </a:r>
            <a:endParaRPr lang="ko-KR" altLang="en-US" sz="1800" b="1" dirty="0">
              <a:solidFill>
                <a:srgbClr val="6A64D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CE0E2935-A617-FA24-E124-13FD6B5398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8857" y="3321109"/>
            <a:ext cx="2019240" cy="157960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D3B702AF-B4CA-0976-207A-2F49352466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0970" y="3320111"/>
            <a:ext cx="2211428" cy="1589904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3F7DFA19-66DA-B197-79BC-18E1C0A27C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6599" y="3307398"/>
            <a:ext cx="2132557" cy="1615332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4D8600F-A52C-ABE5-DD12-0B5037DBCA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1363" y="5793579"/>
            <a:ext cx="2034228" cy="1595019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5989DFFD-78D8-85B9-7530-F3D074693D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9837" y="5787574"/>
            <a:ext cx="2327135" cy="1557403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04EC090D-BA17-5A52-1540-E3F06E01656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6598" y="5787574"/>
            <a:ext cx="2132557" cy="1615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36FB173-5FA6-3B50-B8D4-6ED0C5EC2A72}"/>
                  </a:ext>
                </a:extLst>
              </p:cNvPr>
              <p:cNvSpPr txBox="1"/>
              <p:nvPr/>
            </p:nvSpPr>
            <p:spPr>
              <a:xfrm>
                <a:off x="14191795" y="1281325"/>
                <a:ext cx="816339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ko-KR" sz="1400" dirty="0">
                    <a:cs typeface="Times New Roman" panose="02020603050405020304" pitchFamily="18" charset="0"/>
                  </a:rPr>
                  <a:t>Fit: </a:t>
                </a:r>
                <a:endParaRPr lang="en-US" altLang="ko-KR" sz="14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82.95 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altLang="ko-KR" sz="1400" dirty="0">
                  <a:cs typeface="Times New Roman" panose="02020603050405020304" pitchFamily="18" charset="0"/>
                </a:endParaRPr>
              </a:p>
              <a:p>
                <a:r>
                  <a:rPr lang="en-US" altLang="ko-KR" sz="1400" dirty="0">
                    <a:cs typeface="Times New Roman" panose="02020603050405020304" pitchFamily="18" charset="0"/>
                  </a:rPr>
                  <a:t>Analytic: </a:t>
                </a: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altLang="ko-KR" sz="14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7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7.32</m:t>
                      </m:r>
                      <m:r>
                        <a:rPr lang="en-US" altLang="ko-KR" sz="14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ko-KR" altLang="en-US" sz="1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36FB173-5FA6-3B50-B8D4-6ED0C5EC2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1795" y="1281325"/>
                <a:ext cx="816339" cy="861774"/>
              </a:xfrm>
              <a:prstGeom prst="rect">
                <a:avLst/>
              </a:prstGeom>
              <a:blipFill>
                <a:blip r:embed="rId15"/>
                <a:stretch>
                  <a:fillRect l="-13433" t="-5634" r="-3731" b="-70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FDCA40F-C1D0-A207-3661-B9861972885F}"/>
                  </a:ext>
                </a:extLst>
              </p:cNvPr>
              <p:cNvSpPr txBox="1"/>
              <p:nvPr/>
            </p:nvSpPr>
            <p:spPr>
              <a:xfrm>
                <a:off x="14226167" y="3667696"/>
                <a:ext cx="816339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ko-KR" sz="1400" dirty="0">
                    <a:cs typeface="Times New Roman" panose="02020603050405020304" pitchFamily="18" charset="0"/>
                  </a:rPr>
                  <a:t>Fit: </a:t>
                </a:r>
                <a:endParaRPr lang="en-US" altLang="ko-KR" sz="14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0.82</m:t>
                      </m:r>
                      <m:r>
                        <a:rPr lang="en-US" altLang="ko-KR" sz="14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altLang="ko-KR" sz="1400" dirty="0">
                  <a:cs typeface="Times New Roman" panose="02020603050405020304" pitchFamily="18" charset="0"/>
                </a:endParaRPr>
              </a:p>
              <a:p>
                <a:r>
                  <a:rPr lang="en-US" altLang="ko-KR" sz="1400" dirty="0">
                    <a:cs typeface="Times New Roman" panose="02020603050405020304" pitchFamily="18" charset="0"/>
                  </a:rPr>
                  <a:t>Analytic: </a:t>
                </a: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altLang="ko-KR" sz="14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0.42</m:t>
                      </m:r>
                      <m:r>
                        <a:rPr lang="en-US" altLang="ko-KR" sz="14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ko-KR" altLang="en-US" sz="1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FDCA40F-C1D0-A207-3661-B98619728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6167" y="3667696"/>
                <a:ext cx="816339" cy="861774"/>
              </a:xfrm>
              <a:prstGeom prst="rect">
                <a:avLst/>
              </a:prstGeom>
              <a:blipFill>
                <a:blip r:embed="rId16"/>
                <a:stretch>
                  <a:fillRect l="-13433" t="-6383" r="-2985" b="-141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C670B44-4C64-8DCA-9280-D56144B47004}"/>
                  </a:ext>
                </a:extLst>
              </p:cNvPr>
              <p:cNvSpPr txBox="1"/>
              <p:nvPr/>
            </p:nvSpPr>
            <p:spPr>
              <a:xfrm>
                <a:off x="14226167" y="6084286"/>
                <a:ext cx="816339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ko-KR" sz="1400" dirty="0">
                    <a:cs typeface="Times New Roman" panose="02020603050405020304" pitchFamily="18" charset="0"/>
                  </a:rPr>
                  <a:t>Fit: </a:t>
                </a:r>
                <a:endParaRPr lang="en-US" altLang="ko-KR" sz="14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ko-KR" sz="14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4.83 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altLang="ko-KR" sz="1400" dirty="0">
                  <a:cs typeface="Times New Roman" panose="02020603050405020304" pitchFamily="18" charset="0"/>
                </a:endParaRPr>
              </a:p>
              <a:p>
                <a:r>
                  <a:rPr lang="en-US" altLang="ko-KR" sz="1400" dirty="0">
                    <a:cs typeface="Times New Roman" panose="02020603050405020304" pitchFamily="18" charset="0"/>
                  </a:rPr>
                  <a:t>Analytic: </a:t>
                </a: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altLang="ko-KR" sz="14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altLang="ko-KR" sz="14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.65 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ko-KR" altLang="en-US" sz="1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C670B44-4C64-8DCA-9280-D56144B47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6167" y="6084286"/>
                <a:ext cx="816339" cy="861774"/>
              </a:xfrm>
              <a:prstGeom prst="rect">
                <a:avLst/>
              </a:prstGeom>
              <a:blipFill>
                <a:blip r:embed="rId17"/>
                <a:stretch>
                  <a:fillRect l="-13433" t="-5674" r="-2985" b="-212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직사각형 32">
            <a:extLst>
              <a:ext uri="{FF2B5EF4-FFF2-40B4-BE49-F238E27FC236}">
                <a16:creationId xmlns:a16="http://schemas.microsoft.com/office/drawing/2014/main" id="{18F4E4DE-D557-1215-8852-8CA34313B8A3}"/>
              </a:ext>
            </a:extLst>
          </p:cNvPr>
          <p:cNvSpPr/>
          <p:nvPr/>
        </p:nvSpPr>
        <p:spPr>
          <a:xfrm>
            <a:off x="6734804" y="5475489"/>
            <a:ext cx="809397" cy="405945"/>
          </a:xfrm>
          <a:prstGeom prst="rect">
            <a:avLst/>
          </a:prstGeom>
          <a:solidFill>
            <a:schemeClr val="bg1"/>
          </a:solidFill>
          <a:ln w="28575">
            <a:solidFill>
              <a:srgbClr val="D865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>
                <a:solidFill>
                  <a:srgbClr val="D865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Cav</a:t>
            </a:r>
            <a:endParaRPr lang="ko-KR" altLang="en-US" sz="1800" b="1" dirty="0">
              <a:solidFill>
                <a:srgbClr val="D865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DEC0DC7-F1A7-3C17-5880-F2CFF58DEBD2}"/>
                  </a:ext>
                </a:extLst>
              </p:cNvPr>
              <p:cNvSpPr txBox="1"/>
              <p:nvPr/>
            </p:nvSpPr>
            <p:spPr>
              <a:xfrm>
                <a:off x="9216973" y="2531352"/>
                <a:ext cx="42210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ko-KR" altLang="en-US" sz="12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DEC0DC7-F1A7-3C17-5880-F2CFF58DE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973" y="2531352"/>
                <a:ext cx="422102" cy="184666"/>
              </a:xfrm>
              <a:prstGeom prst="rect">
                <a:avLst/>
              </a:prstGeom>
              <a:blipFill>
                <a:blip r:embed="rId18"/>
                <a:stretch>
                  <a:fillRect l="-7246" r="-2899" b="-645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D93F8F1-EB67-B660-3A5B-8A8BFF72A473}"/>
                  </a:ext>
                </a:extLst>
              </p:cNvPr>
              <p:cNvSpPr txBox="1"/>
              <p:nvPr/>
            </p:nvSpPr>
            <p:spPr>
              <a:xfrm>
                <a:off x="9216974" y="4827606"/>
                <a:ext cx="42210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ko-KR" altLang="en-US" sz="1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D93F8F1-EB67-B660-3A5B-8A8BFF72A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974" y="4827606"/>
                <a:ext cx="422102" cy="184666"/>
              </a:xfrm>
              <a:prstGeom prst="rect">
                <a:avLst/>
              </a:prstGeom>
              <a:blipFill>
                <a:blip r:embed="rId18"/>
                <a:stretch>
                  <a:fillRect l="-7246" r="-2899" b="-1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CC3D2B3-F06B-C2BA-FA71-4027AE15E72B}"/>
                  </a:ext>
                </a:extLst>
              </p:cNvPr>
              <p:cNvSpPr txBox="1"/>
              <p:nvPr/>
            </p:nvSpPr>
            <p:spPr>
              <a:xfrm>
                <a:off x="9216973" y="7305239"/>
                <a:ext cx="42210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ko-KR" altLang="en-US" sz="1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CC3D2B3-F06B-C2BA-FA71-4027AE15E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973" y="7305239"/>
                <a:ext cx="422102" cy="184666"/>
              </a:xfrm>
              <a:prstGeom prst="rect">
                <a:avLst/>
              </a:prstGeom>
              <a:blipFill>
                <a:blip r:embed="rId18"/>
                <a:stretch>
                  <a:fillRect l="-7246" r="-2899" b="-645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925464FB-F393-C403-2B2F-23B48D53B97B}"/>
              </a:ext>
            </a:extLst>
          </p:cNvPr>
          <p:cNvSpPr txBox="1"/>
          <p:nvPr/>
        </p:nvSpPr>
        <p:spPr>
          <a:xfrm>
            <a:off x="10629930" y="3709790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D-mode</a:t>
            </a:r>
            <a:endParaRPr lang="ko-KR" altLang="en-US" sz="1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7BF8E5-CBCD-D75D-79F2-91C7DAC8A262}"/>
              </a:ext>
            </a:extLst>
          </p:cNvPr>
          <p:cNvSpPr txBox="1"/>
          <p:nvPr/>
        </p:nvSpPr>
        <p:spPr>
          <a:xfrm>
            <a:off x="10568722" y="5960183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D-mode</a:t>
            </a:r>
            <a:endParaRPr lang="ko-KR" altLang="en-US" sz="1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BC4315-7B58-478B-9AA1-42BC10FDC18A}"/>
              </a:ext>
            </a:extLst>
          </p:cNvPr>
          <p:cNvSpPr txBox="1"/>
          <p:nvPr/>
        </p:nvSpPr>
        <p:spPr>
          <a:xfrm>
            <a:off x="10587936" y="1253456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D-mode</a:t>
            </a:r>
            <a:endParaRPr lang="ko-KR" altLang="en-US" sz="1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E98FE95-B5F5-DB77-6B5F-986E8CF18C53}"/>
              </a:ext>
            </a:extLst>
          </p:cNvPr>
          <p:cNvSpPr txBox="1"/>
          <p:nvPr/>
        </p:nvSpPr>
        <p:spPr>
          <a:xfrm>
            <a:off x="10366672" y="402606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AC</a:t>
            </a:r>
            <a:endParaRPr lang="ko-KR" altLang="en-US" sz="1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2D206BE-1CAE-9651-4089-F1EE212FF2D8}"/>
              </a:ext>
            </a:extLst>
          </p:cNvPr>
          <p:cNvSpPr txBox="1"/>
          <p:nvPr/>
        </p:nvSpPr>
        <p:spPr>
          <a:xfrm>
            <a:off x="10337360" y="636113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AC</a:t>
            </a:r>
            <a:endParaRPr lang="ko-KR" altLang="en-US" sz="1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1B2769C-5D79-42B6-8273-ED2139C41D80}"/>
              </a:ext>
            </a:extLst>
          </p:cNvPr>
          <p:cNvSpPr txBox="1"/>
          <p:nvPr/>
        </p:nvSpPr>
        <p:spPr>
          <a:xfrm>
            <a:off x="10457784" y="167360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AC</a:t>
            </a:r>
            <a:endParaRPr lang="ko-KR" altLang="en-US" sz="1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AA2577A4-8DFE-2F69-5811-2E2F51C6F0BD}"/>
              </a:ext>
            </a:extLst>
          </p:cNvPr>
          <p:cNvCxnSpPr>
            <a:stCxn id="50" idx="1"/>
          </p:cNvCxnSpPr>
          <p:nvPr/>
        </p:nvCxnSpPr>
        <p:spPr>
          <a:xfrm flipH="1" flipV="1">
            <a:off x="10295460" y="1164211"/>
            <a:ext cx="292476" cy="258522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화살표 연결선 56">
            <a:extLst>
              <a:ext uri="{FF2B5EF4-FFF2-40B4-BE49-F238E27FC236}">
                <a16:creationId xmlns:a16="http://schemas.microsoft.com/office/drawing/2014/main" id="{B9E0F47A-A743-EBFC-7F4F-B2A5D9325316}"/>
              </a:ext>
            </a:extLst>
          </p:cNvPr>
          <p:cNvCxnSpPr>
            <a:cxnSpLocks/>
            <a:stCxn id="54" idx="1"/>
          </p:cNvCxnSpPr>
          <p:nvPr/>
        </p:nvCxnSpPr>
        <p:spPr>
          <a:xfrm flipH="1">
            <a:off x="10255798" y="1842880"/>
            <a:ext cx="201986" cy="255754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>
            <a:extLst>
              <a:ext uri="{FF2B5EF4-FFF2-40B4-BE49-F238E27FC236}">
                <a16:creationId xmlns:a16="http://schemas.microsoft.com/office/drawing/2014/main" id="{69980811-E18D-800E-6CCB-32A4B6901BCD}"/>
              </a:ext>
            </a:extLst>
          </p:cNvPr>
          <p:cNvCxnSpPr>
            <a:cxnSpLocks/>
            <a:stCxn id="49" idx="1"/>
          </p:cNvCxnSpPr>
          <p:nvPr/>
        </p:nvCxnSpPr>
        <p:spPr>
          <a:xfrm flipH="1" flipV="1">
            <a:off x="10326301" y="5891439"/>
            <a:ext cx="242421" cy="238021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화살표 연결선 60">
            <a:extLst>
              <a:ext uri="{FF2B5EF4-FFF2-40B4-BE49-F238E27FC236}">
                <a16:creationId xmlns:a16="http://schemas.microsoft.com/office/drawing/2014/main" id="{04D59353-5D3F-4FFF-6004-19486499233D}"/>
              </a:ext>
            </a:extLst>
          </p:cNvPr>
          <p:cNvCxnSpPr>
            <a:cxnSpLocks/>
          </p:cNvCxnSpPr>
          <p:nvPr/>
        </p:nvCxnSpPr>
        <p:spPr>
          <a:xfrm flipH="1">
            <a:off x="10206146" y="6659335"/>
            <a:ext cx="201986" cy="255754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화살표 연결선 61">
            <a:extLst>
              <a:ext uri="{FF2B5EF4-FFF2-40B4-BE49-F238E27FC236}">
                <a16:creationId xmlns:a16="http://schemas.microsoft.com/office/drawing/2014/main" id="{51800E0F-D72C-753A-8E92-F23C9CE192D1}"/>
              </a:ext>
            </a:extLst>
          </p:cNvPr>
          <p:cNvCxnSpPr/>
          <p:nvPr/>
        </p:nvCxnSpPr>
        <p:spPr>
          <a:xfrm flipH="1" flipV="1">
            <a:off x="10387509" y="3602812"/>
            <a:ext cx="292476" cy="258522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6DE24915-9EC6-74ED-C9CA-D2CA7CB2742C}"/>
              </a:ext>
            </a:extLst>
          </p:cNvPr>
          <p:cNvCxnSpPr>
            <a:cxnSpLocks/>
          </p:cNvCxnSpPr>
          <p:nvPr/>
        </p:nvCxnSpPr>
        <p:spPr>
          <a:xfrm flipH="1">
            <a:off x="10214741" y="4177605"/>
            <a:ext cx="201986" cy="255754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4467C036-6C94-12FF-E139-624C99109502}"/>
              </a:ext>
            </a:extLst>
          </p:cNvPr>
          <p:cNvSpPr txBox="1"/>
          <p:nvPr/>
        </p:nvSpPr>
        <p:spPr>
          <a:xfrm>
            <a:off x="7917876" y="7643173"/>
            <a:ext cx="6269453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1142909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Macroparticle simulation conduced with uniform filling &amp; 10000 particle.</a:t>
            </a:r>
          </a:p>
          <a:p>
            <a:pPr marL="285750" marR="0" lvl="0" indent="-285750" algn="l" defTabSz="1142909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Simulation result match well with analytic prediction.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D7593F-BC4A-AD3A-CF58-A89F0C81D00A}"/>
              </a:ext>
            </a:extLst>
          </p:cNvPr>
          <p:cNvSpPr txBox="1"/>
          <p:nvPr/>
        </p:nvSpPr>
        <p:spPr>
          <a:xfrm>
            <a:off x="3030476" y="3196353"/>
            <a:ext cx="93205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Stable</a:t>
            </a:r>
            <a:endParaRPr lang="ko-KR" alt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A4490-05C3-EE03-57B0-EF73AB5C356C}"/>
              </a:ext>
            </a:extLst>
          </p:cNvPr>
          <p:cNvSpPr txBox="1"/>
          <p:nvPr/>
        </p:nvSpPr>
        <p:spPr>
          <a:xfrm>
            <a:off x="2243914" y="1989023"/>
            <a:ext cx="125258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Unstable</a:t>
            </a:r>
            <a:endParaRPr lang="ko-KR" altLang="en-US" b="1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499993D-1B77-C417-26A8-738B52A6EA36}"/>
              </a:ext>
            </a:extLst>
          </p:cNvPr>
          <p:cNvSpPr/>
          <p:nvPr/>
        </p:nvSpPr>
        <p:spPr>
          <a:xfrm>
            <a:off x="7029451" y="2925066"/>
            <a:ext cx="8043690" cy="21456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BD8D5648-7A2C-9CA1-E31C-B7D0D7465597}"/>
              </a:ext>
            </a:extLst>
          </p:cNvPr>
          <p:cNvSpPr/>
          <p:nvPr/>
        </p:nvSpPr>
        <p:spPr>
          <a:xfrm>
            <a:off x="6734804" y="2987531"/>
            <a:ext cx="809397" cy="405945"/>
          </a:xfrm>
          <a:prstGeom prst="rect">
            <a:avLst/>
          </a:prstGeom>
          <a:solidFill>
            <a:schemeClr val="bg1"/>
          </a:solidFill>
          <a:ln w="28575">
            <a:solidFill>
              <a:srgbClr val="73DE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>
                <a:solidFill>
                  <a:srgbClr val="73D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Cav</a:t>
            </a:r>
            <a:endParaRPr lang="ko-KR" altLang="en-US" sz="1800" b="1" dirty="0">
              <a:solidFill>
                <a:srgbClr val="73DE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58B22C-A895-F3F7-5373-FA8C6DDFBEF5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p:sp>
        <p:nvSpPr>
          <p:cNvPr id="9" name="슬라이드 번호 개체 틀 2">
            <a:extLst>
              <a:ext uri="{FF2B5EF4-FFF2-40B4-BE49-F238E27FC236}">
                <a16:creationId xmlns:a16="http://schemas.microsoft.com/office/drawing/2014/main" id="{7BB781C0-D423-97E4-A045-DFEC7D62F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15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1846091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1D947B48-C713-4697-ADBE-0B4D8DB12F02}"/>
              </a:ext>
            </a:extLst>
          </p:cNvPr>
          <p:cNvSpPr/>
          <p:nvPr/>
        </p:nvSpPr>
        <p:spPr>
          <a:xfrm>
            <a:off x="80094" y="725769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ko-KR" altLang="en-US" sz="28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ABAAC0-7DBC-4DBC-925F-45B9D2FFB180}"/>
              </a:ext>
            </a:extLst>
          </p:cNvPr>
          <p:cNvSpPr txBox="1"/>
          <p:nvPr/>
        </p:nvSpPr>
        <p:spPr>
          <a:xfrm>
            <a:off x="216747" y="1536048"/>
            <a:ext cx="1413724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000" b="1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1D32AE3-FD35-3142-B6B5-6E2625858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0F4EFB2-5FDB-17F2-9875-9A7E60F620E8}"/>
                  </a:ext>
                </a:extLst>
              </p:cNvPr>
              <p:cNvSpPr txBox="1"/>
              <p:nvPr/>
            </p:nvSpPr>
            <p:spPr>
              <a:xfrm>
                <a:off x="216746" y="1388370"/>
                <a:ext cx="14803331" cy="6504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This study focused on Robinson instability in both NC-active and SC-passive harmonic cavities, from Korea-4GSR and PLS-II.</a:t>
                </a:r>
                <a:endParaRPr lang="en-US" altLang="ko-K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endParaRPr>
              </a:p>
              <a:p>
                <a:pPr marL="342900" marR="0" lvl="0" indent="-34290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NC Active Harmonic Cavity (4GSR)</a:t>
                </a:r>
                <a:endParaRPr lang="en-US" altLang="ko-KR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354" lvl="1" indent="-3429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ko-KR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Main issue</a:t>
                </a: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: CBI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b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→ varying coupling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adjusting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8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can be partially mitigate.</a:t>
                </a:r>
              </a:p>
              <a:p>
                <a:pPr marL="914354" lvl="1" indent="-3429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Other instabilities (DC Robinson, AC Robinson) occur.</a:t>
                </a:r>
                <a:b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→ can be suppressed by NFP.</a:t>
                </a:r>
              </a:p>
              <a:p>
                <a:pPr marL="342900" marR="0" lvl="0" indent="-34290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SC Passive Harmonic Cavity (PLS-II)</a:t>
                </a:r>
                <a:endParaRPr lang="en-US" altLang="ko-KR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354" lvl="1" indent="-3429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Cavity mode (D-mode) instability is dominant.</a:t>
                </a:r>
              </a:p>
              <a:p>
                <a:pPr marL="914354" lvl="1" indent="-3429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D-mode arises when: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m:rPr>
                        <m:sty m:val="p"/>
                      </m:rPr>
                      <a:rPr lang="en-US" altLang="ko-KR" sz="18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Can be avoided by increasing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8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altLang="ko-K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354" lvl="1" indent="-3429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endParaRPr lang="en-US" altLang="ko-K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Future works</a:t>
                </a:r>
                <a:endParaRPr lang="en-US" altLang="ko-KR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354" lvl="1" indent="-3429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Multi-particle multi-bunch tracking simulation is required for further validation.</a:t>
                </a:r>
              </a:p>
              <a:p>
                <a:pPr marL="914354" lvl="1" indent="-3429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Optimizing the bunch filling pattern is necessary to suppress CBI.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0F4EFB2-5FDB-17F2-9875-9A7E60F62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46" y="1388370"/>
                <a:ext cx="14803331" cy="6504345"/>
              </a:xfrm>
              <a:prstGeom prst="rect">
                <a:avLst/>
              </a:prstGeom>
              <a:blipFill>
                <a:blip r:embed="rId3"/>
                <a:stretch>
                  <a:fillRect l="-371" b="-5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08D80F1-D048-2DE2-0E24-14F70A2CD66E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p:sp>
        <p:nvSpPr>
          <p:cNvPr id="4" name="슬라이드 번호 개체 틀 2">
            <a:extLst>
              <a:ext uri="{FF2B5EF4-FFF2-40B4-BE49-F238E27FC236}">
                <a16:creationId xmlns:a16="http://schemas.microsoft.com/office/drawing/2014/main" id="{AA756E08-8A26-4990-77B6-DF1C6061E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16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863429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D52E1C-9E4E-D0A9-B2F2-CEF24D1CF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7DF53F62-271A-A4DB-8B3B-62E387DF30FB}"/>
              </a:ext>
            </a:extLst>
          </p:cNvPr>
          <p:cNvSpPr txBox="1">
            <a:spLocks/>
          </p:cNvSpPr>
          <p:nvPr/>
        </p:nvSpPr>
        <p:spPr>
          <a:xfrm>
            <a:off x="952301" y="1426875"/>
            <a:ext cx="9808706" cy="1464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142726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54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latinLnBrk="0">
              <a:spcAft>
                <a:spcPts val="600"/>
              </a:spcAft>
            </a:pPr>
            <a:r>
              <a:rPr lang="en-US" altLang="ko-KR" sz="5000" b="1"/>
              <a:t>Thank you for your attention!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92712F8-36FA-35DF-0CE8-4098D9332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1199" y="1088730"/>
            <a:ext cx="920982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F9469B9-6468-5B6A-E832-8D4590388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0889" y="6538263"/>
            <a:ext cx="13071222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6">
            <a:extLst>
              <a:ext uri="{FF2B5EF4-FFF2-40B4-BE49-F238E27FC236}">
                <a16:creationId xmlns:a16="http://schemas.microsoft.com/office/drawing/2014/main" id="{2BD36866-4DC6-B29C-A95C-555521967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15D757F3-F1A1-32E9-D9C1-637F7205D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13453C3E-3FB9-448B-F5B0-8CD1096A3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14" name="그림 13" descr="그래픽, 폰트, 텍스트, 스크린샷이(가) 표시된 사진&#10;&#10;자동 생성된 설명">
            <a:extLst>
              <a:ext uri="{FF2B5EF4-FFF2-40B4-BE49-F238E27FC236}">
                <a16:creationId xmlns:a16="http://schemas.microsoft.com/office/drawing/2014/main" id="{E629BDFA-66E2-B90F-A615-652D61C68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10" y="7889975"/>
            <a:ext cx="1571060" cy="51845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820A599-B22A-3C3B-18BE-FB2B6CF19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270" y="7996258"/>
            <a:ext cx="3424555" cy="3463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9150A7-9367-DF9B-D698-F11E200820EB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</p:spTree>
    <p:extLst>
      <p:ext uri="{BB962C8B-B14F-4D97-AF65-F5344CB8AC3E}">
        <p14:creationId xmlns:p14="http://schemas.microsoft.com/office/powerpoint/2010/main" val="3036693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8A65F-C2B9-415E-B645-FF080434E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6A666B98-A83B-1CA6-3FAF-1F1C8E873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6F9C49FD-5FC7-8AF2-ABFB-BF02E44FA457}"/>
              </a:ext>
            </a:extLst>
          </p:cNvPr>
          <p:cNvSpPr/>
          <p:nvPr/>
        </p:nvSpPr>
        <p:spPr>
          <a:xfrm>
            <a:off x="80094" y="725769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Appendix. Generator power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DBB461-E46F-6A12-A874-FBD2AE447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A2E6C2-2492-524B-B77E-D0E22C4590C6}"/>
                  </a:ext>
                </a:extLst>
              </p:cNvPr>
              <p:cNvSpPr txBox="1"/>
              <p:nvPr/>
            </p:nvSpPr>
            <p:spPr>
              <a:xfrm>
                <a:off x="999929" y="4725420"/>
                <a:ext cx="13230421" cy="3151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800" dirty="0"/>
                  <a:t>In an active harmonic cavity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altLang="ko-KR" sz="1800" dirty="0"/>
                  <a:t>consider both generator voltage &amp; beam induced voltage.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800" b="0" dirty="0"/>
                  <a:t>The </a:t>
                </a:r>
                <a:r>
                  <a:rPr lang="en-US" altLang="ko-KR" sz="1800" b="1" dirty="0">
                    <a:solidFill>
                      <a:srgbClr val="C00000"/>
                    </a:solidFill>
                  </a:rPr>
                  <a:t>required generator power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ko-KR" sz="1800" dirty="0"/>
                  <a:t> varies with </a:t>
                </a:r>
                <a:r>
                  <a:rPr lang="en-US" altLang="ko-KR" sz="1800" b="1" dirty="0">
                    <a:solidFill>
                      <a:srgbClr val="C00000"/>
                    </a:solidFill>
                  </a:rPr>
                  <a:t>tuning angle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altLang="ko-KR" sz="18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altLang="ko-KR" sz="1800" dirty="0"/>
                  <a:t> is determined by the detuning between the cavity resonant 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ko-KR" sz="1800" dirty="0"/>
                  <a:t>) and rf 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1800" b="0" i="0" smtClean="0">
                            <a:latin typeface="Cambria Math" panose="02040503050406030204" pitchFamily="18" charset="0"/>
                          </a:rPr>
                          <m:t>rf</m:t>
                        </m:r>
                      </m:sub>
                    </m:sSub>
                  </m:oMath>
                </a14:m>
                <a:r>
                  <a:rPr lang="en-US" altLang="ko-KR" sz="1800" dirty="0"/>
                  <a:t>)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ko-KR" altLang="en-US" sz="1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ko-KR" altLang="en-US" sz="1800" i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func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rf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rf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altLang="ko-KR" sz="1800" b="0" i="0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ko-KR" altLang="en-US" sz="1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o-KR" altLang="en-US" sz="180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ko-KR" altLang="en-US" sz="1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sz="18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ko-KR" alt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ko-KR" sz="1800" i="1">
                              <a:latin typeface="Cambria Math" panose="02040503050406030204" pitchFamily="18" charset="0"/>
                            </a:rPr>
                            <m:t>𝐹</m:t>
                          </m:r>
                          <m:sSub>
                            <m:sSubPr>
                              <m:ctrlPr>
                                <a:rPr lang="ko-KR" altLang="en-US" sz="1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sz="1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ko-KR" altLang="en-US" sz="18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ko-KR" altLang="en-US" sz="1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en-US" sz="180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ko-KR" altLang="en-US" sz="18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sSub>
                            <m:sSubPr>
                              <m:ctrlPr>
                                <a:rPr lang="ko-KR" altLang="en-US" sz="1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sz="18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ko-KR" altLang="en-US" sz="1800">
                                  <a:latin typeface="Cambria Math" panose="02040503050406030204" pitchFamily="18" charset="0"/>
                                </a:rPr>
                                <m:t>cav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ko-KR" alt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ko-KR" altLang="en-US" sz="18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ko-KR" altLang="en-US" sz="1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sz="18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ko-KR" alt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altLang="ko-KR" sz="18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ko-KR" sz="1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ko-KR" sz="1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0" lang="en-US" altLang="ko-KR" sz="1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0" lang="en-US" altLang="ko-KR" sz="1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Shunt</m:t>
                      </m:r>
                      <m: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impedance</m:t>
                      </m:r>
                      <m: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per</m:t>
                      </m:r>
                      <m: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one</m:t>
                      </m:r>
                      <m: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cavity</m:t>
                      </m:r>
                      <m: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kumimoji="0" lang="en-US" altLang="ko-KR" sz="1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kumimoji="0" lang="en-US" altLang="ko-KR" sz="1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coupling</m:t>
                      </m:r>
                      <m: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factor</m:t>
                      </m:r>
                      <m: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kumimoji="0" lang="en-US" altLang="ko-KR" sz="1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kumimoji="0" lang="en-US" altLang="ko-KR" sz="1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bunch</m:t>
                      </m:r>
                      <m: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form</m:t>
                      </m:r>
                      <m: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factor</m:t>
                      </m:r>
                      <m: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kumimoji="0" lang="en-US" altLang="ko-KR" sz="1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ko-KR" sz="1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0" lang="en-US" altLang="ko-KR" sz="1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0" lang="en-US" altLang="ko-KR" sz="1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cavity</m:t>
                      </m:r>
                      <m: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phase</m:t>
                      </m:r>
                      <m: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kumimoji="0" lang="en-US" altLang="ko-KR" sz="1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quality</m:t>
                      </m:r>
                      <m: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ko-KR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factor</m:t>
                      </m:r>
                    </m:oMath>
                  </m:oMathPara>
                </a14:m>
                <a:endParaRPr lang="en-US" altLang="ko-KR" sz="1000" dirty="0"/>
              </a:p>
              <a:p>
                <a:pPr>
                  <a:lnSpc>
                    <a:spcPct val="150000"/>
                  </a:lnSpc>
                </a:pPr>
                <a:endParaRPr lang="en-US" altLang="ko-KR" sz="1050" dirty="0"/>
              </a:p>
              <a:p>
                <a:pPr marL="342900" lvl="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800" dirty="0"/>
                  <a:t>Main </a:t>
                </a:r>
                <a:r>
                  <a:rPr lang="en-US" altLang="ko-KR" sz="1800" dirty="0" err="1"/>
                  <a:t>cav</a:t>
                </a:r>
                <a:r>
                  <a:rPr lang="en-US" altLang="ko-KR" sz="1800" dirty="0"/>
                  <a:t> </a:t>
                </a:r>
                <a14:m>
                  <m:oMath xmlns:m="http://schemas.openxmlformats.org/officeDocument/2006/math">
                    <m:r>
                      <a:rPr lang="en-US" altLang="ko-KR" sz="1800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altLang="ko-KR" sz="1800" dirty="0"/>
                  <a:t>,  HHC </a:t>
                </a:r>
                <a:r>
                  <a:rPr lang="en-US" altLang="ko-KR" sz="1800" dirty="0" err="1"/>
                  <a:t>cav</a:t>
                </a:r>
                <a:r>
                  <a:rPr lang="en-US" altLang="ko-KR" sz="1800" dirty="0"/>
                  <a:t> </a:t>
                </a:r>
                <a14:m>
                  <m:oMath xmlns:m="http://schemas.openxmlformats.org/officeDocument/2006/math">
                    <m:r>
                      <a:rPr lang="en-US" altLang="ko-KR" sz="180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ko-KR" sz="18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ko-KR" sz="18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altLang="ko-KR" sz="1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A2E6C2-2492-524B-B77E-D0E22C459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929" y="4725420"/>
                <a:ext cx="13230421" cy="3151247"/>
              </a:xfrm>
              <a:prstGeom prst="rect">
                <a:avLst/>
              </a:prstGeom>
              <a:blipFill>
                <a:blip r:embed="rId2"/>
                <a:stretch>
                  <a:fillRect l="-276" b="-212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그룹 5">
            <a:extLst>
              <a:ext uri="{FF2B5EF4-FFF2-40B4-BE49-F238E27FC236}">
                <a16:creationId xmlns:a16="http://schemas.microsoft.com/office/drawing/2014/main" id="{38232FE2-C3D4-82B0-BE8C-38F4F6653C62}"/>
              </a:ext>
            </a:extLst>
          </p:cNvPr>
          <p:cNvGrpSpPr/>
          <p:nvPr/>
        </p:nvGrpSpPr>
        <p:grpSpPr>
          <a:xfrm>
            <a:off x="2924175" y="1717902"/>
            <a:ext cx="4029631" cy="2758841"/>
            <a:chOff x="1102783" y="1701468"/>
            <a:chExt cx="3511595" cy="242127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CE35B21D-7E32-3951-A23C-33DE819BC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1047" y="1842251"/>
              <a:ext cx="3169138" cy="1871241"/>
            </a:xfrm>
            <a:prstGeom prst="rect">
              <a:avLst/>
            </a:prstGeom>
          </p:spPr>
        </p:pic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21D94CA8-28D8-D6E1-CACB-9987E23246DC}"/>
                </a:ext>
              </a:extLst>
            </p:cNvPr>
            <p:cNvSpPr/>
            <p:nvPr/>
          </p:nvSpPr>
          <p:spPr>
            <a:xfrm>
              <a:off x="1102783" y="1721263"/>
              <a:ext cx="1628490" cy="19982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8F9615AE-4546-D7CF-4092-0A1F18D0C950}"/>
                </a:ext>
              </a:extLst>
            </p:cNvPr>
            <p:cNvSpPr/>
            <p:nvPr/>
          </p:nvSpPr>
          <p:spPr>
            <a:xfrm>
              <a:off x="3974204" y="2130431"/>
              <a:ext cx="419616" cy="1048695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71C715E5-B2DB-0526-EBE0-89DF69C5F70F}"/>
                </a:ext>
              </a:extLst>
            </p:cNvPr>
            <p:cNvSpPr/>
            <p:nvPr/>
          </p:nvSpPr>
          <p:spPr>
            <a:xfrm>
              <a:off x="2882606" y="2314142"/>
              <a:ext cx="1012286" cy="64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AE85623-4D9B-91FE-82F7-D6849BCC32C3}"/>
                    </a:ext>
                  </a:extLst>
                </p:cNvPr>
                <p:cNvSpPr txBox="1"/>
                <p:nvPr/>
              </p:nvSpPr>
              <p:spPr>
                <a:xfrm>
                  <a:off x="1428386" y="3727252"/>
                  <a:ext cx="860732" cy="3954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18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g</m:t>
                            </m:r>
                          </m:sub>
                        </m:sSub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B106B8A-3DD0-4C84-B41C-CE68A1FEE9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8386" y="3727252"/>
                  <a:ext cx="860732" cy="395493"/>
                </a:xfrm>
                <a:prstGeom prst="rect">
                  <a:avLst/>
                </a:prstGeom>
                <a:blipFill>
                  <a:blip r:embed="rId18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C5A4C9E-D385-584D-A40C-2352AB811932}"/>
                    </a:ext>
                  </a:extLst>
                </p:cNvPr>
                <p:cNvSpPr txBox="1"/>
                <p:nvPr/>
              </p:nvSpPr>
              <p:spPr>
                <a:xfrm>
                  <a:off x="3753646" y="3281685"/>
                  <a:ext cx="86073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18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oMath>
                    </m:oMathPara>
                  </a14:m>
                  <a:endParaRPr lang="ko-KR" alt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29345AF2-3D8C-4CE7-B88C-1BDD78A4AF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3646" y="3281685"/>
                  <a:ext cx="860732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4324FAD-B3D7-7BFB-47AF-8CA217D87824}"/>
                    </a:ext>
                  </a:extLst>
                </p:cNvPr>
                <p:cNvSpPr txBox="1"/>
                <p:nvPr/>
              </p:nvSpPr>
              <p:spPr>
                <a:xfrm>
                  <a:off x="2757089" y="1701468"/>
                  <a:ext cx="105894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1800" b="0" i="0" smtClean="0">
                                <a:latin typeface="Cambria Math" panose="02040503050406030204" pitchFamily="18" charset="0"/>
                              </a:rPr>
                              <m:t>cav</m:t>
                            </m:r>
                          </m:sub>
                        </m:sSub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D8C8444B-74FF-4833-B454-7E86E8CC20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7089" y="1701468"/>
                  <a:ext cx="1058948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Rectangle 1">
            <a:extLst>
              <a:ext uri="{FF2B5EF4-FFF2-40B4-BE49-F238E27FC236}">
                <a16:creationId xmlns:a16="http://schemas.microsoft.com/office/drawing/2014/main" id="{CFFBACBD-05D7-DB2F-8B28-6F93BA644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731E8AF-3411-6DD6-D6F7-564ED0C73995}"/>
              </a:ext>
            </a:extLst>
          </p:cNvPr>
          <p:cNvSpPr/>
          <p:nvPr/>
        </p:nvSpPr>
        <p:spPr>
          <a:xfrm>
            <a:off x="8180218" y="6223579"/>
            <a:ext cx="1806757" cy="77893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CCB413-3F8D-6266-0022-888C86779350}"/>
              </a:ext>
            </a:extLst>
          </p:cNvPr>
          <p:cNvSpPr txBox="1"/>
          <p:nvPr/>
        </p:nvSpPr>
        <p:spPr>
          <a:xfrm>
            <a:off x="9979215" y="6276873"/>
            <a:ext cx="1810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C00000"/>
                </a:solidFill>
              </a:rPr>
              <a:t>Optimum condition</a:t>
            </a:r>
            <a:endParaRPr lang="ko-KR" altLang="en-US" sz="1600" dirty="0">
              <a:solidFill>
                <a:srgbClr val="C00000"/>
              </a:solidFill>
            </a:endParaRPr>
          </a:p>
        </p:txBody>
      </p:sp>
      <p:pic>
        <p:nvPicPr>
          <p:cNvPr id="17" name="그림 16" descr="라인, 스크린샷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9EC1E820-76F5-8909-086D-E6E4EF24429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970" y="1166588"/>
            <a:ext cx="6199962" cy="3244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ACCB17-9CC9-6437-73D9-D7F4B8B6AEEE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p:sp>
        <p:nvSpPr>
          <p:cNvPr id="18" name="슬라이드 번호 개체 틀 2">
            <a:extLst>
              <a:ext uri="{FF2B5EF4-FFF2-40B4-BE49-F238E27FC236}">
                <a16:creationId xmlns:a16="http://schemas.microsoft.com/office/drawing/2014/main" id="{6FD6816F-AA5E-5FB8-5EA2-944FA07BA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18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2146030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E9BF2-D2CD-A3FE-07F0-19D4701E4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9AFB4E88-6F26-F242-31A1-91E8AFD64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5E581C7-2EFC-D267-A3D2-D18E463C4958}"/>
              </a:ext>
            </a:extLst>
          </p:cNvPr>
          <p:cNvSpPr/>
          <p:nvPr/>
        </p:nvSpPr>
        <p:spPr>
          <a:xfrm>
            <a:off x="80094" y="725769"/>
            <a:ext cx="7174146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Appendix. Bosch’s model</a:t>
            </a: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3FF344EE-E7E4-A618-D7F1-82DA1F33C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5C64EFA2-1B19-3D0C-743D-4C7594985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3148A95-82A3-DA7E-666C-76DC2283E681}"/>
                  </a:ext>
                </a:extLst>
              </p:cNvPr>
              <p:cNvSpPr txBox="1"/>
              <p:nvPr/>
            </p:nvSpPr>
            <p:spPr>
              <a:xfrm>
                <a:off x="6229551" y="4049269"/>
                <a:ext cx="4899919" cy="2739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Scan parameters</a:t>
                </a:r>
              </a:p>
              <a:p>
                <a:endParaRPr lang="en-US" altLang="ko-K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Active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Main and harmonic cavity tuning angle </a:t>
                </a:r>
                <a14:m>
                  <m:oMath xmlns:m="http://schemas.openxmlformats.org/officeDocument/2006/math">
                    <m:r>
                      <a:rPr lang="en-US" altLang="ko-KR" sz="1600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altLang="ko-K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Harmonic cavity coupling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endParaRPr lang="en-US" altLang="ko-K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Passive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Main and harmonic cavity tuning angle </a:t>
                </a:r>
                <a14:m>
                  <m:oMath xmlns:m="http://schemas.openxmlformats.org/officeDocument/2006/math">
                    <m:r>
                      <a:rPr lang="en-US" altLang="ko-KR" sz="16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altLang="ko-KR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ko-KR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ko-K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3148A95-82A3-DA7E-666C-76DC2283E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551" y="4049269"/>
                <a:ext cx="4899919" cy="2739211"/>
              </a:xfrm>
              <a:prstGeom prst="rect">
                <a:avLst/>
              </a:prstGeom>
              <a:blipFill>
                <a:blip r:embed="rId3"/>
                <a:stretch>
                  <a:fillRect l="-1119" t="-11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0F9D57-0C66-604B-DA2D-DA37DC23396B}"/>
                  </a:ext>
                </a:extLst>
              </p:cNvPr>
              <p:cNvSpPr txBox="1"/>
              <p:nvPr/>
            </p:nvSpPr>
            <p:spPr>
              <a:xfrm>
                <a:off x="5832352" y="2623513"/>
                <a:ext cx="9028867" cy="734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ko-KR" alt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ko-KR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ko-K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ko-KR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  <m:r>
                                        <a:rPr lang="en-US" altLang="ko-KR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ko-KR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ko-KR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ko-KR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sSubSup>
                                <m:sSubSup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ko-KR" alt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ko-KR" alt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ko-KR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ko-KR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sSub>
                                <m:sSubPr>
                                  <m:ctrlPr>
                                    <a:rPr lang="ko-KR" alt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ko-KR" alt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ko-KR" alt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ko-KR" alt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ko-KR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o-KR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ko-KR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Sup>
                            <m:sSubSupPr>
                              <m:ctrlPr>
                                <a:rPr lang="ko-KR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ko-KR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ko-KR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ko-KR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ko-KR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ko-KR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ko-KR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ko-KR" alt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ko-KR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sSup>
                            <m:sSupPr>
                              <m:ctrlPr>
                                <a:rPr lang="ko-KR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ko-KR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ko-KR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ko-KR" altLang="en-US" sz="16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ko-KR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ko-KR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ko-KR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ko-KR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ko-KR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ko-KR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  <m:d>
                            <m:dPr>
                              <m:ctrlPr>
                                <a:rPr lang="ko-KR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ko-KR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ko-KR" alt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ko-KR" alt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=±1,3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ko-KR" alt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ko-KR" alt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ko-KR" alt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ko-KR" altLang="en-US" sz="160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ko-K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ko-KR" alt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ko-KR" altLang="en-US" sz="1600" i="1"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ko-KR" alt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sSub>
                                <m:sSubPr>
                                  <m:ctrlPr>
                                    <a:rPr lang="ko-KR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ko-KR" altLang="en-US" sz="16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ko-KR" altLang="en-US" sz="160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ko-KR" sz="16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sSub>
                                <m:sSub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ko-KR" altLang="en-US" sz="16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ko-KR" altLang="en-US" sz="16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ko-KR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0F9D57-0C66-604B-DA2D-DA37DC233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352" y="2623513"/>
                <a:ext cx="9028867" cy="7343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28D4C72-83B2-9FF2-A795-8952A4A3C6E2}"/>
              </a:ext>
            </a:extLst>
          </p:cNvPr>
          <p:cNvSpPr txBox="1"/>
          <p:nvPr/>
        </p:nvSpPr>
        <p:spPr>
          <a:xfrm>
            <a:off x="14374119" y="3058168"/>
            <a:ext cx="5508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effectLst/>
                <a:latin typeface="Arial" panose="020B0604020202020204" pitchFamily="34" charset="0"/>
                <a:ea typeface="함초롬바탕" panose="02030604000101010101" pitchFamily="18" charset="-127"/>
                <a:cs typeface="Arial" panose="020B0604020202020204" pitchFamily="34" charset="0"/>
              </a:rPr>
              <a:t>[1] 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537CC-1418-0339-48BD-CB8A7ECC0F68}"/>
              </a:ext>
            </a:extLst>
          </p:cNvPr>
          <p:cNvSpPr txBox="1"/>
          <p:nvPr/>
        </p:nvSpPr>
        <p:spPr>
          <a:xfrm>
            <a:off x="0" y="8097128"/>
            <a:ext cx="6632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effectLst/>
                <a:ea typeface="함초롬바탕" panose="02030604000101010101" pitchFamily="18" charset="-127"/>
                <a:cs typeface="굴림" panose="020B0600000101010101" pitchFamily="50" charset="-127"/>
              </a:rPr>
              <a:t>[1]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</a:rPr>
              <a:t>R. A. Bosch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effectLst/>
                <a:ea typeface="함초롬바탕" panose="02030604000101010101" pitchFamily="18" charset="-127"/>
                <a:cs typeface="굴림" panose="020B0600000101010101" pitchFamily="50" charset="-127"/>
              </a:rPr>
              <a:t>et al., “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ea typeface="함초롬바탕" panose="02030604000101010101" pitchFamily="18" charset="-127"/>
                <a:cs typeface="굴림" panose="020B0600000101010101" pitchFamily="50" charset="-127"/>
              </a:rPr>
              <a:t>Robinson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ea typeface="함초롬바탕" panose="02030604000101010101" pitchFamily="18" charset="-127"/>
                <a:cs typeface="굴림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ea typeface="함초롬바탕" panose="02030604000101010101" pitchFamily="18" charset="-127"/>
                <a:cs typeface="굴림" panose="020B0600000101010101" pitchFamily="50" charset="-127"/>
              </a:rPr>
              <a:t>instabilities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ea typeface="함초롬바탕" panose="02030604000101010101" pitchFamily="18" charset="-127"/>
                <a:cs typeface="굴림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ea typeface="함초롬바탕" panose="02030604000101010101" pitchFamily="18" charset="-127"/>
                <a:cs typeface="굴림" panose="020B0600000101010101" pitchFamily="50" charset="-127"/>
              </a:rPr>
              <a:t>with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ea typeface="함초롬바탕" panose="02030604000101010101" pitchFamily="18" charset="-127"/>
                <a:cs typeface="굴림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ea typeface="함초롬바탕" panose="02030604000101010101" pitchFamily="18" charset="-127"/>
                <a:cs typeface="굴림" panose="020B0600000101010101" pitchFamily="50" charset="-127"/>
              </a:rPr>
              <a:t>a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ea typeface="함초롬바탕" panose="02030604000101010101" pitchFamily="18" charset="-127"/>
                <a:cs typeface="굴림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ea typeface="함초롬바탕" panose="02030604000101010101" pitchFamily="18" charset="-127"/>
                <a:cs typeface="굴림" panose="020B0600000101010101" pitchFamily="50" charset="-127"/>
              </a:rPr>
              <a:t>higher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ea typeface="함초롬바탕" panose="02030604000101010101" pitchFamily="18" charset="-127"/>
                <a:cs typeface="굴림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ea typeface="함초롬바탕" panose="02030604000101010101" pitchFamily="18" charset="-127"/>
                <a:cs typeface="굴림" panose="020B0600000101010101" pitchFamily="50" charset="-127"/>
              </a:rPr>
              <a:t>harmonic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ea typeface="함초롬바탕" panose="02030604000101010101" pitchFamily="18" charset="-127"/>
                <a:cs typeface="굴림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ea typeface="함초롬바탕" panose="02030604000101010101" pitchFamily="18" charset="-127"/>
                <a:cs typeface="굴림" panose="020B0600000101010101" pitchFamily="50" charset="-127"/>
              </a:rPr>
              <a:t>cavity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effectLst/>
                <a:ea typeface="함초롬바탕" panose="02030604000101010101" pitchFamily="18" charset="-127"/>
                <a:cs typeface="굴림" panose="020B0600000101010101" pitchFamily="50" charset="-127"/>
              </a:rPr>
              <a:t>”, PRAB, (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ea typeface="함초롬바탕" panose="02030604000101010101" pitchFamily="18" charset="-127"/>
                <a:cs typeface="굴림" panose="020B0600000101010101" pitchFamily="50" charset="-127"/>
              </a:rPr>
              <a:t>2001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effectLst/>
                <a:ea typeface="함초롬바탕" panose="02030604000101010101" pitchFamily="18" charset="-127"/>
                <a:cs typeface="굴림" panose="020B0600000101010101" pitchFamily="50" charset="-127"/>
              </a:rPr>
              <a:t>)</a:t>
            </a:r>
          </a:p>
          <a:p>
            <a:pPr lvl="0" algn="just"/>
            <a:endParaRPr lang="ko-KR" altLang="ko-KR" sz="1200" dirty="0">
              <a:solidFill>
                <a:schemeClr val="bg1">
                  <a:lumMod val="75000"/>
                </a:schemeClr>
              </a:solidFill>
              <a:effectLst/>
              <a:ea typeface="굴림" panose="020B0600000101010101" pitchFamily="50" charset="-127"/>
              <a:cs typeface="굴림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7157523-8E00-CA09-0A16-5B6622432271}"/>
              </a:ext>
            </a:extLst>
          </p:cNvPr>
          <p:cNvSpPr/>
          <p:nvPr/>
        </p:nvSpPr>
        <p:spPr>
          <a:xfrm>
            <a:off x="1198357" y="5563380"/>
            <a:ext cx="4320000" cy="59945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AC Robinson instability </a:t>
            </a:r>
            <a:b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mode coupling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A73A875-3583-E750-0D3B-4D544BBFADD8}"/>
              </a:ext>
            </a:extLst>
          </p:cNvPr>
          <p:cNvSpPr/>
          <p:nvPr/>
        </p:nvSpPr>
        <p:spPr>
          <a:xfrm>
            <a:off x="1198357" y="4774080"/>
            <a:ext cx="4320000" cy="59945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DC Robinson instability</a:t>
            </a:r>
            <a:b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(Zero frequency instability)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EA9DBF19-A4B4-DF5E-353C-C255D3DA6692}"/>
                  </a:ext>
                </a:extLst>
              </p:cNvPr>
              <p:cNvSpPr/>
              <p:nvPr/>
            </p:nvSpPr>
            <p:spPr>
              <a:xfrm>
                <a:off x="1198357" y="6352679"/>
                <a:ext cx="4320000" cy="34516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Check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ko-K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ko-KR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CBI</a:t>
                </a:r>
                <a:endParaRPr lang="ko-KR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EA9DBF19-A4B4-DF5E-353C-C255D3DA66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357" y="6352679"/>
                <a:ext cx="4320000" cy="345163"/>
              </a:xfrm>
              <a:prstGeom prst="rect">
                <a:avLst/>
              </a:prstGeom>
              <a:blipFill>
                <a:blip r:embed="rId5"/>
                <a:stretch>
                  <a:fillRect t="-1667" b="-16667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155F39A8-9708-1599-3386-1AC8058C030E}"/>
              </a:ext>
            </a:extLst>
          </p:cNvPr>
          <p:cNvCxnSpPr>
            <a:cxnSpLocks/>
          </p:cNvCxnSpPr>
          <p:nvPr/>
        </p:nvCxnSpPr>
        <p:spPr>
          <a:xfrm>
            <a:off x="3325207" y="2713750"/>
            <a:ext cx="0" cy="1898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BAC42CE3-07B3-C9D6-A1A6-7DA6F32A75C7}"/>
              </a:ext>
            </a:extLst>
          </p:cNvPr>
          <p:cNvSpPr/>
          <p:nvPr/>
        </p:nvSpPr>
        <p:spPr>
          <a:xfrm>
            <a:off x="1198357" y="2368587"/>
            <a:ext cx="4320000" cy="3451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scan parameters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E87848C-4EBE-B540-E14E-F1AC46A9CF94}"/>
              </a:ext>
            </a:extLst>
          </p:cNvPr>
          <p:cNvSpPr/>
          <p:nvPr/>
        </p:nvSpPr>
        <p:spPr>
          <a:xfrm>
            <a:off x="1198357" y="2914758"/>
            <a:ext cx="4320000" cy="3451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 RF Potential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9E104708-9966-B747-EE1A-816FABE296E8}"/>
              </a:ext>
            </a:extLst>
          </p:cNvPr>
          <p:cNvCxnSpPr>
            <a:cxnSpLocks/>
          </p:cNvCxnSpPr>
          <p:nvPr/>
        </p:nvCxnSpPr>
        <p:spPr>
          <a:xfrm>
            <a:off x="3325207" y="4228830"/>
            <a:ext cx="0" cy="2112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423F354-BE9E-3BED-DBEC-5B8DA764E995}"/>
              </a:ext>
            </a:extLst>
          </p:cNvPr>
          <p:cNvSpPr/>
          <p:nvPr/>
        </p:nvSpPr>
        <p:spPr>
          <a:xfrm>
            <a:off x="1198357" y="3449769"/>
            <a:ext cx="4320000" cy="3451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longitudinal bunch distribution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57041AA0-EC3D-643A-DFB9-D759686B8B7B}"/>
                  </a:ext>
                </a:extLst>
              </p:cNvPr>
              <p:cNvSpPr/>
              <p:nvPr/>
            </p:nvSpPr>
            <p:spPr>
              <a:xfrm>
                <a:off x="1198357" y="3984781"/>
                <a:ext cx="4320000" cy="59945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Calculate beam properties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sub>
                          </m:sSub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𝐹</m:t>
                          </m:r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57041AA0-EC3D-643A-DFB9-D759686B8B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357" y="3984781"/>
                <a:ext cx="4320000" cy="599451"/>
              </a:xfrm>
              <a:prstGeom prst="rect">
                <a:avLst/>
              </a:prstGeom>
              <a:blipFill>
                <a:blip r:embed="rId6"/>
                <a:stretch>
                  <a:fillRect t="-99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직사각형 30">
            <a:extLst>
              <a:ext uri="{FF2B5EF4-FFF2-40B4-BE49-F238E27FC236}">
                <a16:creationId xmlns:a16="http://schemas.microsoft.com/office/drawing/2014/main" id="{03F20DBF-4A8E-9A5E-D987-996281AC2A3C}"/>
              </a:ext>
            </a:extLst>
          </p:cNvPr>
          <p:cNvSpPr/>
          <p:nvPr/>
        </p:nvSpPr>
        <p:spPr>
          <a:xfrm>
            <a:off x="1198357" y="6875385"/>
            <a:ext cx="4320000" cy="3451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Visualize result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7852403F-D26A-7E77-1861-B6CD4E841F7A}"/>
              </a:ext>
            </a:extLst>
          </p:cNvPr>
          <p:cNvCxnSpPr>
            <a:cxnSpLocks/>
          </p:cNvCxnSpPr>
          <p:nvPr/>
        </p:nvCxnSpPr>
        <p:spPr>
          <a:xfrm>
            <a:off x="3325207" y="3259921"/>
            <a:ext cx="0" cy="1898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800BAAF3-EFBA-E93C-DAA2-F7B191502DD5}"/>
              </a:ext>
            </a:extLst>
          </p:cNvPr>
          <p:cNvCxnSpPr>
            <a:cxnSpLocks/>
          </p:cNvCxnSpPr>
          <p:nvPr/>
        </p:nvCxnSpPr>
        <p:spPr>
          <a:xfrm>
            <a:off x="3325207" y="3794932"/>
            <a:ext cx="0" cy="1898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EE123A29-868D-AD9C-0CB8-5BBDADD83E7E}"/>
              </a:ext>
            </a:extLst>
          </p:cNvPr>
          <p:cNvCxnSpPr>
            <a:cxnSpLocks/>
          </p:cNvCxnSpPr>
          <p:nvPr/>
        </p:nvCxnSpPr>
        <p:spPr>
          <a:xfrm>
            <a:off x="3325207" y="4584232"/>
            <a:ext cx="0" cy="1898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1ABEDCC3-0D4C-B676-CE81-A404B6E605F9}"/>
              </a:ext>
            </a:extLst>
          </p:cNvPr>
          <p:cNvCxnSpPr>
            <a:cxnSpLocks/>
          </p:cNvCxnSpPr>
          <p:nvPr/>
        </p:nvCxnSpPr>
        <p:spPr>
          <a:xfrm>
            <a:off x="3325207" y="5373532"/>
            <a:ext cx="0" cy="1898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50C994AD-862A-18FA-1D3D-BDB09F64B878}"/>
              </a:ext>
            </a:extLst>
          </p:cNvPr>
          <p:cNvCxnSpPr>
            <a:cxnSpLocks/>
          </p:cNvCxnSpPr>
          <p:nvPr/>
        </p:nvCxnSpPr>
        <p:spPr>
          <a:xfrm>
            <a:off x="3325207" y="6162831"/>
            <a:ext cx="0" cy="1898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9B236BC5-F9C8-3D60-E798-1B66AB68F859}"/>
              </a:ext>
            </a:extLst>
          </p:cNvPr>
          <p:cNvCxnSpPr>
            <a:cxnSpLocks/>
          </p:cNvCxnSpPr>
          <p:nvPr/>
        </p:nvCxnSpPr>
        <p:spPr>
          <a:xfrm>
            <a:off x="3325207" y="6697843"/>
            <a:ext cx="0" cy="1898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BC4870F-9662-8AA7-0D7C-A3E79586512F}"/>
                  </a:ext>
                </a:extLst>
              </p:cNvPr>
              <p:cNvSpPr txBox="1"/>
              <p:nvPr/>
            </p:nvSpPr>
            <p:spPr>
              <a:xfrm>
                <a:off x="11195871" y="4049269"/>
                <a:ext cx="3038237" cy="3167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Instability onset condition</a:t>
                </a:r>
              </a:p>
              <a:p>
                <a:endParaRPr lang="en-US" altLang="ko-KR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AC Robinson instability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ko-KR" sz="1600" i="1">
                        <a:latin typeface="Cambria Math" panose="02040503050406030204" pitchFamily="18" charset="0"/>
                      </a:rPr>
                      <m:t>&gt;</m:t>
                    </m:r>
                    <m:d>
                      <m:dPr>
                        <m:begChr m:val="|"/>
                        <m:endChr m:val="|"/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e>
                    </m:d>
                  </m:oMath>
                </a14:m>
                <a:endPara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endParaRPr>
              </a:p>
              <a:p>
                <a:endParaRPr lang="en-US" altLang="ko-KR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ko-KR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CBI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ko-KR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&gt;</m:t>
                    </m:r>
                    <m:d>
                      <m:dPr>
                        <m:begChr m:val="|"/>
                        <m:endChr m:val="|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e>
                    </m:d>
                  </m:oMath>
                </a14:m>
                <a:endParaRPr lang="ko-KR" altLang="en-US" sz="2000" dirty="0"/>
              </a:p>
              <a:p>
                <a:endParaRPr lang="en-US" altLang="ko-KR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ko-KR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 coupling</a:t>
                </a: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d>
                          <m:dPr>
                            <m:ctrlPr>
                              <a:rPr lang="en-US" altLang="ko-K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1,0</m:t>
                            </m:r>
                          </m:e>
                        </m:d>
                      </m:sup>
                    </m:sSup>
                    <m:r>
                      <a:rPr lang="en-US" altLang="ko-K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altLang="ko-KR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18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d>
                          <m:dPr>
                            <m:ctrlPr>
                              <a:rPr lang="en-US" altLang="ko-K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ko-KR" sz="1800" i="1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</m:sup>
                    </m:sSup>
                  </m:oMath>
                </a14:m>
                <a:endParaRPr lang="en-US" altLang="ko-K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BC4870F-9662-8AA7-0D7C-A3E795865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5871" y="4049269"/>
                <a:ext cx="3038237" cy="3167662"/>
              </a:xfrm>
              <a:prstGeom prst="rect">
                <a:avLst/>
              </a:prstGeom>
              <a:blipFill>
                <a:blip r:embed="rId7"/>
                <a:stretch>
                  <a:fillRect l="-1807" t="-962" r="-140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직사각형 26">
            <a:extLst>
              <a:ext uri="{FF2B5EF4-FFF2-40B4-BE49-F238E27FC236}">
                <a16:creationId xmlns:a16="http://schemas.microsoft.com/office/drawing/2014/main" id="{DC52E5B8-3924-1EDC-B065-27F8EEBAF7C2}"/>
              </a:ext>
            </a:extLst>
          </p:cNvPr>
          <p:cNvSpPr/>
          <p:nvPr/>
        </p:nvSpPr>
        <p:spPr>
          <a:xfrm>
            <a:off x="915972" y="2208651"/>
            <a:ext cx="4678532" cy="246969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E396220F-F32A-1823-BBE2-2CA849A543EA}"/>
              </a:ext>
            </a:extLst>
          </p:cNvPr>
          <p:cNvSpPr/>
          <p:nvPr/>
        </p:nvSpPr>
        <p:spPr>
          <a:xfrm>
            <a:off x="1119712" y="4680628"/>
            <a:ext cx="4678532" cy="2626776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F019A1-3087-E147-22B3-66E6019B3AA7}"/>
              </a:ext>
            </a:extLst>
          </p:cNvPr>
          <p:cNvSpPr txBox="1"/>
          <p:nvPr/>
        </p:nvSpPr>
        <p:spPr>
          <a:xfrm>
            <a:off x="2290383" y="7333532"/>
            <a:ext cx="3541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Instability verification</a:t>
            </a:r>
            <a:endParaRPr lang="ko-KR" alt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68AE44-8551-A365-3A4F-3FD551B38BE2}"/>
              </a:ext>
            </a:extLst>
          </p:cNvPr>
          <p:cNvSpPr txBox="1"/>
          <p:nvPr/>
        </p:nvSpPr>
        <p:spPr>
          <a:xfrm>
            <a:off x="807111" y="1821712"/>
            <a:ext cx="3541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stationary solution</a:t>
            </a:r>
            <a:endParaRPr lang="ko-KR" altLang="en-US" sz="1800" dirty="0">
              <a:solidFill>
                <a:srgbClr val="C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82DD2A1-6ABB-493C-6FF9-4A896E87EEAC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8CC15-BBCA-1EC4-4BC6-4231E1BB6BC1}"/>
                  </a:ext>
                </a:extLst>
              </p:cNvPr>
              <p:cNvSpPr txBox="1"/>
              <p:nvPr/>
            </p:nvSpPr>
            <p:spPr>
              <a:xfrm>
                <a:off x="6512643" y="3363129"/>
                <a:ext cx="7668284" cy="388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ko-KR" sz="12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d>
                            <m:dPr>
                              <m:ctrlP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sup>
                      </m:sSup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Coherent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frequency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Damping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rate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ko-KR" sz="12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Form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factor</m:t>
                      </m:r>
                    </m:oMath>
                  </m:oMathPara>
                </a14:m>
                <a:endParaRPr lang="en-US" altLang="ko-K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8CC15-BBCA-1EC4-4BC6-4231E1BB6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643" y="3363129"/>
                <a:ext cx="7668284" cy="3881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슬라이드 번호 개체 틀 2">
            <a:extLst>
              <a:ext uri="{FF2B5EF4-FFF2-40B4-BE49-F238E27FC236}">
                <a16:creationId xmlns:a16="http://schemas.microsoft.com/office/drawing/2014/main" id="{D94A1C92-21CB-80FF-6805-F951D2795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19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4200700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3A456-3924-45D5-F8D6-588645CF2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845D3AC5-F95B-5F36-D2D0-4E1B973F0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7424E86D-6EE0-BE54-9D4A-2D6FBAA091B5}"/>
              </a:ext>
            </a:extLst>
          </p:cNvPr>
          <p:cNvSpPr/>
          <p:nvPr/>
        </p:nvSpPr>
        <p:spPr>
          <a:xfrm>
            <a:off x="80094" y="725769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Outline</a:t>
            </a:r>
            <a:endParaRPr lang="ko-KR" alt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6C43153-CFB9-4366-89C6-4DD63C3B9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122A1E-AEE2-1EF4-4081-72C52FE7AE8D}"/>
              </a:ext>
            </a:extLst>
          </p:cNvPr>
          <p:cNvSpPr txBox="1"/>
          <p:nvPr/>
        </p:nvSpPr>
        <p:spPr>
          <a:xfrm>
            <a:off x="567845" y="1771655"/>
            <a:ext cx="14189303" cy="5171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Higher harmonic cavities(HHCs) in storage ring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Robinson instability derived by NC active HHCs in Korea-4GSR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Robinson instability derived by SC passive HHCs in PLS-II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altLang="ko-K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8317C-0EFE-671D-0BD5-0CE3D2411522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p:sp>
        <p:nvSpPr>
          <p:cNvPr id="7" name="슬라이드 번호 개체 틀 2">
            <a:extLst>
              <a:ext uri="{FF2B5EF4-FFF2-40B4-BE49-F238E27FC236}">
                <a16:creationId xmlns:a16="http://schemas.microsoft.com/office/drawing/2014/main" id="{FD3755DD-8EB1-4616-39D9-686B6F41C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1441312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BC0A8-9450-A19C-DA5E-1A3382274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41385EFC-9E3E-F304-54B1-7A85AA6A0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147C04F6-2817-E711-2DFD-2D74DF72C81E}"/>
              </a:ext>
            </a:extLst>
          </p:cNvPr>
          <p:cNvSpPr/>
          <p:nvPr/>
        </p:nvSpPr>
        <p:spPr>
          <a:xfrm>
            <a:off x="80094" y="725769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Appendix. NFP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10F5C2-9A63-9F8A-9794-45645C5EF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3E0336-AF31-A36D-B359-526E00B2096A}"/>
                  </a:ext>
                </a:extLst>
              </p:cNvPr>
              <p:cNvSpPr txBox="1"/>
              <p:nvPr/>
            </p:nvSpPr>
            <p:spPr>
              <a:xfrm>
                <a:off x="216747" y="1733214"/>
                <a:ext cx="8233833" cy="5530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dirty="0"/>
                  <a:t>In a double RF system using an HHC, the total voltage is given by: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main</m:t>
                          </m:r>
                        </m:sub>
                      </m:sSub>
                      <m:func>
                        <m:func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</m:s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main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HHC</m:t>
                          </m:r>
                        </m:sub>
                      </m:sSub>
                      <m:func>
                        <m:func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</m:s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HHC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altLang="ko-KR" sz="16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000" b="0" i="0" smtClean="0">
                              <a:latin typeface="Cambria Math" panose="02040503050406030204" pitchFamily="18" charset="0"/>
                            </a:rPr>
                            <m:t>main</m:t>
                          </m:r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ko-KR" sz="1000" b="0" i="0" smtClean="0">
                              <a:latin typeface="Cambria Math" panose="02040503050406030204" pitchFamily="18" charset="0"/>
                            </a:rPr>
                            <m:t>HHC</m:t>
                          </m:r>
                        </m:sub>
                      </m:sSub>
                      <m:r>
                        <a:rPr lang="en-US" altLang="ko-KR" sz="10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Voltage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main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&amp;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HHC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cavity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r>
                        <a:rPr lang="en-US" altLang="ko-KR" sz="1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rf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frequency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ko-KR" sz="10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altLang="ko-KR" sz="1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bunch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arrival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time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000" b="0" i="0" smtClean="0">
                              <a:latin typeface="Cambria Math" panose="02040503050406030204" pitchFamily="18" charset="0"/>
                            </a:rPr>
                            <m:t>main</m:t>
                          </m:r>
                          <m:r>
                            <a:rPr lang="en-US" altLang="ko-KR" sz="10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ko-KR" sz="1000" b="0" i="0" smtClean="0">
                              <a:latin typeface="Cambria Math" panose="02040503050406030204" pitchFamily="18" charset="0"/>
                            </a:rPr>
                            <m:t>HHC</m:t>
                          </m:r>
                        </m:sub>
                      </m:sSub>
                      <m:r>
                        <a:rPr lang="en-US" altLang="ko-KR" sz="10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phase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main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&amp;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HHC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cavity</m:t>
                      </m:r>
                    </m:oMath>
                  </m:oMathPara>
                </a14:m>
                <a:endParaRPr lang="en-US" altLang="ko-KR" sz="1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6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dirty="0"/>
                  <a:t>HHC reduces the voltage gradient at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ko-KR" sz="1600" dirty="0"/>
                  <a:t>, where the bunch is located, leading to bunch lengthening.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6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dirty="0"/>
                  <a:t>The degree of bunch lengthening can be quantified using a parameter </a:t>
                </a:r>
                <a14:m>
                  <m:oMath xmlns:m="http://schemas.openxmlformats.org/officeDocument/2006/math">
                    <m:r>
                      <a:rPr lang="en-US" altLang="ko-KR" sz="1600" b="1" i="1" smtClean="0">
                        <a:latin typeface="Cambria Math" panose="02040503050406030204" pitchFamily="18" charset="0"/>
                      </a:rPr>
                      <m:t>𝝃</m:t>
                    </m:r>
                  </m:oMath>
                </a14:m>
                <a:r>
                  <a:rPr lang="en-US" altLang="ko-KR" sz="1600" dirty="0"/>
                  <a:t>, defined as </a:t>
                </a:r>
                <a:r>
                  <a:rPr lang="en-US" altLang="ko-KR" sz="1600" b="1" dirty="0"/>
                  <a:t>the ratio of the voltage gradient </a:t>
                </a:r>
                <a:r>
                  <a:rPr lang="en-US" altLang="ko-KR" sz="1600" dirty="0"/>
                  <a:t>at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ko-KR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ko-KR" sz="1600" dirty="0"/>
                  <a:t>  between the harmonic cavity and the main cavity.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600" dirty="0"/>
              </a:p>
              <a:p>
                <a:pPr marL="914354" marR="0" lvl="1" indent="-34290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Calibri" panose="020F0502020204030204" pitchFamily="34" charset="0"/>
                  <a:buChar char="–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ko-KR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맑은 고딕"/>
                      </a:rPr>
                      <m:t>𝜉</m:t>
                    </m:r>
                    <m:r>
                      <a:rPr kumimoji="0" lang="en-US" altLang="ko-KR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맑은 고딕"/>
                      </a:rPr>
                      <m:t>=1,</m:t>
                    </m:r>
                  </m:oMath>
                </a14:m>
                <a:r>
                  <a:rPr lang="en-US" altLang="ko-KR" sz="1600" dirty="0"/>
                  <a:t> Flat potential condition</a:t>
                </a:r>
              </a:p>
              <a:p>
                <a:pPr marL="914354" marR="0" lvl="1" indent="-34290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Calibri" panose="020F0502020204030204" pitchFamily="34" charset="0"/>
                  <a:buChar char="–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ko-KR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맑은 고딕"/>
                      </a:rPr>
                      <m:t>𝜉</m:t>
                    </m:r>
                    <m:r>
                      <a:rPr kumimoji="0" lang="en-US" altLang="ko-KR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맑은 고딕"/>
                      </a:rPr>
                      <m:t>→0</m:t>
                    </m:r>
                  </m:oMath>
                </a14:m>
                <a:r>
                  <a:rPr lang="en-US" altLang="ko-KR" sz="1600" dirty="0"/>
                  <a:t>, Similar to initial bunch</a:t>
                </a:r>
              </a:p>
              <a:p>
                <a:pPr marR="0" lvl="1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lang="en-US" altLang="ko-KR" sz="1600" dirty="0"/>
              </a:p>
              <a:p>
                <a:pPr marL="342900" lvl="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dirty="0"/>
                  <a:t>Smaller </a:t>
                </a:r>
                <a14:m>
                  <m:oMath xmlns:m="http://schemas.openxmlformats.org/officeDocument/2006/math">
                    <m:r>
                      <a:rPr lang="en-US" altLang="ko-KR" sz="1600" b="0" i="1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altLang="ko-KR" sz="1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600" dirty="0"/>
                  <a:t>leads to less bunch lengthening and requires lower HHC voltage (less number of cavities).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3E0336-AF31-A36D-B359-526E00B20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47" y="1733214"/>
                <a:ext cx="8233833" cy="5530168"/>
              </a:xfrm>
              <a:prstGeom prst="rect">
                <a:avLst/>
              </a:prstGeom>
              <a:blipFill>
                <a:blip r:embed="rId4"/>
                <a:stretch>
                  <a:fillRect l="-296" b="-5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66FB8E-05B6-9C20-DA1D-4E8AB6D36DDB}"/>
                  </a:ext>
                </a:extLst>
              </p:cNvPr>
              <p:cNvSpPr txBox="1"/>
              <p:nvPr/>
            </p:nvSpPr>
            <p:spPr>
              <a:xfrm>
                <a:off x="3095434" y="5411009"/>
                <a:ext cx="5237482" cy="612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600">
                                  <a:latin typeface="Cambria Math" panose="02040503050406030204" pitchFamily="18" charset="0"/>
                                </a:rPr>
                                <m:t>main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600">
                                          <a:latin typeface="Cambria Math" panose="02040503050406030204" pitchFamily="18" charset="0"/>
                                        </a:rPr>
                                        <m:t>main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600">
                                  <a:latin typeface="Cambria Math" panose="02040503050406030204" pitchFamily="18" charset="0"/>
                                </a:rPr>
                                <m:t>HHC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600">
                                          <a:latin typeface="Cambria Math" panose="02040503050406030204" pitchFamily="18" charset="0"/>
                                        </a:rPr>
                                        <m:t>HHC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66FB8E-05B6-9C20-DA1D-4E8AB6D36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434" y="5411009"/>
                <a:ext cx="5237482" cy="6121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그림 22">
            <a:extLst>
              <a:ext uri="{FF2B5EF4-FFF2-40B4-BE49-F238E27FC236}">
                <a16:creationId xmlns:a16="http://schemas.microsoft.com/office/drawing/2014/main" id="{7A5EB9D6-3502-8CCE-A40F-71D4CCF0DC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0580" y="900609"/>
            <a:ext cx="6308725" cy="2338476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0403D5C7-EEAD-A08A-B797-9AAD240AFF62}"/>
              </a:ext>
            </a:extLst>
          </p:cNvPr>
          <p:cNvSpPr/>
          <p:nvPr/>
        </p:nvSpPr>
        <p:spPr>
          <a:xfrm>
            <a:off x="10740919" y="839494"/>
            <a:ext cx="1944158" cy="24472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330A3D3A-3253-5BC9-F78A-D5ADA05ABA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0911" y="3646693"/>
            <a:ext cx="2768255" cy="2236629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359DA7D6-02DB-FF49-B067-9D9716E4DB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12268" y="3646693"/>
            <a:ext cx="2768255" cy="2236629"/>
          </a:xfrm>
          <a:prstGeom prst="rect">
            <a:avLst/>
          </a:prstGeom>
        </p:spPr>
      </p:pic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8E22AAD1-C05F-69E2-98DB-5E07878DD8C4}"/>
              </a:ext>
            </a:extLst>
          </p:cNvPr>
          <p:cNvCxnSpPr>
            <a:cxnSpLocks/>
            <a:stCxn id="25" idx="2"/>
            <a:endCxn id="32" idx="0"/>
          </p:cNvCxnSpPr>
          <p:nvPr/>
        </p:nvCxnSpPr>
        <p:spPr>
          <a:xfrm flipH="1">
            <a:off x="9935039" y="3286791"/>
            <a:ext cx="1777959" cy="35990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FF75C315-A028-35F6-877E-3DDDD5CCB245}"/>
              </a:ext>
            </a:extLst>
          </p:cNvPr>
          <p:cNvCxnSpPr>
            <a:cxnSpLocks/>
            <a:stCxn id="25" idx="2"/>
            <a:endCxn id="33" idx="0"/>
          </p:cNvCxnSpPr>
          <p:nvPr/>
        </p:nvCxnSpPr>
        <p:spPr>
          <a:xfrm>
            <a:off x="11712998" y="3286791"/>
            <a:ext cx="1483398" cy="35990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36F626B-FEB9-53EE-3937-19D9ED254ABD}"/>
                  </a:ext>
                </a:extLst>
              </p:cNvPr>
              <p:cNvSpPr txBox="1"/>
              <p:nvPr/>
            </p:nvSpPr>
            <p:spPr>
              <a:xfrm>
                <a:off x="9400199" y="3343632"/>
                <a:ext cx="69108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ko-KR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ko-KR" alt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36F626B-FEB9-53EE-3937-19D9ED254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199" y="3343632"/>
                <a:ext cx="691087" cy="246221"/>
              </a:xfrm>
              <a:prstGeom prst="rect">
                <a:avLst/>
              </a:prstGeom>
              <a:blipFill>
                <a:blip r:embed="rId9"/>
                <a:stretch>
                  <a:fillRect l="-9735" r="-7080" b="-3170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5C7306E-9776-7F43-289A-1AD3A0AA1660}"/>
                  </a:ext>
                </a:extLst>
              </p:cNvPr>
              <p:cNvSpPr txBox="1"/>
              <p:nvPr/>
            </p:nvSpPr>
            <p:spPr>
              <a:xfrm>
                <a:off x="13179001" y="3343632"/>
                <a:ext cx="69108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ko-KR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ko-KR" alt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5C7306E-9776-7F43-289A-1AD3A0AA1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9001" y="3343632"/>
                <a:ext cx="691087" cy="246221"/>
              </a:xfrm>
              <a:prstGeom prst="rect">
                <a:avLst/>
              </a:prstGeom>
              <a:blipFill>
                <a:blip r:embed="rId10"/>
                <a:stretch>
                  <a:fillRect l="-10619" r="-6195" b="-3170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1F5D13C-3F1B-C6F3-1F88-56FF2297C0BE}"/>
                  </a:ext>
                </a:extLst>
              </p:cNvPr>
              <p:cNvSpPr txBox="1"/>
              <p:nvPr/>
            </p:nvSpPr>
            <p:spPr>
              <a:xfrm>
                <a:off x="11429961" y="499728"/>
                <a:ext cx="53559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ko-KR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ko-KR" alt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1F5D13C-3F1B-C6F3-1F88-56FF2297C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61" y="499728"/>
                <a:ext cx="535595" cy="246221"/>
              </a:xfrm>
              <a:prstGeom prst="rect">
                <a:avLst/>
              </a:prstGeom>
              <a:blipFill>
                <a:blip r:embed="rId11"/>
                <a:stretch>
                  <a:fillRect l="-13636" r="-6818" b="-325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4CA801C-1DCC-E4EE-D72C-70CDABFB4D3B}"/>
                  </a:ext>
                </a:extLst>
              </p:cNvPr>
              <p:cNvSpPr txBox="1"/>
              <p:nvPr/>
            </p:nvSpPr>
            <p:spPr>
              <a:xfrm>
                <a:off x="12217826" y="6162133"/>
                <a:ext cx="1957138" cy="17818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m:rPr>
                          <m:aln/>
                        </m:rP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1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sSub>
                                    <m:sSub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1400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400" b="0" i="0" smtClean="0">
                                          <a:latin typeface="Cambria Math" panose="02040503050406030204" pitchFamily="18" charset="0"/>
                                        </a:rPr>
                                        <m:t>tan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func>
                                </m:num>
                                <m:den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aln/>
                        </m:rP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ko-KR" sz="1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ko-KR" sz="1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</m:oMath>
                  </m:oMathPara>
                </a14:m>
                <a:endParaRPr lang="en-US" altLang="ko-KR" sz="1400" b="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4CA801C-1DCC-E4EE-D72C-70CDABFB4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7826" y="6162133"/>
                <a:ext cx="1957138" cy="178183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6C2A34E-D6EE-3A8B-931C-55BB6ECD66F1}"/>
                  </a:ext>
                </a:extLst>
              </p:cNvPr>
              <p:cNvSpPr txBox="1"/>
              <p:nvPr/>
            </p:nvSpPr>
            <p:spPr>
              <a:xfrm>
                <a:off x="8803964" y="6383389"/>
                <a:ext cx="2435347" cy="18293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en-US" altLang="ko-KR" sz="1400" b="0" dirty="0"/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unc>
                        <m:func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</m:oMath>
                  </m:oMathPara>
                </a14:m>
                <a:endParaRPr lang="en-US" altLang="ko-KR" sz="14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ko-KR" sz="1400" b="0" dirty="0"/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endParaRPr lang="en-US" altLang="ko-KR" sz="1400" b="0" dirty="0"/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endParaRPr lang="en-US" altLang="ko-KR" sz="1400" b="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6C2A34E-D6EE-3A8B-931C-55BB6ECD6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3964" y="6383389"/>
                <a:ext cx="2435347" cy="182934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화살표: 오른쪽 52">
            <a:extLst>
              <a:ext uri="{FF2B5EF4-FFF2-40B4-BE49-F238E27FC236}">
                <a16:creationId xmlns:a16="http://schemas.microsoft.com/office/drawing/2014/main" id="{D696BD58-82CE-7C1A-4D9F-3982538B7734}"/>
              </a:ext>
            </a:extLst>
          </p:cNvPr>
          <p:cNvSpPr/>
          <p:nvPr/>
        </p:nvSpPr>
        <p:spPr>
          <a:xfrm>
            <a:off x="11357266" y="6982140"/>
            <a:ext cx="594399" cy="25464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413D6-F009-8C57-70A8-D39A7B0B9274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p:sp>
        <p:nvSpPr>
          <p:cNvPr id="7" name="슬라이드 번호 개체 틀 2">
            <a:extLst>
              <a:ext uri="{FF2B5EF4-FFF2-40B4-BE49-F238E27FC236}">
                <a16:creationId xmlns:a16="http://schemas.microsoft.com/office/drawing/2014/main" id="{A817FE17-DF3B-287F-DE0C-4EA302299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20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258645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9" grpId="0"/>
      <p:bldP spid="40" grpId="0"/>
      <p:bldP spid="41" grpId="0"/>
      <p:bldP spid="51" grpId="0"/>
      <p:bldP spid="52" grpId="0"/>
      <p:bldP spid="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80830-B354-91F9-01C6-55721CEDC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5A1E8349-4CC0-C6A8-D185-2EDAE9C8D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42F5E7C7-CD30-D228-46AB-1BC65297E117}"/>
              </a:ext>
            </a:extLst>
          </p:cNvPr>
          <p:cNvSpPr/>
          <p:nvPr/>
        </p:nvSpPr>
        <p:spPr>
          <a:xfrm>
            <a:off x="80094" y="725769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Appendix. NFP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86784CB-F379-A4CA-986A-85E986E7B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DB3FA1-5566-3269-7C58-B59BFD6B1C77}"/>
                  </a:ext>
                </a:extLst>
              </p:cNvPr>
              <p:cNvSpPr txBox="1"/>
              <p:nvPr/>
            </p:nvSpPr>
            <p:spPr>
              <a:xfrm>
                <a:off x="216747" y="1679222"/>
                <a:ext cx="8681198" cy="629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dirty="0"/>
                  <a:t>The bunch length can be estimated semi-analytically using the Hamiltonian approach.</a:t>
                </a:r>
                <a:endParaRPr lang="en-US" altLang="ko-KR" sz="16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16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  <m:e>
                          <m:d>
                            <m:d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en-US" altLang="ko-KR" sz="16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0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ko-KR" sz="1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Voltage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main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&amp;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HHC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cavity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ko-KR" sz="10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ko-KR" sz="1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momentum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deviation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energy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0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altLang="ko-KR" sz="10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revolution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period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0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energy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loss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per</m:t>
                      </m:r>
                      <m: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000" b="0" i="0" smtClean="0">
                          <a:latin typeface="Cambria Math" panose="02040503050406030204" pitchFamily="18" charset="0"/>
                        </a:rPr>
                        <m:t>turn</m:t>
                      </m:r>
                    </m:oMath>
                  </m:oMathPara>
                </a14:m>
                <a:endParaRPr lang="en-US" altLang="ko-KR" sz="1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6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dirty="0"/>
                  <a:t>From the Vlasov equation, the stationary distribution must be a function of the Hamiltonian, and assuming a Gaussian distribution in energy deviation: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nary>
                                    <m:nary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sup>
                                    <m:e>
                                      <m:d>
                                        <m:dPr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𝜏</m:t>
                                              </m:r>
                                            </m:e>
                                          </m:d>
                                          <m: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en-US" altLang="ko-KR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ko-KR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𝑈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ko-KR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r>
                                                <a:rPr lang="en-US" altLang="ko-KR" sz="16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nary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sub>
                                    <m:sup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altLang="ko-KR" sz="1600" dirty="0"/>
              </a:p>
              <a:p>
                <a:pPr>
                  <a:lnSpc>
                    <a:spcPct val="150000"/>
                  </a:lnSpc>
                </a:pPr>
                <a:endParaRPr lang="en-US" altLang="ko-KR" sz="16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dirty="0"/>
                  <a:t>We compared the bunch length variation with respect to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altLang="ko-KR" sz="1600" dirty="0"/>
                  <a:t> using both:</a:t>
                </a:r>
              </a:p>
              <a:p>
                <a:pPr marL="914354" lvl="1" indent="-342900">
                  <a:lnSpc>
                    <a:spcPct val="150000"/>
                  </a:lnSpc>
                  <a:buFont typeface="Calibri" panose="020F0502020204030204" pitchFamily="34" charset="0"/>
                  <a:buChar char="–"/>
                  <a:defRPr/>
                </a:pPr>
                <a:r>
                  <a:rPr lang="en-US" altLang="ko-KR" sz="1600" dirty="0"/>
                  <a:t>Semi-analytical formula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p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</m:oMath>
                </a14:m>
                <a:endParaRPr lang="en-US" altLang="ko-KR" sz="1600" dirty="0"/>
              </a:p>
              <a:p>
                <a:pPr marL="914354" lvl="1" indent="-342900">
                  <a:lnSpc>
                    <a:spcPct val="150000"/>
                  </a:lnSpc>
                  <a:buFont typeface="Calibri" panose="020F0502020204030204" pitchFamily="34" charset="0"/>
                  <a:buChar char="–"/>
                  <a:defRPr/>
                </a:pPr>
                <a:r>
                  <a:rPr lang="en-US" altLang="ko-KR" sz="1600" dirty="0"/>
                  <a:t>Particle tracking simulation with 10,000 macro-particles/50000 turns w/o wake field effects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dirty="0"/>
                  <a:t>The comparison shows good agreement in the absence of </a:t>
                </a:r>
                <a:r>
                  <a:rPr lang="en-US" altLang="ko-KR" sz="1600" dirty="0" err="1"/>
                  <a:t>wakefield</a:t>
                </a:r>
                <a:r>
                  <a:rPr lang="en-US" altLang="ko-KR" sz="1600" dirty="0"/>
                  <a:t> effects.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6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b="1" dirty="0"/>
                  <a:t>Significant bunch lengthening</a:t>
                </a:r>
                <a:r>
                  <a:rPr lang="en-US" altLang="ko-KR" sz="1600" dirty="0"/>
                  <a:t> can be achieved when </a:t>
                </a:r>
                <a14:m>
                  <m:oMath xmlns:m="http://schemas.openxmlformats.org/officeDocument/2006/math">
                    <m:r>
                      <a:rPr lang="en-US" altLang="ko-KR" sz="1600" b="1" i="1" smtClean="0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altLang="ko-KR" sz="16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ko-KR" sz="16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ko-KR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sz="1600" b="1" i="1" smtClean="0"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en-US" altLang="ko-KR" sz="1600" dirty="0"/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DB3FA1-5566-3269-7C58-B59BFD6B1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47" y="1679222"/>
                <a:ext cx="8681198" cy="6291081"/>
              </a:xfrm>
              <a:prstGeom prst="rect">
                <a:avLst/>
              </a:prstGeom>
              <a:blipFill>
                <a:blip r:embed="rId2"/>
                <a:stretch>
                  <a:fillRect l="-281" b="-29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그림 13">
            <a:extLst>
              <a:ext uri="{FF2B5EF4-FFF2-40B4-BE49-F238E27FC236}">
                <a16:creationId xmlns:a16="http://schemas.microsoft.com/office/drawing/2014/main" id="{28CEDA75-A5AC-99BD-3404-BEFC2F983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955" y="473102"/>
            <a:ext cx="5142656" cy="3948069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3F03A582-0080-AC05-6202-F78F9B64871D}"/>
              </a:ext>
            </a:extLst>
          </p:cNvPr>
          <p:cNvSpPr/>
          <p:nvPr/>
        </p:nvSpPr>
        <p:spPr>
          <a:xfrm>
            <a:off x="11109253" y="3139440"/>
            <a:ext cx="442030" cy="4343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E1100402-CD57-D632-D0EE-C1F8F4A2B60B}"/>
              </a:ext>
            </a:extLst>
          </p:cNvPr>
          <p:cNvSpPr/>
          <p:nvPr/>
        </p:nvSpPr>
        <p:spPr>
          <a:xfrm>
            <a:off x="12821530" y="2318460"/>
            <a:ext cx="442030" cy="4343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B2C2E979-7420-374F-7AF2-F12F8A7CDAB9}"/>
              </a:ext>
            </a:extLst>
          </p:cNvPr>
          <p:cNvSpPr/>
          <p:nvPr/>
        </p:nvSpPr>
        <p:spPr>
          <a:xfrm>
            <a:off x="13640999" y="558557"/>
            <a:ext cx="442030" cy="4343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A58E76C9-0AB2-24ED-3791-C203006C1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2942" y="4506626"/>
            <a:ext cx="5016682" cy="3290590"/>
          </a:xfrm>
          <a:prstGeom prst="rect">
            <a:avLst/>
          </a:prstGeom>
        </p:spPr>
      </p:pic>
      <p:sp>
        <p:nvSpPr>
          <p:cNvPr id="28" name="타원 27">
            <a:extLst>
              <a:ext uri="{FF2B5EF4-FFF2-40B4-BE49-F238E27FC236}">
                <a16:creationId xmlns:a16="http://schemas.microsoft.com/office/drawing/2014/main" id="{CBED479D-AC46-861A-F36B-8B8A43D9EA2A}"/>
              </a:ext>
            </a:extLst>
          </p:cNvPr>
          <p:cNvSpPr/>
          <p:nvPr/>
        </p:nvSpPr>
        <p:spPr>
          <a:xfrm>
            <a:off x="9542149" y="3356610"/>
            <a:ext cx="442030" cy="4343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1504606-F81D-3F80-1409-B14B0B11F607}"/>
                  </a:ext>
                </a:extLst>
              </p:cNvPr>
              <p:cNvSpPr txBox="1"/>
              <p:nvPr/>
            </p:nvSpPr>
            <p:spPr>
              <a:xfrm>
                <a:off x="14092102" y="2060303"/>
                <a:ext cx="1373774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→0.8</m:t>
                      </m:r>
                    </m:oMath>
                  </m:oMathPara>
                </a14:m>
                <a:endParaRPr lang="en-US" altLang="ko-KR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BL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≈2.03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1504606-F81D-3F80-1409-B14B0B11F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2102" y="2060303"/>
                <a:ext cx="1373774" cy="692497"/>
              </a:xfrm>
              <a:prstGeom prst="rect">
                <a:avLst/>
              </a:prstGeom>
              <a:blipFill>
                <a:blip r:embed="rId5"/>
                <a:stretch>
                  <a:fillRect l="-2222" r="-2222" b="-17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65DC292-9DEA-4E8A-FA47-700D4141895E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p:sp>
        <p:nvSpPr>
          <p:cNvPr id="7" name="슬라이드 번호 개체 틀 2">
            <a:extLst>
              <a:ext uri="{FF2B5EF4-FFF2-40B4-BE49-F238E27FC236}">
                <a16:creationId xmlns:a16="http://schemas.microsoft.com/office/drawing/2014/main" id="{A0376A95-740C-0401-EBC6-B96991C7A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21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3035504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84FD4-50F1-DE9A-E71B-A4DEF5B64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6D8BDA95-FC12-FF2F-7FD3-B7DA9E3A2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193B2CCA-FAC8-155B-2F21-BF6431FD7E4B}"/>
              </a:ext>
            </a:extLst>
          </p:cNvPr>
          <p:cNvSpPr/>
          <p:nvPr/>
        </p:nvSpPr>
        <p:spPr>
          <a:xfrm>
            <a:off x="80094" y="725769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Appendix. Passive HHC self-consistency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954382-4EE7-06BF-0B60-3C93A1897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18F2067D-33E4-E54F-9D46-6BDD08EA0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4215BE-F688-4C9B-7754-A661DCBA9412}"/>
                  </a:ext>
                </a:extLst>
              </p:cNvPr>
              <p:cNvSpPr txBox="1"/>
              <p:nvPr/>
            </p:nvSpPr>
            <p:spPr>
              <a:xfrm>
                <a:off x="264817" y="1393607"/>
                <a:ext cx="8241762" cy="3365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Passive harmonic cavity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b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Equilibrium longitudinal distribution depends on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𝜓</m:t>
                    </m:r>
                  </m:oMath>
                </a14:m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Self-Consistent method</a:t>
                </a:r>
              </a:p>
              <a:p>
                <a:pPr marL="342900" marR="0" lvl="0" indent="-34290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endParaRPr>
              </a:p>
              <a:p>
                <a:pPr marL="342900" marR="0" lvl="0" indent="-34290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altLang="ko-KR" sz="1800" dirty="0">
                  <a:solidFill>
                    <a:prstClr val="black"/>
                  </a:solidFill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endParaRPr>
              </a:p>
              <a:p>
                <a:pPr marL="342900" marR="0" lvl="0" indent="-34290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4215BE-F688-4C9B-7754-A661DCBA9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17" y="1393607"/>
                <a:ext cx="8241762" cy="3365024"/>
              </a:xfrm>
              <a:prstGeom prst="rect">
                <a:avLst/>
              </a:prstGeom>
              <a:blipFill>
                <a:blip r:embed="rId3"/>
                <a:stretch>
                  <a:fillRect l="-59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89E5ACAA-E782-2904-F512-8678BD0EC7B6}"/>
                  </a:ext>
                </a:extLst>
              </p:cNvPr>
              <p:cNvSpPr/>
              <p:nvPr/>
            </p:nvSpPr>
            <p:spPr>
              <a:xfrm>
                <a:off x="1472158" y="3548786"/>
                <a:ext cx="7200000" cy="576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Set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ko-K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ko-KR" alt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Initialize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ko-K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ko-K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⇒1</m:t>
                    </m:r>
                  </m:oMath>
                </a14:m>
                <a:r>
                  <a:rPr lang="en-US" altLang="ko-KR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ko-KR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89E5ACAA-E782-2904-F512-8678BD0EC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158" y="3548786"/>
                <a:ext cx="7200000" cy="576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48C77915-67F8-59DB-A523-2CA2DE7F514B}"/>
                  </a:ext>
                </a:extLst>
              </p:cNvPr>
              <p:cNvSpPr/>
              <p:nvPr/>
            </p:nvSpPr>
            <p:spPr>
              <a:xfrm>
                <a:off x="1472158" y="5150316"/>
                <a:ext cx="7200000" cy="576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Calculate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altLang="ko-K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altLang="ko-K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ko-K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altLang="ko-K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altLang="ko-K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sSub>
                          <m:sSubPr>
                            <m:ctrlPr>
                              <a:rPr lang="en-US" altLang="ko-K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ko-K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ko-K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trlPr>
                              <a:rPr lang="en-US" altLang="ko-K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ko-K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ko-K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  <m:e>
                            <m:r>
                              <a:rPr lang="en-US" altLang="ko-K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en-US" altLang="ko-K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p>
                                <m:r>
                                  <a:rPr lang="en-US" altLang="ko-K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d>
                              <m:dPr>
                                <m:begChr m:val="{"/>
                                <m:endChr m:val="}"/>
                                <m:ctrlPr>
                                  <a:rPr lang="en-US" altLang="ko-K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d>
                                  <m:dPr>
                                    <m:ctrlPr>
                                      <a:rPr lang="en-US" altLang="ko-K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ko-KR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p>
                                        <m:r>
                                          <a:rPr lang="en-US" altLang="ko-KR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altLang="ko-K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ko-K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altLang="ko-K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d>
                  </m:oMath>
                </a14:m>
                <a:endParaRPr lang="ko-KR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48C77915-67F8-59DB-A523-2CA2DE7F51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158" y="5150316"/>
                <a:ext cx="7200000" cy="576000"/>
              </a:xfrm>
              <a:prstGeom prst="rect">
                <a:avLst/>
              </a:prstGeom>
              <a:blipFill>
                <a:blip r:embed="rId5"/>
                <a:stretch>
                  <a:fillRect t="-79381" b="-117526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DF627F14-BA16-B934-55A3-63227BFDFD69}"/>
              </a:ext>
            </a:extLst>
          </p:cNvPr>
          <p:cNvCxnSpPr>
            <a:cxnSpLocks/>
          </p:cNvCxnSpPr>
          <p:nvPr/>
        </p:nvCxnSpPr>
        <p:spPr>
          <a:xfrm>
            <a:off x="5072158" y="4124786"/>
            <a:ext cx="0" cy="2089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0FB23E1C-C6D3-C215-D24D-A3EE293E2177}"/>
              </a:ext>
            </a:extLst>
          </p:cNvPr>
          <p:cNvCxnSpPr>
            <a:cxnSpLocks/>
          </p:cNvCxnSpPr>
          <p:nvPr/>
        </p:nvCxnSpPr>
        <p:spPr>
          <a:xfrm>
            <a:off x="5072158" y="5725085"/>
            <a:ext cx="0" cy="1903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AA0E0496-54D0-C02A-882B-DC9253078D81}"/>
                  </a:ext>
                </a:extLst>
              </p:cNvPr>
              <p:cNvSpPr/>
              <p:nvPr/>
            </p:nvSpPr>
            <p:spPr>
              <a:xfrm>
                <a:off x="1472158" y="5946275"/>
                <a:ext cx="7200000" cy="900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ko-KR" alt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using Vlasov equation</a:t>
                </a:r>
                <a:endParaRPr lang="ko-KR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AA0E0496-54D0-C02A-882B-DC9253078D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158" y="5946275"/>
                <a:ext cx="7200000" cy="90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7880EBB9-986B-8198-AD41-4E7DCA457A12}"/>
              </a:ext>
            </a:extLst>
          </p:cNvPr>
          <p:cNvCxnSpPr>
            <a:cxnSpLocks/>
          </p:cNvCxnSpPr>
          <p:nvPr/>
        </p:nvCxnSpPr>
        <p:spPr>
          <a:xfrm>
            <a:off x="5072158" y="6839559"/>
            <a:ext cx="0" cy="1903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D58E1E63-78AF-8197-854E-7521C3E6D21E}"/>
                  </a:ext>
                </a:extLst>
              </p:cNvPr>
              <p:cNvSpPr/>
              <p:nvPr/>
            </p:nvSpPr>
            <p:spPr>
              <a:xfrm>
                <a:off x="1472158" y="7041864"/>
                <a:ext cx="7200000" cy="576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ko-K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ko-K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func>
                      <m:funcPr>
                        <m:ctrlPr>
                          <a:rPr lang="en-US" altLang="ko-K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ko-K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ko-K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altLang="ko-K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altLang="ko-K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altLang="ko-K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rf</m:t>
                                    </m:r>
                                  </m:sub>
                                  <m:sup>
                                    <m:r>
                                      <a:rPr lang="en-US" altLang="ko-K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altLang="ko-K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ko-K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altLang="ko-K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en-US" altLang="ko-K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altLang="ko-KR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ko-KR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D58E1E63-78AF-8197-854E-7521C3E6D2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158" y="7041864"/>
                <a:ext cx="7200000" cy="576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7BF79ABE-E9F7-1CA5-7421-6F6DE000887B}"/>
                  </a:ext>
                </a:extLst>
              </p:cNvPr>
              <p:cNvSpPr/>
              <p:nvPr/>
            </p:nvSpPr>
            <p:spPr>
              <a:xfrm>
                <a:off x="1472158" y="4354357"/>
                <a:ext cx="7200000" cy="576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ko-KR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altLang="ko-KR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func>
                        <m:funcPr>
                          <m:ctrlPr>
                            <a:rPr lang="en-US" altLang="ko-KR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800" i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rf</m:t>
                                  </m:r>
                                </m:sub>
                              </m:sSub>
                              <m:r>
                                <a:rPr lang="en-US" altLang="ko-KR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ko-KR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ko-KR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altLang="ko-KR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ko-KR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sSub>
                        <m:sSubPr>
                          <m:ctrlPr>
                            <a:rPr lang="en-US" altLang="ko-KR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sSub>
                        <m:sSubPr>
                          <m:ctrlPr>
                            <a:rPr lang="en-US" altLang="ko-KR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func>
                        <m:funcPr>
                          <m:ctrlPr>
                            <a:rPr lang="en-US" altLang="ko-KR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ko-K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ko-K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func>
                      <m:func>
                        <m:funcPr>
                          <m:ctrlPr>
                            <a:rPr lang="en-US" altLang="ko-KR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ko-KR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ko-KR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</m:sSub>
                              <m:r>
                                <a:rPr lang="en-US" altLang="ko-KR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ko-K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ko-K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ko-K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ko-KR" sz="1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ko-KR" sz="1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ko-KR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7BF79ABE-E9F7-1CA5-7421-6F6DE00088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158" y="4354357"/>
                <a:ext cx="7200000" cy="576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ACFFA12E-F05D-21EF-011E-48A65FC40E69}"/>
              </a:ext>
            </a:extLst>
          </p:cNvPr>
          <p:cNvCxnSpPr>
            <a:cxnSpLocks/>
          </p:cNvCxnSpPr>
          <p:nvPr/>
        </p:nvCxnSpPr>
        <p:spPr>
          <a:xfrm>
            <a:off x="5072158" y="4939392"/>
            <a:ext cx="0" cy="1903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29286E-57ED-FD28-D8B8-60E3D2C86D49}"/>
                  </a:ext>
                </a:extLst>
              </p:cNvPr>
              <p:cNvSpPr txBox="1"/>
              <p:nvPr/>
            </p:nvSpPr>
            <p:spPr>
              <a:xfrm>
                <a:off x="9319419" y="1157861"/>
                <a:ext cx="5917406" cy="521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PLS-II with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ko-K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=3×1</m:t>
                    </m:r>
                    <m:sSup>
                      <m:sSupPr>
                        <m:ctrlPr>
                          <a:rPr lang="en-US" altLang="ko-K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ko-K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altLang="ko-K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f>
                      <m:fPr>
                        <m:ctrlPr>
                          <a:rPr lang="en-US" altLang="ko-K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ko-K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altLang="ko-K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den>
                    </m:f>
                    <m:r>
                      <a:rPr lang="en-US" altLang="ko-K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=95 </m:t>
                    </m:r>
                    <m:r>
                      <m:rPr>
                        <m:sty m:val="p"/>
                      </m:rPr>
                      <a:rPr lang="en-US" altLang="ko-KR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ko-K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ko-K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ko-K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=400 </m:t>
                    </m:r>
                    <m:r>
                      <m:rPr>
                        <m:sty m:val="p"/>
                      </m:rPr>
                      <a:rPr lang="en-US" altLang="ko-KR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mA</m:t>
                    </m:r>
                    <m:r>
                      <a:rPr lang="en-US" altLang="ko-K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ko-KR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29286E-57ED-FD28-D8B8-60E3D2C86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9419" y="1157861"/>
                <a:ext cx="5917406" cy="521361"/>
              </a:xfrm>
              <a:prstGeom prst="rect">
                <a:avLst/>
              </a:prstGeom>
              <a:blipFill>
                <a:blip r:embed="rId9"/>
                <a:stretch>
                  <a:fillRect b="-35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그림 37">
            <a:extLst>
              <a:ext uri="{FF2B5EF4-FFF2-40B4-BE49-F238E27FC236}">
                <a16:creationId xmlns:a16="http://schemas.microsoft.com/office/drawing/2014/main" id="{E15BB4BB-DD01-2C59-0FCC-017898ABE1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7737" y="2021712"/>
            <a:ext cx="5989052" cy="4267199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B252BCBA-287C-155D-6CB9-0485E5DD56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724" y="6322676"/>
            <a:ext cx="3153635" cy="1595590"/>
          </a:xfrm>
          <a:prstGeom prst="rect">
            <a:avLst/>
          </a:prstGeom>
        </p:spPr>
      </p:pic>
      <p:cxnSp>
        <p:nvCxnSpPr>
          <p:cNvPr id="10" name="연결선: 꺾임 9">
            <a:extLst>
              <a:ext uri="{FF2B5EF4-FFF2-40B4-BE49-F238E27FC236}">
                <a16:creationId xmlns:a16="http://schemas.microsoft.com/office/drawing/2014/main" id="{092243B3-475B-E82F-33C5-ABD12E043AA2}"/>
              </a:ext>
            </a:extLst>
          </p:cNvPr>
          <p:cNvCxnSpPr>
            <a:stCxn id="32" idx="1"/>
            <a:endCxn id="33" idx="1"/>
          </p:cNvCxnSpPr>
          <p:nvPr/>
        </p:nvCxnSpPr>
        <p:spPr>
          <a:xfrm rot="10800000">
            <a:off x="1472158" y="4642358"/>
            <a:ext cx="12700" cy="2687507"/>
          </a:xfrm>
          <a:prstGeom prst="bentConnector3">
            <a:avLst>
              <a:gd name="adj1" fmla="val 445631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BFFB8CD-A518-25E8-25A5-23E76B9A8AE4}"/>
                  </a:ext>
                </a:extLst>
              </p:cNvPr>
              <p:cNvSpPr txBox="1"/>
              <p:nvPr/>
            </p:nvSpPr>
            <p:spPr>
              <a:xfrm>
                <a:off x="132408" y="7360718"/>
                <a:ext cx="138491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ko-KR" sz="1800" dirty="0"/>
                  <a:t>Repeat until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ko-KR" altLang="en-US" sz="1800" dirty="0"/>
                  <a:t> </a:t>
                </a:r>
                <a:r>
                  <a:rPr lang="en-US" altLang="ko-KR" sz="1800" dirty="0"/>
                  <a:t>converges</a:t>
                </a:r>
                <a:endParaRPr lang="ko-KR" altLang="en-US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BFFB8CD-A518-25E8-25A5-23E76B9A8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08" y="7360718"/>
                <a:ext cx="1384914" cy="553998"/>
              </a:xfrm>
              <a:prstGeom prst="rect">
                <a:avLst/>
              </a:prstGeom>
              <a:blipFill>
                <a:blip r:embed="rId12"/>
                <a:stretch>
                  <a:fillRect l="-10573" t="-14286" b="-2527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280A4BC-C57B-E162-0B24-93E56E1C0D8D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p:sp>
        <p:nvSpPr>
          <p:cNvPr id="4" name="슬라이드 번호 개체 틀 2">
            <a:extLst>
              <a:ext uri="{FF2B5EF4-FFF2-40B4-BE49-F238E27FC236}">
                <a16:creationId xmlns:a16="http://schemas.microsoft.com/office/drawing/2014/main" id="{F62932AF-1674-05E2-D103-D980A410D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22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2952404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18359-8F18-3B9D-6D68-3F807E9DB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132928D7-F10F-DB63-394B-259430569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390CB990-6A57-1203-09F0-6987BA7BAA71}"/>
              </a:ext>
            </a:extLst>
          </p:cNvPr>
          <p:cNvSpPr/>
          <p:nvPr/>
        </p:nvSpPr>
        <p:spPr>
          <a:xfrm>
            <a:off x="80094" y="725769"/>
            <a:ext cx="6516900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Appendix. Stable operation at low current </a:t>
            </a: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D1665975-A0B9-1B18-96CC-6E7F9584D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0" name="Rectangle 6">
            <a:extLst>
              <a:ext uri="{FF2B5EF4-FFF2-40B4-BE49-F238E27FC236}">
                <a16:creationId xmlns:a16="http://schemas.microsoft.com/office/drawing/2014/main" id="{B4D84990-E1E9-BF8E-5354-2CD67EBA0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A980D8-3C44-F7E5-4D4D-39F29BA1B856}"/>
                  </a:ext>
                </a:extLst>
              </p:cNvPr>
              <p:cNvSpPr txBox="1"/>
              <p:nvPr/>
            </p:nvSpPr>
            <p:spPr>
              <a:xfrm>
                <a:off x="264816" y="1464390"/>
                <a:ext cx="7699155" cy="405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b="1" dirty="0"/>
                  <a:t>1-3 HHC, 400 mA operation, </a:t>
                </a:r>
                <a14:m>
                  <m:oMath xmlns:m="http://schemas.openxmlformats.org/officeDocument/2006/math"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</m:oMath>
                </a14:m>
                <a:endParaRPr lang="en-US" altLang="ko-KR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A980D8-3C44-F7E5-4D4D-39F29BA1B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16" y="1464390"/>
                <a:ext cx="7699155" cy="405945"/>
              </a:xfrm>
              <a:prstGeom prst="rect">
                <a:avLst/>
              </a:prstGeom>
              <a:blipFill>
                <a:blip r:embed="rId3"/>
                <a:stretch>
                  <a:fillRect l="-792" t="-4478" b="-2686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0593A8-5C41-9D71-24CE-5ED6CE9C785F}"/>
                  </a:ext>
                </a:extLst>
              </p:cNvPr>
              <p:cNvSpPr txBox="1"/>
              <p:nvPr/>
            </p:nvSpPr>
            <p:spPr>
              <a:xfrm>
                <a:off x="354183" y="6025339"/>
                <a:ext cx="13669462" cy="1736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 low beam current, </a:t>
                </a: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achieving bunch lengthening requires low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6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en-US" altLang="ko-KR" sz="1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60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This condition can trigger strong D-mode instability or coupling between AC-Robinson and D-mode instability.</a:t>
                </a:r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3D surface represents the required detuning frequency 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.</a:t>
                </a:r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To operate at low current (250 mA) with bunch lengthening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16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맑은 고딕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맑은 고딕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ko-KR" sz="16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맑은 고딕"/>
                                <a:cs typeface="Arial" panose="020B0604020202020204" pitchFamily="34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altLang="ko-KR" sz="1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/>
                            <a:cs typeface="Arial" panose="020B0604020202020204" pitchFamily="34" charset="0"/>
                          </a:rPr>
                          <m:t>𝑄</m:t>
                        </m:r>
                      </m:den>
                    </m:f>
                    <m:r>
                      <a:rPr lang="en-US" altLang="ko-KR" sz="1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&gt;</m:t>
                    </m:r>
                    <m:r>
                      <a:rPr lang="en-US" altLang="ko-KR" sz="16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318 </m:t>
                    </m:r>
                    <m:r>
                      <m:rPr>
                        <m:sty m:val="p"/>
                      </m:rPr>
                      <a:rPr lang="en-US" altLang="ko-KR" sz="16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Ω</m:t>
                    </m:r>
                  </m:oMath>
                </a14:m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 is required.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0593A8-5C41-9D71-24CE-5ED6CE9C7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83" y="6025339"/>
                <a:ext cx="13669462" cy="1736501"/>
              </a:xfrm>
              <a:prstGeom prst="rect">
                <a:avLst/>
              </a:prstGeom>
              <a:blipFill>
                <a:blip r:embed="rId4"/>
                <a:stretch>
                  <a:fillRect l="-1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그림 12">
            <a:extLst>
              <a:ext uri="{FF2B5EF4-FFF2-40B4-BE49-F238E27FC236}">
                <a16:creationId xmlns:a16="http://schemas.microsoft.com/office/drawing/2014/main" id="{DDF75589-9810-0935-6F21-632040AF8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972" y="2074700"/>
            <a:ext cx="5039998" cy="359338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3DD48154-2930-E89B-6A79-06E39549F1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076" y="2074700"/>
            <a:ext cx="5039998" cy="3591723"/>
          </a:xfrm>
          <a:prstGeom prst="rect">
            <a:avLst/>
          </a:prstGeom>
        </p:spPr>
      </p:pic>
      <p:sp>
        <p:nvSpPr>
          <p:cNvPr id="23" name="화살표: 오른쪽 22">
            <a:extLst>
              <a:ext uri="{FF2B5EF4-FFF2-40B4-BE49-F238E27FC236}">
                <a16:creationId xmlns:a16="http://schemas.microsoft.com/office/drawing/2014/main" id="{331185D5-EBEF-1F3B-E915-88AEFC8B3CC0}"/>
              </a:ext>
            </a:extLst>
          </p:cNvPr>
          <p:cNvSpPr/>
          <p:nvPr/>
        </p:nvSpPr>
        <p:spPr>
          <a:xfrm rot="10800000">
            <a:off x="4945747" y="3223335"/>
            <a:ext cx="1464816" cy="745725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scene3d>
            <a:camera prst="orthographicFront">
              <a:rot lat="18286517" lon="19068812" rev="286883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ED281C-4440-856E-746F-DDC9F273466D}"/>
              </a:ext>
            </a:extLst>
          </p:cNvPr>
          <p:cNvSpPr txBox="1"/>
          <p:nvPr/>
        </p:nvSpPr>
        <p:spPr>
          <a:xfrm>
            <a:off x="5132177" y="2601621"/>
            <a:ext cx="14648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</a:rPr>
              <a:t>Projection direction</a:t>
            </a:r>
            <a:endParaRPr lang="ko-KR" alt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49E8F69-76FE-1FDB-2041-6F2D387BC87D}"/>
                  </a:ext>
                </a:extLst>
              </p:cNvPr>
              <p:cNvSpPr txBox="1"/>
              <p:nvPr/>
            </p:nvSpPr>
            <p:spPr>
              <a:xfrm>
                <a:off x="9167396" y="1518852"/>
                <a:ext cx="2759602" cy="346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mode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ko-KR" altLang="en-US" dirty="0"/>
                  <a:t> </a:t>
                </a:r>
                <a:r>
                  <a:rPr lang="en-US" altLang="ko-KR" dirty="0"/>
                  <a:t>line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49E8F69-76FE-1FDB-2041-6F2D387B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7396" y="1518852"/>
                <a:ext cx="2759602" cy="346249"/>
              </a:xfrm>
              <a:prstGeom prst="rect">
                <a:avLst/>
              </a:prstGeom>
              <a:blipFill>
                <a:blip r:embed="rId7"/>
                <a:stretch>
                  <a:fillRect l="-3753" t="-22807" r="-5298" b="-5087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D1EA6EEE-D8B4-5ADB-FA56-0362A7F6275B}"/>
              </a:ext>
            </a:extLst>
          </p:cNvPr>
          <p:cNvCxnSpPr>
            <a:cxnSpLocks/>
          </p:cNvCxnSpPr>
          <p:nvPr/>
        </p:nvCxnSpPr>
        <p:spPr>
          <a:xfrm flipH="1">
            <a:off x="9367144" y="1902080"/>
            <a:ext cx="372862" cy="2463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244A3BE-ADAD-4451-8CCC-AE33F8DB7722}"/>
              </a:ext>
            </a:extLst>
          </p:cNvPr>
          <p:cNvSpPr txBox="1"/>
          <p:nvPr/>
        </p:nvSpPr>
        <p:spPr>
          <a:xfrm>
            <a:off x="10585373" y="2774745"/>
            <a:ext cx="93205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Stable</a:t>
            </a:r>
            <a:endParaRPr lang="ko-KR" alt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A37F5-0F11-1B8D-8604-9DDA6E5404C1}"/>
              </a:ext>
            </a:extLst>
          </p:cNvPr>
          <p:cNvSpPr txBox="1"/>
          <p:nvPr/>
        </p:nvSpPr>
        <p:spPr>
          <a:xfrm>
            <a:off x="10264836" y="3876980"/>
            <a:ext cx="125258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Unstable</a:t>
            </a:r>
            <a:endParaRPr lang="ko-KR" alt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6AC5A2-9852-D3D4-95B2-B2C90ADC1AB8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p:sp>
        <p:nvSpPr>
          <p:cNvPr id="10" name="슬라이드 번호 개체 틀 2">
            <a:extLst>
              <a:ext uri="{FF2B5EF4-FFF2-40B4-BE49-F238E27FC236}">
                <a16:creationId xmlns:a16="http://schemas.microsoft.com/office/drawing/2014/main" id="{50DC71C9-7D5D-5369-EAB4-4FE616F62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23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1407623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AD1AF-F536-05AC-9679-53EF838BA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CFE0E7-1E67-7E7E-61A2-1C1C78453287}"/>
                  </a:ext>
                </a:extLst>
              </p:cNvPr>
              <p:cNvSpPr txBox="1"/>
              <p:nvPr/>
            </p:nvSpPr>
            <p:spPr>
              <a:xfrm>
                <a:off x="7829537" y="1357634"/>
                <a:ext cx="6894641" cy="61251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Touscheck lifetime in storage rings is determined by transverse beam size and bunch length.</a:t>
                </a:r>
              </a:p>
              <a:p>
                <a:pPr>
                  <a:lnSpc>
                    <a:spcPct val="150000"/>
                  </a:lnSpc>
                </a:pPr>
                <a:endPara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2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T</m:t>
                          </m:r>
                          <m:r>
                            <m:rPr>
                              <m:sty m:val="p"/>
                            </m:rPr>
                            <a:rPr lang="en-US" altLang="ko-KR" sz="2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ouscheck</m:t>
                          </m:r>
                        </m:sub>
                      </m:sSub>
                      <m:r>
                        <a:rPr lang="en-US" altLang="ko-KR" sz="2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∝</m:t>
                      </m:r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ko-K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ko-K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Bunch lengthening offers: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Increase </a:t>
                </a:r>
                <a:r>
                  <a:rPr lang="en-US" altLang="ko-KR" sz="18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Touschek</a:t>
                </a:r>
                <a:r>
                  <a:rPr lang="en-US" altLang="ko-KR" sz="1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lifetime.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Lower frequent injection for Top-up operation.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Mitigate </a:t>
                </a: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collective instability effects.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altLang="ko-KR" sz="18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altLang="ko-KR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Generation Storage Ring: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Transverse emittance is reduced by over a factor of 100 times.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Short bunch length due to small momentum compaction factor.</a:t>
                </a:r>
                <a:b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Higher Harmonic Cavities (HHCs) installation is necessary.</a:t>
                </a:r>
                <a:endParaRPr lang="en-US" altLang="ko-KR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CFE0E7-1E67-7E7E-61A2-1C1C78453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537" y="1357634"/>
                <a:ext cx="6894641" cy="6125138"/>
              </a:xfrm>
              <a:prstGeom prst="rect">
                <a:avLst/>
              </a:prstGeom>
              <a:blipFill>
                <a:blip r:embed="rId3"/>
                <a:stretch>
                  <a:fillRect l="-884" b="-79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그림 13">
            <a:extLst>
              <a:ext uri="{FF2B5EF4-FFF2-40B4-BE49-F238E27FC236}">
                <a16:creationId xmlns:a16="http://schemas.microsoft.com/office/drawing/2014/main" id="{3A38E60D-8EF0-A0A4-C249-45892A4A8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107" y="1671994"/>
            <a:ext cx="7351304" cy="341127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5A3537C-BCB8-6CB3-23E3-0620161BA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9257" y="5083273"/>
            <a:ext cx="3887004" cy="2899829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7BDA3736-FFB4-011D-85E1-77A649EAA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216415D2-6743-83E4-0480-CE28EA3FB273}"/>
              </a:ext>
            </a:extLst>
          </p:cNvPr>
          <p:cNvSpPr/>
          <p:nvPr/>
        </p:nvSpPr>
        <p:spPr>
          <a:xfrm>
            <a:off x="80094" y="725769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Why higher harmonic cavity?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2C6E5F-28B5-AB3B-607B-1849A5D74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B8E9A4-A99E-0720-BD00-C02032133E7A}"/>
              </a:ext>
            </a:extLst>
          </p:cNvPr>
          <p:cNvSpPr txBox="1"/>
          <p:nvPr/>
        </p:nvSpPr>
        <p:spPr>
          <a:xfrm>
            <a:off x="10241177" y="-1073167"/>
            <a:ext cx="64" cy="109382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br>
              <a:rPr lang="en-US" altLang="ko-KR" sz="1400" b="0" i="1" dirty="0">
                <a:latin typeface="Cambria Math" panose="02040503050406030204" pitchFamily="18" charset="0"/>
              </a:rPr>
            </a:br>
            <a:br>
              <a:rPr lang="en-US" altLang="ko-KR" sz="1400" b="0" i="1" dirty="0">
                <a:latin typeface="Cambria Math" panose="02040503050406030204" pitchFamily="18" charset="0"/>
              </a:rPr>
            </a:br>
            <a:endParaRPr lang="en-US" altLang="ko-KR" sz="1400" b="0" i="1" dirty="0">
              <a:latin typeface="Cambria Math" panose="02040503050406030204" pitchFamily="18" charset="0"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en-US" altLang="ko-KR" sz="14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BAC977-D734-9B3E-6EEA-6983A930E39D}"/>
                  </a:ext>
                </a:extLst>
              </p:cNvPr>
              <p:cNvSpPr txBox="1"/>
              <p:nvPr/>
            </p:nvSpPr>
            <p:spPr>
              <a:xfrm>
                <a:off x="1438275" y="2432995"/>
                <a:ext cx="1953805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bg1"/>
                    </a:solidFill>
                  </a:rPr>
                  <a:t>Lifetime </a:t>
                </a:r>
                <a14:m>
                  <m:oMath xmlns:m="http://schemas.openxmlformats.org/officeDocument/2006/math">
                    <m:r>
                      <a:rPr lang="en-US" altLang="ko-KR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ko-K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20 </m:t>
                    </m:r>
                    <m:r>
                      <a:rPr lang="en-US" altLang="ko-K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BAC977-D734-9B3E-6EEA-6983A930E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275" y="2432995"/>
                <a:ext cx="1953805" cy="438582"/>
              </a:xfrm>
              <a:prstGeom prst="rect">
                <a:avLst/>
              </a:prstGeom>
              <a:blipFill>
                <a:blip r:embed="rId6"/>
                <a:stretch>
                  <a:fillRect l="-4375" t="-8333" b="-291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EA22A8E-EF93-7A08-870A-F0698B9F0A56}"/>
                  </a:ext>
                </a:extLst>
              </p:cNvPr>
              <p:cNvSpPr txBox="1"/>
              <p:nvPr/>
            </p:nvSpPr>
            <p:spPr>
              <a:xfrm>
                <a:off x="5225370" y="2432995"/>
                <a:ext cx="1793504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bg1"/>
                    </a:solidFill>
                  </a:rPr>
                  <a:t>Lifetime </a:t>
                </a:r>
                <a14:m>
                  <m:oMath xmlns:m="http://schemas.openxmlformats.org/officeDocument/2006/math">
                    <m:r>
                      <a:rPr lang="en-US" altLang="ko-KR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ko-K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6 </m:t>
                    </m:r>
                    <m:r>
                      <a:rPr lang="en-US" altLang="ko-K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EA22A8E-EF93-7A08-870A-F0698B9F0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370" y="2432995"/>
                <a:ext cx="1793504" cy="438582"/>
              </a:xfrm>
              <a:prstGeom prst="rect">
                <a:avLst/>
              </a:prstGeom>
              <a:blipFill>
                <a:blip r:embed="rId7"/>
                <a:stretch>
                  <a:fillRect l="-165306" t="-2416667" r="-240136" b="-9986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06FD04C-AC08-6D7E-E5DD-EB04034A690A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p:sp>
        <p:nvSpPr>
          <p:cNvPr id="7" name="슬라이드 번호 개체 틀 2">
            <a:extLst>
              <a:ext uri="{FF2B5EF4-FFF2-40B4-BE49-F238E27FC236}">
                <a16:creationId xmlns:a16="http://schemas.microsoft.com/office/drawing/2014/main" id="{2CE1578A-6013-2416-A22D-EC6ECA77B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765358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9B8BE-2216-5F96-F57F-E816C59ED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02CA97-B738-6FAD-C8E0-2FF9460C34E4}"/>
                  </a:ext>
                </a:extLst>
              </p:cNvPr>
              <p:cNvSpPr txBox="1"/>
              <p:nvPr/>
            </p:nvSpPr>
            <p:spPr>
              <a:xfrm>
                <a:off x="861135" y="4826224"/>
                <a:ext cx="7670306" cy="3416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Conditions for flat potential:</a:t>
                </a:r>
              </a:p>
              <a:p>
                <a:pPr>
                  <a:lnSpc>
                    <a:spcPct val="150000"/>
                  </a:lnSpc>
                </a:pPr>
                <a:endParaRPr lang="en-US" altLang="ko-KR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ko-KR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ko-KR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ko-KR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ko-KR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Energy balance term :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</m:oMath>
                </a14:m>
                <a:endParaRPr lang="en-US" altLang="ko-K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Flat potential term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=0,</m:t>
                    </m:r>
                    <m:sSup>
                      <m:sSupPr>
                        <m:ctrlPr>
                          <a:rPr lang="en-US" altLang="ko-KR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altLang="ko-K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ko-KR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ko-KR" sz="1800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Adjustable variable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18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18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18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lang="en-US" altLang="ko-K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02CA97-B738-6FAD-C8E0-2FF9460C3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35" y="4826224"/>
                <a:ext cx="7670306" cy="3416320"/>
              </a:xfrm>
              <a:prstGeom prst="rect">
                <a:avLst/>
              </a:prstGeom>
              <a:blipFill>
                <a:blip r:embed="rId3"/>
                <a:stretch>
                  <a:fillRect l="-635" b="-25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F8262C-94A1-6F9A-4148-D8C534A1871A}"/>
                  </a:ext>
                </a:extLst>
              </p:cNvPr>
              <p:cNvSpPr txBox="1"/>
              <p:nvPr/>
            </p:nvSpPr>
            <p:spPr>
              <a:xfrm>
                <a:off x="6628569" y="4826224"/>
                <a:ext cx="7670306" cy="3168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Equilibrium bunch length: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ℋ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𝜂</m:t>
                      </m:r>
                      <m:sSup>
                        <m:sSup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  <m:e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en-US" altLang="ko-K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ko-KR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𝜂</m:t>
                      </m:r>
                      <m:r>
                        <a:rPr kumimoji="0" lang="en-US" altLang="ko-KR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:</m:t>
                      </m:r>
                      <m:r>
                        <m:rPr>
                          <m:sty m:val="p"/>
                        </m:rPr>
                        <a:rPr kumimoji="0" lang="en-US" altLang="ko-K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phase</m:t>
                      </m:r>
                      <m:r>
                        <a:rPr kumimoji="0" lang="en-US" altLang="ko-K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ko-K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slip</m:t>
                      </m:r>
                      <m:r>
                        <a:rPr kumimoji="0" lang="en-US" altLang="ko-K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ko-K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factor</m:t>
                      </m:r>
                      <m:r>
                        <a:rPr kumimoji="0" lang="en-US" altLang="ko-K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  </m:t>
                      </m:r>
                      <m:sSub>
                        <m:sSubPr>
                          <m:ctrlPr>
                            <a:rPr kumimoji="0" lang="en-US" altLang="ko-K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ko-K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𝑈</m:t>
                          </m:r>
                        </m:e>
                        <m:sub>
                          <m:r>
                            <a:rPr kumimoji="0" lang="en-US" altLang="ko-K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altLang="ko-KR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:</m:t>
                      </m:r>
                      <m:r>
                        <m:rPr>
                          <m:sty m:val="p"/>
                        </m:rPr>
                        <a:rPr kumimoji="0" lang="en-US" altLang="ko-K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Energy</m:t>
                      </m:r>
                      <m:r>
                        <a:rPr kumimoji="0" lang="en-US" altLang="ko-K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ko-K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loss</m:t>
                      </m:r>
                      <m:r>
                        <a:rPr kumimoji="0" lang="en-US" altLang="ko-K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ko-K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per</m:t>
                      </m:r>
                      <m:r>
                        <a:rPr kumimoji="0" lang="en-US" altLang="ko-K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ko-KR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turn</m:t>
                      </m:r>
                    </m:oMath>
                  </m:oMathPara>
                </a14:m>
                <a:endPara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  <m: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ad>
                        <m:radPr>
                          <m:degHide m:val="on"/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d>
                                <m:dPr>
                                  <m:ctrlPr>
                                    <a:rPr lang="en-US" altLang="ko-KR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ko-KR" sz="16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altLang="ko-KR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ko-K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den>
                          </m:f>
                        </m:e>
                      </m:rad>
                      <m:r>
                        <a:rPr lang="en-US" altLang="ko-K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ko-K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ko-K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ko-K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𝑟𝑓</m:t>
                              </m:r>
                            </m:sub>
                            <m:sup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func>
                            <m:funcPr>
                              <m:ctrlPr>
                                <a:rPr lang="en-US" altLang="ko-K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ko-KR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ko-K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ko-K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altLang="ko-K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  <m:sSub>
                            <m:sSubPr>
                              <m:ctrlPr>
                                <a:rPr lang="en-US" altLang="ko-K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ko-K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sSubSup>
                            <m:sSubSupPr>
                              <m:ctrlPr>
                                <a:rPr lang="en-US" altLang="ko-K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sub>
                            <m:sup>
                              <m:r>
                                <a:rPr lang="en-US" altLang="ko-K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altLang="ko-KR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Lower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altLang="ko-KR" sz="18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ko-KR" altLang="en-US" sz="1800" dirty="0">
                    <a:cs typeface="Times New Roman" panose="02020603050405020304" pitchFamily="18" charset="0"/>
                  </a:rPr>
                  <a:t> </a:t>
                </a:r>
                <a:r>
                  <a:rPr lang="en-US" altLang="ko-KR" sz="1800" dirty="0">
                    <a:cs typeface="Times New Roman" panose="02020603050405020304" pitchFamily="18" charset="0"/>
                  </a:rPr>
                  <a:t>Higher effectiveness of bunch lengthening.</a:t>
                </a:r>
                <a:endParaRPr lang="en-US" altLang="ko-K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F8262C-94A1-6F9A-4148-D8C534A18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569" y="4826224"/>
                <a:ext cx="7670306" cy="3168496"/>
              </a:xfrm>
              <a:prstGeom prst="rect">
                <a:avLst/>
              </a:prstGeom>
              <a:blipFill>
                <a:blip r:embed="rId4"/>
                <a:stretch>
                  <a:fillRect l="-635" b="-23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AEF9CF-914B-2D6F-5358-1FE2461D28FB}"/>
                  </a:ext>
                </a:extLst>
              </p:cNvPr>
              <p:cNvSpPr txBox="1"/>
              <p:nvPr/>
            </p:nvSpPr>
            <p:spPr>
              <a:xfrm>
                <a:off x="6628569" y="1696991"/>
                <a:ext cx="8612525" cy="2821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HHC system: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func>
                        <m:func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</m:sSub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func>
                        <m:func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  <m:t>𝑟𝑓</m:t>
                                  </m:r>
                                </m:sub>
                              </m:sSub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800" b="0" i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altLang="ko-K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2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altLang="ko-KR" sz="1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ko-KR" sz="12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Voltage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main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&amp;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HHC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cavity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rf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frequency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bunch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arrival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time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,  </m:t>
                      </m:r>
                    </m:oMath>
                  </m:oMathPara>
                </a14:m>
                <a:endParaRPr lang="en-US" altLang="ko-KR" sz="1200" b="0" i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harmonic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order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,   </m:t>
                      </m:r>
                      <m:sSub>
                        <m:sSubPr>
                          <m:ctrlP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2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altLang="ko-KR" sz="1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ko-KR" sz="12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altLang="ko-KR" sz="12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phase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main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&amp;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HHC</m:t>
                      </m:r>
                      <m: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200" b="0" i="0" smtClean="0">
                          <a:latin typeface="Cambria Math" panose="02040503050406030204" pitchFamily="18" charset="0"/>
                        </a:rPr>
                        <m:t>cavity</m:t>
                      </m:r>
                    </m:oMath>
                  </m:oMathPara>
                </a14:m>
                <a:endParaRPr lang="en-US" altLang="ko-K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Flat potential: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Decrease voltage gradient.</a:t>
                </a:r>
                <a:b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ko-KR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Reduce restoring force and achieve bunch lengthening.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AEF9CF-914B-2D6F-5358-1FE2461D2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569" y="1696991"/>
                <a:ext cx="8612525" cy="2821413"/>
              </a:xfrm>
              <a:prstGeom prst="rect">
                <a:avLst/>
              </a:prstGeom>
              <a:blipFill>
                <a:blip r:embed="rId5"/>
                <a:stretch>
                  <a:fillRect l="-56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6">
            <a:extLst>
              <a:ext uri="{FF2B5EF4-FFF2-40B4-BE49-F238E27FC236}">
                <a16:creationId xmlns:a16="http://schemas.microsoft.com/office/drawing/2014/main" id="{AAB47A19-E477-B720-36DD-EE431069A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8B4023C1-3B42-8623-F2C8-16D368FCCD8F}"/>
              </a:ext>
            </a:extLst>
          </p:cNvPr>
          <p:cNvSpPr/>
          <p:nvPr/>
        </p:nvSpPr>
        <p:spPr>
          <a:xfrm>
            <a:off x="80094" y="725769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Bunch lengthening for HHC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6F1C3C3-E371-3C30-E947-A79DE9149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00A465-9190-D8AB-F277-DB20EFC22C51}"/>
              </a:ext>
            </a:extLst>
          </p:cNvPr>
          <p:cNvSpPr txBox="1"/>
          <p:nvPr/>
        </p:nvSpPr>
        <p:spPr>
          <a:xfrm>
            <a:off x="10241177" y="-1073167"/>
            <a:ext cx="64" cy="109382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br>
              <a:rPr lang="en-US" altLang="ko-KR" sz="1400" b="0" i="1" dirty="0">
                <a:latin typeface="Cambria Math" panose="02040503050406030204" pitchFamily="18" charset="0"/>
              </a:rPr>
            </a:br>
            <a:br>
              <a:rPr lang="en-US" altLang="ko-KR" sz="1400" b="0" i="1" dirty="0">
                <a:latin typeface="Cambria Math" panose="02040503050406030204" pitchFamily="18" charset="0"/>
              </a:rPr>
            </a:br>
            <a:endParaRPr lang="en-US" altLang="ko-KR" sz="1400" b="0" i="1" dirty="0">
              <a:latin typeface="Cambria Math" panose="02040503050406030204" pitchFamily="18" charset="0"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en-US" altLang="ko-KR" sz="1400" b="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1B8A2B3-9153-893B-8115-0CBA86A05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81" y="1523322"/>
            <a:ext cx="5088410" cy="3363526"/>
          </a:xfrm>
          <a:prstGeom prst="rect">
            <a:avLst/>
          </a:prstGeom>
        </p:spPr>
      </p:pic>
      <p:sp>
        <p:nvSpPr>
          <p:cNvPr id="12" name="타원 11">
            <a:extLst>
              <a:ext uri="{FF2B5EF4-FFF2-40B4-BE49-F238E27FC236}">
                <a16:creationId xmlns:a16="http://schemas.microsoft.com/office/drawing/2014/main" id="{BD03799C-54A1-6DFA-DFA8-B811E6CE584E}"/>
              </a:ext>
            </a:extLst>
          </p:cNvPr>
          <p:cNvSpPr/>
          <p:nvPr/>
        </p:nvSpPr>
        <p:spPr>
          <a:xfrm>
            <a:off x="3490736" y="2435833"/>
            <a:ext cx="438597" cy="2809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6" name="표 15">
                <a:extLst>
                  <a:ext uri="{FF2B5EF4-FFF2-40B4-BE49-F238E27FC236}">
                    <a16:creationId xmlns:a16="http://schemas.microsoft.com/office/drawing/2014/main" id="{B2B9822B-6486-A959-9C28-339867B120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45265244"/>
                  </p:ext>
                </p:extLst>
              </p:nvPr>
            </p:nvGraphicFramePr>
            <p:xfrm>
              <a:off x="579299" y="5310994"/>
              <a:ext cx="5767434" cy="18763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837605">
                      <a:extLst>
                        <a:ext uri="{9D8B030D-6E8A-4147-A177-3AD203B41FA5}">
                          <a16:colId xmlns:a16="http://schemas.microsoft.com/office/drawing/2014/main" val="1282726948"/>
                        </a:ext>
                      </a:extLst>
                    </a:gridCol>
                    <a:gridCol w="313026">
                      <a:extLst>
                        <a:ext uri="{9D8B030D-6E8A-4147-A177-3AD203B41FA5}">
                          <a16:colId xmlns:a16="http://schemas.microsoft.com/office/drawing/2014/main" val="4032829755"/>
                        </a:ext>
                      </a:extLst>
                    </a:gridCol>
                    <a:gridCol w="2616803">
                      <a:extLst>
                        <a:ext uri="{9D8B030D-6E8A-4147-A177-3AD203B41FA5}">
                          <a16:colId xmlns:a16="http://schemas.microsoft.com/office/drawing/2014/main" val="2845460145"/>
                        </a:ext>
                      </a:extLst>
                    </a:gridCol>
                  </a:tblGrid>
                  <a:tr h="619008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d>
                                  <m:d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ko-KR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b>
                                </m:sSub>
                                <m:r>
                                  <m:rPr>
                                    <m:aln/>
                                  </m:rP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altLang="ko-K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p>
                                              <m:sSupPr>
                                                <m:ctrlPr>
                                                  <a:rPr lang="en-US" altLang="ko-K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altLang="ko-KR" sz="1600" b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altLang="ko-KR" sz="1600" b="0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num>
                                          <m:den>
                                            <m:sSup>
                                              <m:sSupPr>
                                                <m:ctrlPr>
                                                  <a:rPr lang="en-US" altLang="ko-K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altLang="ko-KR" sz="1600" b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altLang="ko-KR" sz="1600" b="0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  <m:r>
                                              <a:rPr lang="en-US" altLang="ko-KR" sz="1600" b="0" smtClean="0">
                                                <a:latin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ko-K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altLang="ko-K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ko-KR" sz="1600" b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𝑈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ko-KR" sz="1600" b="0" smtClean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altLang="ko-KR" sz="1600" b="0" smtClean="0"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altLang="ko-K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ko-KR" sz="1600" b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altLang="ko-KR" sz="1600" b="0" smtClean="0">
                                                    <a:latin typeface="Cambria Math" panose="02040503050406030204" pitchFamily="18" charset="0"/>
                                                  </a:rPr>
                                                  <m:t>m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ko-KR" alt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59022207"/>
                      </a:ext>
                    </a:extLst>
                  </a:tr>
                  <a:tr h="614160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ko-KR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unc>
                                  <m:func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tan</m:t>
                                        </m:r>
                                      </m:e>
                                      <m:sup>
                                        <m: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altLang="ko-K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func>
                                              <m:funcPr>
                                                <m:ctrlPr>
                                                  <a:rPr lang="en-US" altLang="ko-K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altLang="ko-KR" sz="1600" b="0" smtClean="0">
                                                    <a:latin typeface="Cambria Math" panose="02040503050406030204" pitchFamily="18" charset="0"/>
                                                  </a:rPr>
                                                  <m:t>tan</m:t>
                                                </m:r>
                                              </m:fNam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altLang="ko-KR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altLang="ko-KR" sz="1600" b="0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𝜙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altLang="ko-KR" sz="1600" b="0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m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func>
                                          </m:num>
                                          <m:den>
                                            <m:r>
                                              <a:rPr lang="en-US" altLang="ko-KR" sz="1600" b="0" smtClean="0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ko-KR" alt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51028510"/>
                      </a:ext>
                    </a:extLst>
                  </a:tr>
                  <a:tr h="568646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ko-KR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1600" b="0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m:rPr>
                                    <m:aln/>
                                  </m:rPr>
                                  <a:rPr lang="en-US" altLang="ko-KR" sz="1600" b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m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altLang="ko-K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sz="1600" b="0" smtClean="0">
                                                <a:latin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sz="1600" b="0" smtClean="0">
                                                <a:latin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func>
                                      <m:funcPr>
                                        <m:ctrlP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ko-KR" sz="1600" b="0" smtClean="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altLang="ko-K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sz="1600" b="0" smtClean="0">
                                                <a:latin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sz="1600" b="0" smtClean="0">
                                                <a:latin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den>
                                </m:f>
                              </m:oMath>
                            </m:oMathPara>
                          </a14:m>
                          <a:endParaRPr lang="ko-KR" alt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6641705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6" name="표 15">
                <a:extLst>
                  <a:ext uri="{FF2B5EF4-FFF2-40B4-BE49-F238E27FC236}">
                    <a16:creationId xmlns:a16="http://schemas.microsoft.com/office/drawing/2014/main" id="{B2B9822B-6486-A959-9C28-339867B120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45265244"/>
                  </p:ext>
                </p:extLst>
              </p:nvPr>
            </p:nvGraphicFramePr>
            <p:xfrm>
              <a:off x="579299" y="5310994"/>
              <a:ext cx="5767434" cy="18763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837605">
                      <a:extLst>
                        <a:ext uri="{9D8B030D-6E8A-4147-A177-3AD203B41FA5}">
                          <a16:colId xmlns:a16="http://schemas.microsoft.com/office/drawing/2014/main" val="1282726948"/>
                        </a:ext>
                      </a:extLst>
                    </a:gridCol>
                    <a:gridCol w="313026">
                      <a:extLst>
                        <a:ext uri="{9D8B030D-6E8A-4147-A177-3AD203B41FA5}">
                          <a16:colId xmlns:a16="http://schemas.microsoft.com/office/drawing/2014/main" val="4032829755"/>
                        </a:ext>
                      </a:extLst>
                    </a:gridCol>
                    <a:gridCol w="2616803">
                      <a:extLst>
                        <a:ext uri="{9D8B030D-6E8A-4147-A177-3AD203B41FA5}">
                          <a16:colId xmlns:a16="http://schemas.microsoft.com/office/drawing/2014/main" val="2845460145"/>
                        </a:ext>
                      </a:extLst>
                    </a:gridCol>
                  </a:tblGrid>
                  <a:tr h="644271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r="-103219" b="-191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20233" b="-1915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9022207"/>
                      </a:ext>
                    </a:extLst>
                  </a:tr>
                  <a:tr h="639318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100952" r="-103219" b="-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20233" t="-100952" b="-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1028510"/>
                      </a:ext>
                    </a:extLst>
                  </a:tr>
                  <a:tr h="592773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215306" r="-1032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20233" t="-2153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641705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화살표: 오른쪽 1">
            <a:extLst>
              <a:ext uri="{FF2B5EF4-FFF2-40B4-BE49-F238E27FC236}">
                <a16:creationId xmlns:a16="http://schemas.microsoft.com/office/drawing/2014/main" id="{82F1D70D-7A62-3ED7-CEC5-6AD8475ABD61}"/>
              </a:ext>
            </a:extLst>
          </p:cNvPr>
          <p:cNvSpPr/>
          <p:nvPr/>
        </p:nvSpPr>
        <p:spPr>
          <a:xfrm>
            <a:off x="2982065" y="6064420"/>
            <a:ext cx="727969" cy="497149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C5DA22-DED7-4DE1-08D2-C73986D5A6F1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p:sp>
        <p:nvSpPr>
          <p:cNvPr id="13" name="슬라이드 번호 개체 틀 2">
            <a:extLst>
              <a:ext uri="{FF2B5EF4-FFF2-40B4-BE49-F238E27FC236}">
                <a16:creationId xmlns:a16="http://schemas.microsoft.com/office/drawing/2014/main" id="{A04877FD-806C-CA7F-B052-96E44726C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3225646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BCA7A-376F-BEEF-FAD4-FCD91885F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C5D5CBB8-7040-C1BB-B796-5105C0BBD27A}"/>
                  </a:ext>
                </a:extLst>
              </p:cNvPr>
              <p:cNvSpPr txBox="1"/>
              <p:nvPr/>
            </p:nvSpPr>
            <p:spPr>
              <a:xfrm>
                <a:off x="593241" y="2552755"/>
                <a:ext cx="4320000" cy="3354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NC-Active</a:t>
                </a:r>
                <a:endParaRPr lang="ko-KR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ko-KR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Freely adjust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16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160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for any currents.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LLRF feedback suppress transient effects.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No cryogenic system.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ko-KR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Cons: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External RF source(Generator) is required.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Generator</a:t>
                </a:r>
                <a:r>
                  <a:rPr lang="en-US" altLang="ko-KR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endParaRPr lang="en-US" altLang="ko-K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57204" lvl="1" indent="-285750">
                  <a:buFont typeface="Wingdings" panose="05000000000000000000" pitchFamily="2" charset="2"/>
                  <a:buChar char="Ø"/>
                </a:pPr>
                <a:r>
                  <a:rPr lang="en-US" altLang="ko-KR" sz="1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DC Robinson instability</a:t>
                </a:r>
              </a:p>
              <a:p>
                <a:pPr marL="857204" lvl="1" indent="-285750">
                  <a:buFont typeface="Wingdings" panose="05000000000000000000" pitchFamily="2" charset="2"/>
                  <a:buChar char="Ø"/>
                </a:pPr>
                <a:endParaRPr lang="en-US" altLang="ko-K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C5D5CBB8-7040-C1BB-B796-5105C0BBD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41" y="2552755"/>
                <a:ext cx="4320000" cy="3354765"/>
              </a:xfrm>
              <a:prstGeom prst="rect">
                <a:avLst/>
              </a:prstGeom>
              <a:blipFill>
                <a:blip r:embed="rId3"/>
                <a:stretch>
                  <a:fillRect l="-705" r="-84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6">
            <a:extLst>
              <a:ext uri="{FF2B5EF4-FFF2-40B4-BE49-F238E27FC236}">
                <a16:creationId xmlns:a16="http://schemas.microsoft.com/office/drawing/2014/main" id="{C129CF5D-33FB-3E1E-442F-1D1384F89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9CEBB2D-CDD5-DAD3-B4E2-5C057260E158}"/>
              </a:ext>
            </a:extLst>
          </p:cNvPr>
          <p:cNvSpPr/>
          <p:nvPr/>
        </p:nvSpPr>
        <p:spPr>
          <a:xfrm>
            <a:off x="80094" y="725769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Types of higher harmonic cavity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77B1C65-2B96-7092-6BCF-69A12993A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34521C47-368E-E120-9822-F70E2C843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7352B06-5917-4031-ABD8-2603C0ADEB0D}"/>
              </a:ext>
            </a:extLst>
          </p:cNvPr>
          <p:cNvSpPr/>
          <p:nvPr/>
        </p:nvSpPr>
        <p:spPr>
          <a:xfrm>
            <a:off x="407696" y="1771911"/>
            <a:ext cx="4680000" cy="61461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34361926-80B9-436F-AEDA-F6702F7FE81D}"/>
              </a:ext>
            </a:extLst>
          </p:cNvPr>
          <p:cNvSpPr/>
          <p:nvPr/>
        </p:nvSpPr>
        <p:spPr>
          <a:xfrm>
            <a:off x="5349927" y="1771910"/>
            <a:ext cx="4680000" cy="61461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41D7273C-9405-46B8-83E4-FBB35103197B}"/>
              </a:ext>
            </a:extLst>
          </p:cNvPr>
          <p:cNvSpPr/>
          <p:nvPr/>
        </p:nvSpPr>
        <p:spPr>
          <a:xfrm>
            <a:off x="10263114" y="1771909"/>
            <a:ext cx="4680000" cy="61461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D7BF558D-A880-4B8F-9C78-4F66874EEABE}"/>
              </a:ext>
            </a:extLst>
          </p:cNvPr>
          <p:cNvSpPr/>
          <p:nvPr/>
        </p:nvSpPr>
        <p:spPr>
          <a:xfrm>
            <a:off x="264816" y="1845651"/>
            <a:ext cx="2107052" cy="501369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Korea-4GSR</a:t>
            </a:r>
            <a:endParaRPr lang="ko-KR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1C3F91-AE5C-7A3F-612E-A6E50070AB17}"/>
                  </a:ext>
                </a:extLst>
              </p:cNvPr>
              <p:cNvSpPr txBox="1"/>
              <p:nvPr/>
            </p:nvSpPr>
            <p:spPr>
              <a:xfrm>
                <a:off x="10443114" y="2552755"/>
                <a:ext cx="4320000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SC-Passive</a:t>
                </a:r>
                <a:endParaRPr lang="ko-KR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ko-KR" sz="1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Simple design</a:t>
                </a:r>
                <a:endParaRPr lang="en-US" altLang="ko-K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No DC Robinson instability.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ko-K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AC Robinson instability.</a:t>
                </a:r>
                <a:b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CBI.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ko-K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 operate at low </a:t>
                </a: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current.</a:t>
                </a:r>
                <a:endParaRPr lang="en-US" altLang="ko-K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ko-KR" sz="1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Cryogenic system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 </a:t>
                </a:r>
                <a14:m>
                  <m:oMath xmlns:m="http://schemas.openxmlformats.org/officeDocument/2006/math">
                    <m:r>
                      <a:rPr lang="en-US" altLang="ko-KR" sz="1600" b="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ko-KR" sz="16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endParaRPr lang="en-US" altLang="ko-K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57204" lvl="1" indent="-285750">
                  <a:buFont typeface="Wingdings" panose="05000000000000000000" pitchFamily="2" charset="2"/>
                  <a:buChar char="Ø"/>
                </a:pPr>
                <a:r>
                  <a:rPr lang="en-US" altLang="ko-KR" sz="1600" b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Cavity mode instability </a:t>
                </a:r>
                <a:r>
                  <a:rPr lang="en-US" altLang="ko-KR" sz="16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(D-mode)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1C3F91-AE5C-7A3F-612E-A6E50070A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3114" y="2552755"/>
                <a:ext cx="4320000" cy="4093428"/>
              </a:xfrm>
              <a:prstGeom prst="rect">
                <a:avLst/>
              </a:prstGeom>
              <a:blipFill>
                <a:blip r:embed="rId4"/>
                <a:stretch>
                  <a:fillRect l="-705" b="-10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23B433-5EAD-FB70-DA46-E819F3A94458}"/>
                  </a:ext>
                </a:extLst>
              </p:cNvPr>
              <p:cNvSpPr txBox="1"/>
              <p:nvPr/>
            </p:nvSpPr>
            <p:spPr>
              <a:xfrm>
                <a:off x="5518178" y="2552755"/>
                <a:ext cx="4320000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NC-Passive</a:t>
                </a:r>
              </a:p>
              <a:p>
                <a:r>
                  <a:rPr lang="en-US" altLang="ko-KR" sz="1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Simple design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No DC Robinson instability.</a:t>
                </a:r>
                <a:endParaRPr lang="en-US" altLang="ko-K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No cryogenic system.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ko-KR" sz="1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ko-K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Can’t operate at low current.</a:t>
                </a:r>
                <a:b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Need many cavity.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23B433-5EAD-FB70-DA46-E819F3A94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8178" y="2552755"/>
                <a:ext cx="4320000" cy="2862322"/>
              </a:xfrm>
              <a:prstGeom prst="rect">
                <a:avLst/>
              </a:prstGeom>
              <a:blipFill>
                <a:blip r:embed="rId5"/>
                <a:stretch>
                  <a:fillRect l="-705" b="-191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직사각형 7">
            <a:extLst>
              <a:ext uri="{FF2B5EF4-FFF2-40B4-BE49-F238E27FC236}">
                <a16:creationId xmlns:a16="http://schemas.microsoft.com/office/drawing/2014/main" id="{3AF4F03F-5E14-0CDD-4F13-0F4461BD616D}"/>
              </a:ext>
            </a:extLst>
          </p:cNvPr>
          <p:cNvSpPr/>
          <p:nvPr/>
        </p:nvSpPr>
        <p:spPr>
          <a:xfrm>
            <a:off x="10179961" y="1845651"/>
            <a:ext cx="1619250" cy="50136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PLS-II</a:t>
            </a:r>
            <a:endParaRPr lang="ko-KR" alt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335AFB44-D1C6-1454-EDAF-C8A64AC41DDC}"/>
              </a:ext>
            </a:extLst>
          </p:cNvPr>
          <p:cNvSpPr/>
          <p:nvPr/>
        </p:nvSpPr>
        <p:spPr>
          <a:xfrm>
            <a:off x="254014" y="5739420"/>
            <a:ext cx="9876691" cy="916695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AC/CBI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B87ED4-07F1-757B-C466-C9E0F1556212}"/>
                  </a:ext>
                </a:extLst>
              </p:cNvPr>
              <p:cNvSpPr txBox="1"/>
              <p:nvPr/>
            </p:nvSpPr>
            <p:spPr>
              <a:xfrm>
                <a:off x="2447962" y="5765958"/>
                <a:ext cx="539846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0" indent="-285750"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ko-KR" sz="1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Low</a:t>
                </a:r>
                <a:r>
                  <a:rPr kumimoji="0" lang="en-US" altLang="ko-KR" sz="16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b="0" i="1">
                        <a:latin typeface="Cambria Math" panose="02040503050406030204" pitchFamily="18" charset="0"/>
                      </a:rPr>
                      <m:t>𝑄</m:t>
                    </m:r>
                    <m:r>
                      <a:rPr kumimoji="0" lang="en-US" altLang="ko-KR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endParaRPr lang="en-US" altLang="ko-K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57204" lvl="1" indent="-285750">
                  <a:buFont typeface="Wingdings" panose="05000000000000000000" pitchFamily="2" charset="2"/>
                  <a:buChar char="Ø"/>
                </a:pPr>
                <a:r>
                  <a:rPr lang="en-US" altLang="ko-KR" sz="1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 Robinson instability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  <m:r>
                          <a:rPr lang="en-US" altLang="ko-KR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=0</m:t>
                        </m:r>
                      </m:e>
                    </m:d>
                  </m:oMath>
                </a14:m>
                <a:endParaRPr lang="en-US" altLang="ko-KR" sz="1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57204" lvl="1" indent="-285750">
                  <a:buFont typeface="Wingdings" panose="05000000000000000000" pitchFamily="2" charset="2"/>
                  <a:buChar char="Ø"/>
                </a:pPr>
                <a:r>
                  <a:rPr lang="en-US" altLang="ko-KR" sz="1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Coupled Bunch Instability(CBI)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ko-KR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  <m:r>
                          <a:rPr lang="en-US" altLang="ko-KR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=1,2…</m:t>
                        </m:r>
                      </m:e>
                    </m:d>
                  </m:oMath>
                </a14:m>
                <a:endParaRPr lang="en-US" altLang="ko-KR" sz="1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B87ED4-07F1-757B-C466-C9E0F1556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962" y="5765958"/>
                <a:ext cx="5398466" cy="830997"/>
              </a:xfrm>
              <a:prstGeom prst="rect">
                <a:avLst/>
              </a:prstGeom>
              <a:blipFill>
                <a:blip r:embed="rId6"/>
                <a:stretch>
                  <a:fillRect l="-452" t="-2206" b="-88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직사각형 13">
            <a:extLst>
              <a:ext uri="{FF2B5EF4-FFF2-40B4-BE49-F238E27FC236}">
                <a16:creationId xmlns:a16="http://schemas.microsoft.com/office/drawing/2014/main" id="{1788F918-038F-3367-2D87-C74EB707E930}"/>
              </a:ext>
            </a:extLst>
          </p:cNvPr>
          <p:cNvSpPr/>
          <p:nvPr/>
        </p:nvSpPr>
        <p:spPr>
          <a:xfrm>
            <a:off x="5230576" y="6856648"/>
            <a:ext cx="9876691" cy="91669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/>
              <a:t>AC/CBI</a:t>
            </a:r>
            <a:endParaRPr lang="ko-KR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685C70B-D6CB-984F-E048-DBE5707B4A6F}"/>
                  </a:ext>
                </a:extLst>
              </p:cNvPr>
              <p:cNvSpPr txBox="1"/>
              <p:nvPr/>
            </p:nvSpPr>
            <p:spPr>
              <a:xfrm>
                <a:off x="8203282" y="7022607"/>
                <a:ext cx="393127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ko-K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ko-KR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ko-K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ko-K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ko-K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can’t adjustable</a:t>
                </a: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altLang="ko-KR" sz="1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Transient effects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685C70B-D6CB-984F-E048-DBE5707B4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3282" y="7022607"/>
                <a:ext cx="3931277" cy="584775"/>
              </a:xfrm>
              <a:prstGeom prst="rect">
                <a:avLst/>
              </a:prstGeom>
              <a:blipFill>
                <a:blip r:embed="rId7"/>
                <a:stretch>
                  <a:fillRect l="-620" t="-3125" b="-125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75214B6F-B591-A7FC-29E8-D3F1DCF6787D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p:sp>
        <p:nvSpPr>
          <p:cNvPr id="12" name="슬라이드 번호 개체 틀 2">
            <a:extLst>
              <a:ext uri="{FF2B5EF4-FFF2-40B4-BE49-F238E27FC236}">
                <a16:creationId xmlns:a16="http://schemas.microsoft.com/office/drawing/2014/main" id="{83AA1FB4-6CE5-D6B3-2E38-7C7F973F3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419725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63FDC4A-27D0-71B8-A071-2EA41DCBDB61}"/>
              </a:ext>
            </a:extLst>
          </p:cNvPr>
          <p:cNvSpPr/>
          <p:nvPr/>
        </p:nvSpPr>
        <p:spPr>
          <a:xfrm>
            <a:off x="0" y="3964507"/>
            <a:ext cx="15236825" cy="26463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36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Robinson instability derived by NC active HHCs in Korea-4GSR </a:t>
            </a:r>
          </a:p>
        </p:txBody>
      </p:sp>
      <p:sp>
        <p:nvSpPr>
          <p:cNvPr id="5" name="슬라이드 번호 개체 틀 2">
            <a:extLst>
              <a:ext uri="{FF2B5EF4-FFF2-40B4-BE49-F238E27FC236}">
                <a16:creationId xmlns:a16="http://schemas.microsoft.com/office/drawing/2014/main" id="{CDEEAD2C-B39D-D41D-0384-6093CAD2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</a:t>
            </a:fld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2984005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D822C-E3B6-3244-71BC-12645FE12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EF780597-4389-6938-B6A4-1EB7AAE86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7D70684-490A-FAE9-5A65-3FF2FDFCA0B6}"/>
              </a:ext>
            </a:extLst>
          </p:cNvPr>
          <p:cNvSpPr/>
          <p:nvPr/>
        </p:nvSpPr>
        <p:spPr>
          <a:xfrm>
            <a:off x="80094" y="725769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Korea-4GSR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7DACC7C-52DB-C7B7-2DBF-768D5A96F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3941D0E6-0D94-58CE-19A8-7119AA649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CF7F42-DCB0-4142-8F0E-0FE2C4F454B7}"/>
              </a:ext>
            </a:extLst>
          </p:cNvPr>
          <p:cNvSpPr txBox="1"/>
          <p:nvPr/>
        </p:nvSpPr>
        <p:spPr>
          <a:xfrm>
            <a:off x="352518" y="1464082"/>
            <a:ext cx="11858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Korea-4GSR is a </a:t>
            </a: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sz="1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 generation electron storage ring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currently under construction.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Phase 1: 200 mA with 9 Insertion Devices (IDs)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Final operation : </a:t>
            </a: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400 mA with 24 IDs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2" name="표 61">
                <a:extLst>
                  <a:ext uri="{FF2B5EF4-FFF2-40B4-BE49-F238E27FC236}">
                    <a16:creationId xmlns:a16="http://schemas.microsoft.com/office/drawing/2014/main" id="{EEFBDAB5-CA44-4217-8900-6E79843C05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7042874"/>
                  </p:ext>
                </p:extLst>
              </p:nvPr>
            </p:nvGraphicFramePr>
            <p:xfrm>
              <a:off x="516101" y="2665509"/>
              <a:ext cx="6266615" cy="51020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37411">
                      <a:extLst>
                        <a:ext uri="{9D8B030D-6E8A-4147-A177-3AD203B41FA5}">
                          <a16:colId xmlns:a16="http://schemas.microsoft.com/office/drawing/2014/main" val="1062419592"/>
                        </a:ext>
                      </a:extLst>
                    </a:gridCol>
                    <a:gridCol w="1664602">
                      <a:extLst>
                        <a:ext uri="{9D8B030D-6E8A-4147-A177-3AD203B41FA5}">
                          <a16:colId xmlns:a16="http://schemas.microsoft.com/office/drawing/2014/main" val="5064132"/>
                        </a:ext>
                      </a:extLst>
                    </a:gridCol>
                    <a:gridCol w="1664602">
                      <a:extLst>
                        <a:ext uri="{9D8B030D-6E8A-4147-A177-3AD203B41FA5}">
                          <a16:colId xmlns:a16="http://schemas.microsoft.com/office/drawing/2014/main" val="2962353436"/>
                        </a:ext>
                      </a:extLst>
                    </a:gridCol>
                  </a:tblGrid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w/o HHC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w/HHC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2074589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Circumference (m)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799.297</a:t>
                          </a: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766242"/>
                      </a:ext>
                    </a:extLst>
                  </a:tr>
                  <a:tr h="26482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Momentum compaction factor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7.73624×</m:t>
                                </m:r>
                                <m:sSup>
                                  <m:sSupPr>
                                    <m:ctrlPr>
                                      <a:rPr lang="en-US" altLang="ko-KR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ko-KR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9671784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Energy (GeV)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3764381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Energy spread (%)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i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0.0886</a:t>
                          </a:r>
                          <a:endParaRPr lang="ko-KR" altLang="en-US" sz="140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7173756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Main RF voltage (MV)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i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4.2</a:t>
                          </a:r>
                          <a:endParaRPr lang="ko-KR" altLang="en-US" sz="140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ko-KR" altLang="en-US" sz="12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1571728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Radiation loss (MeV)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i="0" baseline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2.035 </a:t>
                          </a:r>
                          <a:endParaRPr lang="ko-KR" altLang="en-US" sz="140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9418260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Current (mA)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400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4023016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Harmonic number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1332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6717845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Main cavity quality factor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29900 (5360)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2515325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Main cavity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ko-K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ko-K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d>
                            </m:oMath>
                          </a14:m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113.68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2404852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HHC quality factor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16000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5935840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HHC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ko-K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ko-KR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d>
                            </m:oMath>
                          </a14:m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86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6369404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Minimum required HHC</a:t>
                          </a:r>
                          <a:endParaRPr lang="ko-KR" altLang="en-US" sz="14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ko-KR" altLang="en-US" sz="14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8167669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Life time (h)</a:t>
                          </a:r>
                          <a:endParaRPr lang="ko-KR" altLang="en-US" sz="14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5.82 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29.4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8847289"/>
                      </a:ext>
                    </a:extLst>
                  </a:tr>
                  <a:tr h="262699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Bunch length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altLang="ko-KR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𝐩𝐬</m:t>
                                  </m:r>
                                </m:e>
                              </m:d>
                            </m:oMath>
                          </a14:m>
                          <a:endParaRPr lang="ko-KR" altLang="en-US" sz="1400" b="1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7.5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37.7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777786"/>
                      </a:ext>
                    </a:extLst>
                  </a:tr>
                  <a:tr h="45580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Radiation damping time x/y/z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altLang="ko-KR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ms</m:t>
                                  </m:r>
                                </m:e>
                              </m:d>
                            </m:oMath>
                          </a14:m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7.21/10.48/6.78 (24 IDs)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44767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2" name="표 61">
                <a:extLst>
                  <a:ext uri="{FF2B5EF4-FFF2-40B4-BE49-F238E27FC236}">
                    <a16:creationId xmlns:a16="http://schemas.microsoft.com/office/drawing/2014/main" id="{EEFBDAB5-CA44-4217-8900-6E79843C05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7042874"/>
                  </p:ext>
                </p:extLst>
              </p:nvPr>
            </p:nvGraphicFramePr>
            <p:xfrm>
              <a:off x="516101" y="2665509"/>
              <a:ext cx="6266615" cy="51020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37411">
                      <a:extLst>
                        <a:ext uri="{9D8B030D-6E8A-4147-A177-3AD203B41FA5}">
                          <a16:colId xmlns:a16="http://schemas.microsoft.com/office/drawing/2014/main" val="1062419592"/>
                        </a:ext>
                      </a:extLst>
                    </a:gridCol>
                    <a:gridCol w="1664602">
                      <a:extLst>
                        <a:ext uri="{9D8B030D-6E8A-4147-A177-3AD203B41FA5}">
                          <a16:colId xmlns:a16="http://schemas.microsoft.com/office/drawing/2014/main" val="5064132"/>
                        </a:ext>
                      </a:extLst>
                    </a:gridCol>
                    <a:gridCol w="1664602">
                      <a:extLst>
                        <a:ext uri="{9D8B030D-6E8A-4147-A177-3AD203B41FA5}">
                          <a16:colId xmlns:a16="http://schemas.microsoft.com/office/drawing/2014/main" val="2962353436"/>
                        </a:ext>
                      </a:extLst>
                    </a:gridCol>
                  </a:tblGrid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w/o HHC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w/HHC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2074589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Circumference (m)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799.297</a:t>
                          </a: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766242"/>
                      </a:ext>
                    </a:extLst>
                  </a:tr>
                  <a:tr h="29259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Momentum compaction factor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8300" t="-204167" r="-183" b="-145208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9671784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Energy (GeV)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3764381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Energy spread (%)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i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0.0886</a:t>
                          </a:r>
                          <a:endParaRPr lang="ko-KR" altLang="en-US" sz="140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7173756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Main RF voltage (MV)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i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4.2</a:t>
                          </a:r>
                          <a:endParaRPr lang="ko-KR" altLang="en-US" sz="140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ko-KR" altLang="en-US" sz="12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1571728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Radiation loss (MeV)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i="0" baseline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2.035 </a:t>
                          </a:r>
                          <a:endParaRPr lang="ko-KR" altLang="en-US" sz="140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9418260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Current (mA)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400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4023016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Harmonic number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1332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6717845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Main cavity quality factor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29900 (5360)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2515325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7" t="-1000000" r="-113693" b="-65625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113.68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2404852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HHC quality factor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16000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5935840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7" t="-1197917" r="-113693" b="-45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86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6369404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Minimum required HHC</a:t>
                          </a:r>
                          <a:endParaRPr lang="ko-KR" altLang="en-US" sz="14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142726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ko-KR" altLang="en-US" sz="14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8167669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Life time (h)</a:t>
                          </a:r>
                          <a:endParaRPr lang="ko-KR" altLang="en-US" sz="14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5.82 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29.4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8847289"/>
                      </a:ext>
                    </a:extLst>
                  </a:tr>
                  <a:tr h="290246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7" t="-1495833" r="-113693" b="-1604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7.5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37.7</a:t>
                          </a:r>
                          <a:endParaRPr lang="ko-KR" altLang="en-US" sz="1400" b="1" dirty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777786"/>
                      </a:ext>
                    </a:extLst>
                  </a:tr>
                  <a:tr h="455808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6886" marR="76886" marT="38443" marB="38443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7" t="-1021333" r="-113693" b="-2667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7.21/10.48/6.78 (24 IDs)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886" marR="76886" marT="38443" marB="38443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44767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그림 6">
            <a:extLst>
              <a:ext uri="{FF2B5EF4-FFF2-40B4-BE49-F238E27FC236}">
                <a16:creationId xmlns:a16="http://schemas.microsoft.com/office/drawing/2014/main" id="{38DE2090-58D2-69AF-9A03-8FF524A56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091" y="4759215"/>
            <a:ext cx="3577832" cy="30083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6B2310-A92D-480A-6B0C-6C9D9C53468E}"/>
              </a:ext>
            </a:extLst>
          </p:cNvPr>
          <p:cNvSpPr txBox="1"/>
          <p:nvPr/>
        </p:nvSpPr>
        <p:spPr>
          <a:xfrm>
            <a:off x="7806126" y="7791667"/>
            <a:ext cx="27138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ALBA-type NC active HHC is under consideration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2" descr="Facility | Korea-4GSR">
            <a:extLst>
              <a:ext uri="{FF2B5EF4-FFF2-40B4-BE49-F238E27FC236}">
                <a16:creationId xmlns:a16="http://schemas.microsoft.com/office/drawing/2014/main" id="{29C5B46D-55E2-EE20-C2FE-21E78BB15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r="5098"/>
          <a:stretch/>
        </p:blipFill>
        <p:spPr bwMode="auto">
          <a:xfrm>
            <a:off x="7166126" y="2132180"/>
            <a:ext cx="4003762" cy="251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D45AEF3-7348-CC25-1166-3C2CF3A75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333" y="2132180"/>
            <a:ext cx="3772388" cy="426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별: 꼭짓점 5개 11">
            <a:extLst>
              <a:ext uri="{FF2B5EF4-FFF2-40B4-BE49-F238E27FC236}">
                <a16:creationId xmlns:a16="http://schemas.microsoft.com/office/drawing/2014/main" id="{4237E6DD-B93B-8747-3DA1-7265D05A2B0D}"/>
              </a:ext>
            </a:extLst>
          </p:cNvPr>
          <p:cNvSpPr/>
          <p:nvPr/>
        </p:nvSpPr>
        <p:spPr>
          <a:xfrm>
            <a:off x="12731227" y="3566776"/>
            <a:ext cx="293392" cy="281324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46640B54-12E3-3765-12E3-5FAB4B0739C1}"/>
              </a:ext>
            </a:extLst>
          </p:cNvPr>
          <p:cNvSpPr/>
          <p:nvPr/>
        </p:nvSpPr>
        <p:spPr>
          <a:xfrm>
            <a:off x="7077075" y="2038350"/>
            <a:ext cx="4171950" cy="27100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25CD0419-8BEE-BAEA-ED67-C08D1D9800B9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11249025" y="2038350"/>
            <a:ext cx="1482202" cy="16358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220E6FB4-00F9-7A1C-17A1-C54C24A8C2B7}"/>
              </a:ext>
            </a:extLst>
          </p:cNvPr>
          <p:cNvCxnSpPr>
            <a:cxnSpLocks/>
          </p:cNvCxnSpPr>
          <p:nvPr/>
        </p:nvCxnSpPr>
        <p:spPr>
          <a:xfrm flipV="1">
            <a:off x="11258939" y="3731382"/>
            <a:ext cx="1580884" cy="101704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직선 화살표 연결선 1">
            <a:extLst>
              <a:ext uri="{FF2B5EF4-FFF2-40B4-BE49-F238E27FC236}">
                <a16:creationId xmlns:a16="http://schemas.microsoft.com/office/drawing/2014/main" id="{F4DE599D-93BE-0B44-41FE-BFBC6C8A7641}"/>
              </a:ext>
            </a:extLst>
          </p:cNvPr>
          <p:cNvCxnSpPr>
            <a:cxnSpLocks/>
          </p:cNvCxnSpPr>
          <p:nvPr/>
        </p:nvCxnSpPr>
        <p:spPr>
          <a:xfrm flipH="1" flipV="1">
            <a:off x="12839823" y="3848100"/>
            <a:ext cx="109023" cy="31031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1653554-B3BB-B17B-726A-BC4107F0F095}"/>
              </a:ext>
            </a:extLst>
          </p:cNvPr>
          <p:cNvSpPr txBox="1"/>
          <p:nvPr/>
        </p:nvSpPr>
        <p:spPr>
          <a:xfrm>
            <a:off x="11883247" y="7018555"/>
            <a:ext cx="2074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Located in </a:t>
            </a:r>
            <a:r>
              <a:rPr lang="en-US" altLang="ko-KR" sz="1400" dirty="0" err="1">
                <a:latin typeface="Arial" panose="020B0604020202020204" pitchFamily="34" charset="0"/>
                <a:cs typeface="Arial" panose="020B0604020202020204" pitchFamily="34" charset="0"/>
              </a:rPr>
              <a:t>Ochang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1FA0C-37CC-E6DE-F8DF-03642CF7DF66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p:sp>
        <p:nvSpPr>
          <p:cNvPr id="13" name="슬라이드 번호 개체 틀 2">
            <a:extLst>
              <a:ext uri="{FF2B5EF4-FFF2-40B4-BE49-F238E27FC236}">
                <a16:creationId xmlns:a16="http://schemas.microsoft.com/office/drawing/2014/main" id="{7385C62B-A37A-B501-5945-A432A36D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7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417654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13109-2FC7-4216-E405-679467CE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9" name="그룹 1138">
            <a:extLst>
              <a:ext uri="{FF2B5EF4-FFF2-40B4-BE49-F238E27FC236}">
                <a16:creationId xmlns:a16="http://schemas.microsoft.com/office/drawing/2014/main" id="{67DE7060-2DCC-ED12-26E3-9F62ABA85C4B}"/>
              </a:ext>
            </a:extLst>
          </p:cNvPr>
          <p:cNvGrpSpPr/>
          <p:nvPr/>
        </p:nvGrpSpPr>
        <p:grpSpPr>
          <a:xfrm>
            <a:off x="11157998" y="3642424"/>
            <a:ext cx="3214722" cy="2169853"/>
            <a:chOff x="11157998" y="3642424"/>
            <a:chExt cx="3214722" cy="2169853"/>
          </a:xfrm>
        </p:grpSpPr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0CBA0783-1CE8-B1B8-3483-6BE3ABF487B3}"/>
                </a:ext>
              </a:extLst>
            </p:cNvPr>
            <p:cNvGrpSpPr/>
            <p:nvPr/>
          </p:nvGrpSpPr>
          <p:grpSpPr>
            <a:xfrm>
              <a:off x="11198266" y="3642424"/>
              <a:ext cx="3174454" cy="2169853"/>
              <a:chOff x="8874126" y="3416353"/>
              <a:chExt cx="3174454" cy="2169853"/>
            </a:xfrm>
          </p:grpSpPr>
          <p:pic>
            <p:nvPicPr>
              <p:cNvPr id="43" name="그림 42">
                <a:extLst>
                  <a:ext uri="{FF2B5EF4-FFF2-40B4-BE49-F238E27FC236}">
                    <a16:creationId xmlns:a16="http://schemas.microsoft.com/office/drawing/2014/main" id="{CE2B8B17-C3D4-9C6D-6DD7-BA2EEB5678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4126" y="3567692"/>
                <a:ext cx="3174454" cy="2018514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4168D0A7-B85C-E373-72D5-93F1E7B84C35}"/>
                      </a:ext>
                    </a:extLst>
                  </p:cNvPr>
                  <p:cNvSpPr txBox="1"/>
                  <p:nvPr/>
                </p:nvSpPr>
                <p:spPr>
                  <a:xfrm>
                    <a:off x="9515868" y="3416353"/>
                    <a:ext cx="1854582" cy="18466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lang="ko-KR" alt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4168D0A7-B85C-E373-72D5-93F1E7B84C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15868" y="3416353"/>
                    <a:ext cx="1854582" cy="18466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27BA9822-494D-DDB8-8206-8644C7F312BF}"/>
                      </a:ext>
                    </a:extLst>
                  </p:cNvPr>
                  <p:cNvSpPr txBox="1"/>
                  <p:nvPr/>
                </p:nvSpPr>
                <p:spPr>
                  <a:xfrm>
                    <a:off x="9947247" y="5378514"/>
                    <a:ext cx="702866" cy="19947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𝑟𝑓</m:t>
                              </m:r>
                            </m:sub>
                          </m:sSub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oMath>
                      </m:oMathPara>
                    </a14:m>
                    <a:endParaRPr lang="ko-KR" alt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27BA9822-494D-DDB8-8206-8644C7F312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47247" y="5378514"/>
                    <a:ext cx="702866" cy="19947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27273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6E91C062-82DD-DDEF-80DE-6A283F24670C}"/>
                      </a:ext>
                    </a:extLst>
                  </p:cNvPr>
                  <p:cNvSpPr txBox="1"/>
                  <p:nvPr/>
                </p:nvSpPr>
                <p:spPr>
                  <a:xfrm>
                    <a:off x="10526544" y="3670976"/>
                    <a:ext cx="401816" cy="19947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𝑟𝑓</m:t>
                              </m:r>
                            </m:sub>
                          </m:sSub>
                        </m:oMath>
                      </m:oMathPara>
                    </a14:m>
                    <a:endParaRPr lang="ko-KR" alt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6E91C062-82DD-DDEF-80DE-6A283F2467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26544" y="3670976"/>
                    <a:ext cx="401816" cy="19947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24242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A8B10E53-F777-4F09-7BB8-8FB23DE6832B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5176" y="5378174"/>
                    <a:ext cx="702866" cy="19947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𝑟𝑓</m:t>
                              </m:r>
                            </m:sub>
                          </m:sSub>
                          <m:r>
                            <a:rPr lang="en-US" altLang="ko-KR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oMath>
                      </m:oMathPara>
                    </a14:m>
                    <a:endParaRPr lang="ko-KR" alt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A8B10E53-F777-4F09-7BB8-8FB23DE683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65176" y="5378174"/>
                    <a:ext cx="702866" cy="199478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24242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B370C170-25AC-9D32-D3DC-CBB14D68C1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891851" y="5096506"/>
                <a:ext cx="212125" cy="2794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540D79-E14B-6BCE-AEB0-14CF86B4E6F4}"/>
                  </a:ext>
                </a:extLst>
              </p:cNvPr>
              <p:cNvSpPr txBox="1"/>
              <p:nvPr/>
            </p:nvSpPr>
            <p:spPr>
              <a:xfrm>
                <a:off x="10891851" y="3946902"/>
                <a:ext cx="7653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Stable</a:t>
                </a:r>
                <a:endParaRPr lang="ko-KR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25FA3F-0478-3E2E-366E-8F20E41C3004}"/>
                  </a:ext>
                </a:extLst>
              </p:cNvPr>
              <p:cNvSpPr txBox="1"/>
              <p:nvPr/>
            </p:nvSpPr>
            <p:spPr>
              <a:xfrm>
                <a:off x="9161014" y="3963730"/>
                <a:ext cx="101604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Unstable</a:t>
                </a:r>
                <a:endParaRPr lang="ko-KR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C5E5C6AB-8939-AEFB-6B6C-6FCCD14361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65962" y="5105754"/>
                <a:ext cx="212125" cy="2794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8" name="직사각형 1137">
              <a:extLst>
                <a:ext uri="{FF2B5EF4-FFF2-40B4-BE49-F238E27FC236}">
                  <a16:creationId xmlns:a16="http://schemas.microsoft.com/office/drawing/2014/main" id="{6DD403E2-831A-99C2-B02F-B9EE44A8F50C}"/>
                </a:ext>
              </a:extLst>
            </p:cNvPr>
            <p:cNvSpPr/>
            <p:nvPr/>
          </p:nvSpPr>
          <p:spPr>
            <a:xfrm>
              <a:off x="11157998" y="3877076"/>
              <a:ext cx="212125" cy="1638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80FAAA9-44AA-B88C-C68C-7832C65388D3}"/>
              </a:ext>
            </a:extLst>
          </p:cNvPr>
          <p:cNvSpPr/>
          <p:nvPr/>
        </p:nvSpPr>
        <p:spPr>
          <a:xfrm>
            <a:off x="10489319" y="455411"/>
            <a:ext cx="3052170" cy="36420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AC/CBI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B217708-DFEE-65E7-5610-978B21C4E342}"/>
              </a:ext>
            </a:extLst>
          </p:cNvPr>
          <p:cNvSpPr/>
          <p:nvPr/>
        </p:nvSpPr>
        <p:spPr>
          <a:xfrm>
            <a:off x="7894101" y="453774"/>
            <a:ext cx="2433671" cy="38209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AC/CBI</a:t>
            </a:r>
            <a:endParaRPr lang="ko-KR" altLang="en-US" dirty="0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52168834-1ECA-7BD5-D8CD-0857C4295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E65C04D6-00AC-6E92-59BC-1DBD06D766C6}"/>
              </a:ext>
            </a:extLst>
          </p:cNvPr>
          <p:cNvSpPr/>
          <p:nvPr/>
        </p:nvSpPr>
        <p:spPr>
          <a:xfrm>
            <a:off x="80094" y="725769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Instability in NC active cavity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B3C1FDC-957C-60D4-7AA2-25BC93B1A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48100E01-544C-7930-FB6D-54CC80214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49FD7F-AADD-A76F-0035-7D4D33846D7E}"/>
              </a:ext>
            </a:extLst>
          </p:cNvPr>
          <p:cNvSpPr txBox="1"/>
          <p:nvPr/>
        </p:nvSpPr>
        <p:spPr>
          <a:xfrm>
            <a:off x="682924" y="1551877"/>
            <a:ext cx="769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DC Robinson instability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7ED6EA4-26CE-78DC-AF91-2509BA670971}"/>
                  </a:ext>
                </a:extLst>
              </p:cNvPr>
              <p:cNvSpPr txBox="1"/>
              <p:nvPr/>
            </p:nvSpPr>
            <p:spPr>
              <a:xfrm>
                <a:off x="682924" y="3599782"/>
                <a:ext cx="7699155" cy="405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AC Robinson instability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=0</m:t>
                        </m:r>
                      </m:e>
                    </m:d>
                  </m:oMath>
                </a14:m>
                <a:endPara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7ED6EA4-26CE-78DC-AF91-2509BA670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24" y="3599782"/>
                <a:ext cx="7699155" cy="405945"/>
              </a:xfrm>
              <a:prstGeom prst="rect">
                <a:avLst/>
              </a:prstGeom>
              <a:blipFill>
                <a:blip r:embed="rId12"/>
                <a:stretch>
                  <a:fillRect l="-792" t="-7576" b="-2727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44A8F4-11A7-CE0D-D129-DE1A7A9E82F6}"/>
                  </a:ext>
                </a:extLst>
              </p:cNvPr>
              <p:cNvSpPr txBox="1"/>
              <p:nvPr/>
            </p:nvSpPr>
            <p:spPr>
              <a:xfrm>
                <a:off x="682924" y="5923083"/>
                <a:ext cx="769915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Coupled Bunch Instability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=1,2,3…</m:t>
                        </m:r>
                      </m:e>
                    </m:d>
                  </m:oMath>
                </a14:m>
                <a:endParaRPr lang="en-US" altLang="ko-KR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44A8F4-11A7-CE0D-D129-DE1A7A9E8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24" y="5923083"/>
                <a:ext cx="7699155" cy="400110"/>
              </a:xfrm>
              <a:prstGeom prst="rect">
                <a:avLst/>
              </a:prstGeom>
              <a:blipFill>
                <a:blip r:embed="rId13"/>
                <a:stretch>
                  <a:fillRect l="-792" t="-7692" b="-2923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1DCBB21-4E35-4F2A-2BB3-455BF42172C7}"/>
                  </a:ext>
                </a:extLst>
              </p:cNvPr>
              <p:cNvSpPr txBox="1"/>
              <p:nvPr/>
            </p:nvSpPr>
            <p:spPr>
              <a:xfrm>
                <a:off x="626974" y="6679690"/>
                <a:ext cx="5800056" cy="6081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Multi bunch oscillation interacts with </a:t>
                </a:r>
                <a14:m>
                  <m:oMath xmlns:m="http://schemas.openxmlformats.org/officeDocument/2006/math">
                    <m:r>
                      <a:rPr lang="en-US" altLang="ko-KR" sz="1600" b="1" i="1">
                        <a:latin typeface="Cambria Math" panose="02040503050406030204" pitchFamily="18" charset="0"/>
                      </a:rPr>
                      <m:t>𝒁</m:t>
                    </m:r>
                    <m:d>
                      <m:dPr>
                        <m:ctrlPr>
                          <a:rPr lang="en-US" altLang="ko-KR" sz="1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</m:d>
                    <m:r>
                      <a:rPr lang="en-US" altLang="ko-KR" sz="1600" b="1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altLang="ko-KR" sz="1600" b="1" i="1"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altLang="ko-KR" sz="16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𝒓𝒇</m:t>
                        </m:r>
                      </m:sub>
                    </m:sSub>
                    <m:r>
                      <a:rPr lang="en-US" altLang="ko-KR" sz="1600" b="1" i="1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ko-KR" sz="1600" b="1" i="1" smtClean="0">
                        <a:latin typeface="Cambria Math" panose="02040503050406030204" pitchFamily="18" charset="0"/>
                      </a:rPr>
                      <m:t>𝝁</m:t>
                    </m:r>
                    <m:sSub>
                      <m:sSubPr>
                        <m:ctrlPr>
                          <a:rPr lang="en-US" altLang="ko-KR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ko-KR" sz="1600" b="1" dirty="0">
                    <a:latin typeface="Arial" panose="020B0604020202020204" pitchFamily="34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ko-KR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Causes amplitude growth of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ko-KR" sz="16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 oscillation mode. </a:t>
                </a:r>
                <a:endParaRPr lang="ko-KR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1DCBB21-4E35-4F2A-2BB3-455BF4217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74" y="6679690"/>
                <a:ext cx="5800056" cy="608115"/>
              </a:xfrm>
              <a:prstGeom prst="rect">
                <a:avLst/>
              </a:prstGeom>
              <a:blipFill>
                <a:blip r:embed="rId14"/>
                <a:stretch>
                  <a:fillRect l="-631" t="-3000" b="-12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33F5ACC-5BF8-9C34-4C82-E7DB4B490F0C}"/>
                  </a:ext>
                </a:extLst>
              </p:cNvPr>
              <p:cNvSpPr txBox="1"/>
              <p:nvPr/>
            </p:nvSpPr>
            <p:spPr>
              <a:xfrm>
                <a:off x="626973" y="4362223"/>
                <a:ext cx="6184011" cy="854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interacts with </a:t>
                </a:r>
                <a14:m>
                  <m:oMath xmlns:m="http://schemas.openxmlformats.org/officeDocument/2006/math">
                    <m:r>
                      <a:rPr lang="en-US" altLang="ko-KR" sz="1600" b="1" i="1">
                        <a:latin typeface="Cambria Math" panose="02040503050406030204" pitchFamily="18" charset="0"/>
                      </a:rPr>
                      <m:t>𝒁</m:t>
                    </m:r>
                    <m:d>
                      <m:dPr>
                        <m:ctrlPr>
                          <a:rPr lang="en-US" altLang="ko-KR" sz="1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</m:d>
                    <m:r>
                      <a:rPr lang="en-US" altLang="ko-KR" sz="1600" b="1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altLang="ko-KR" sz="1600" b="1" i="1"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altLang="ko-KR" sz="16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𝒓𝒇</m:t>
                        </m:r>
                      </m:sub>
                    </m:sSub>
                    <m:r>
                      <a:rPr lang="en-US" altLang="ko-KR" sz="1600" b="1" i="1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ko-KR" sz="1600" b="1" i="1">
                        <a:latin typeface="Cambria Math" panose="02040503050406030204" pitchFamily="18" charset="0"/>
                      </a:rPr>
                      <m:t>𝒍</m:t>
                    </m:r>
                    <m:sSub>
                      <m:sSubPr>
                        <m:ctrlPr>
                          <a:rPr lang="en-US" altLang="ko-KR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altLang="ko-KR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ko-KR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Causes amplitude growth of synchrotron oscillation.</a:t>
                </a:r>
                <a:endParaRPr lang="en-US" altLang="ko-KR" sz="16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ko-KR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33F5ACC-5BF8-9C34-4C82-E7DB4B490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73" y="4362223"/>
                <a:ext cx="6184011" cy="854336"/>
              </a:xfrm>
              <a:prstGeom prst="rect">
                <a:avLst/>
              </a:prstGeom>
              <a:blipFill>
                <a:blip r:embed="rId15"/>
                <a:stretch>
                  <a:fillRect l="-592" t="-21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592552-9051-5ACF-2513-9A2F85092A06}"/>
                  </a:ext>
                </a:extLst>
              </p:cNvPr>
              <p:cNvSpPr txBox="1"/>
              <p:nvPr/>
            </p:nvSpPr>
            <p:spPr>
              <a:xfrm>
                <a:off x="626973" y="2308483"/>
                <a:ext cx="544171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Restoring force of RF cavity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ko-KR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induced voltage</a:t>
                </a:r>
                <a:b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ko-KR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Loss phase stability</a:t>
                </a:r>
                <a:endParaRPr lang="ko-KR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592552-9051-5ACF-2513-9A2F85092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73" y="2308483"/>
                <a:ext cx="5441711" cy="584775"/>
              </a:xfrm>
              <a:prstGeom prst="rect">
                <a:avLst/>
              </a:prstGeom>
              <a:blipFill>
                <a:blip r:embed="rId16"/>
                <a:stretch>
                  <a:fillRect l="-672" t="-3125" b="-125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A3D4DD6-BBAA-5B1B-BE17-82B0D16A78CC}"/>
                  </a:ext>
                </a:extLst>
              </p:cNvPr>
              <p:cNvSpPr txBox="1"/>
              <p:nvPr/>
            </p:nvSpPr>
            <p:spPr>
              <a:xfrm>
                <a:off x="7177491" y="487009"/>
                <a:ext cx="700751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func>
                        <m:func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e>
                      </m:func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func>
                        <m:func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600" b="0" i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𝐼</m:t>
                      </m:r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func>
                        <m:func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e>
                      </m:func>
                      <m:r>
                        <a:rPr lang="en-US" altLang="ko-KR" sz="16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ko-KR" sz="1600" i="1">
                          <a:latin typeface="Cambria Math" panose="02040503050406030204" pitchFamily="18" charset="0"/>
                        </a:rPr>
                        <m:t>𝐼</m:t>
                      </m:r>
                      <m:sSub>
                        <m:sSub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60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sSub>
                        <m:sSub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60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func>
                        <m:func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6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func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ko-KR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A3D4DD6-BBAA-5B1B-BE17-82B0D16A7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491" y="487009"/>
                <a:ext cx="7007513" cy="338554"/>
              </a:xfrm>
              <a:prstGeom prst="rect">
                <a:avLst/>
              </a:prstGeom>
              <a:blipFill>
                <a:blip r:embed="rId17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그룹 19">
            <a:extLst>
              <a:ext uri="{FF2B5EF4-FFF2-40B4-BE49-F238E27FC236}">
                <a16:creationId xmlns:a16="http://schemas.microsoft.com/office/drawing/2014/main" id="{AC296B6D-6B69-A05C-979D-7F4EEB4816C7}"/>
              </a:ext>
            </a:extLst>
          </p:cNvPr>
          <p:cNvGrpSpPr/>
          <p:nvPr/>
        </p:nvGrpSpPr>
        <p:grpSpPr>
          <a:xfrm>
            <a:off x="6244487" y="3536714"/>
            <a:ext cx="2618348" cy="2275564"/>
            <a:chOff x="4238490" y="1464528"/>
            <a:chExt cx="3379922" cy="3197815"/>
          </a:xfrm>
        </p:grpSpPr>
        <p:cxnSp>
          <p:nvCxnSpPr>
            <p:cNvPr id="25" name="직선 화살표 연결선 24">
              <a:extLst>
                <a:ext uri="{FF2B5EF4-FFF2-40B4-BE49-F238E27FC236}">
                  <a16:creationId xmlns:a16="http://schemas.microsoft.com/office/drawing/2014/main" id="{209EB74D-E162-6357-0F7B-C7BFF0C0A9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7832" y="1496125"/>
              <a:ext cx="0" cy="316621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8416446-AE4F-BFC8-616C-4A375385A6F0}"/>
                </a:ext>
              </a:extLst>
            </p:cNvPr>
            <p:cNvGrpSpPr/>
            <p:nvPr/>
          </p:nvGrpSpPr>
          <p:grpSpPr>
            <a:xfrm>
              <a:off x="4238490" y="1868094"/>
              <a:ext cx="3379922" cy="717837"/>
              <a:chOff x="4238490" y="1753820"/>
              <a:chExt cx="3379922" cy="717837"/>
            </a:xfrm>
          </p:grpSpPr>
          <p:cxnSp>
            <p:nvCxnSpPr>
              <p:cNvPr id="60" name="직선 화살표 연결선 59">
                <a:extLst>
                  <a:ext uri="{FF2B5EF4-FFF2-40B4-BE49-F238E27FC236}">
                    <a16:creationId xmlns:a16="http://schemas.microsoft.com/office/drawing/2014/main" id="{D85AFDA8-8573-6F9A-044D-5039B47EEA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7252" y="2112739"/>
                <a:ext cx="166116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E891F82B-EB31-2241-BBCB-FA66BB27EAB0}"/>
                      </a:ext>
                    </a:extLst>
                  </p:cNvPr>
                  <p:cNvSpPr txBox="1"/>
                  <p:nvPr/>
                </p:nvSpPr>
                <p:spPr>
                  <a:xfrm>
                    <a:off x="4238490" y="1941584"/>
                    <a:ext cx="2375070" cy="4757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oMath>
                      </m:oMathPara>
                    </a14:m>
                    <a:endParaRPr lang="ko-KR" alt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E891F82B-EB31-2241-BBCB-FA66BB27EA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38490" y="1941584"/>
                    <a:ext cx="2375070" cy="47576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201987" t="-3128571" r="-190728" b="-1291071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F088986B-95F2-BD5C-89A0-FDA4EDCF042C}"/>
                  </a:ext>
                </a:extLst>
              </p:cNvPr>
              <p:cNvSpPr/>
              <p:nvPr/>
            </p:nvSpPr>
            <p:spPr>
              <a:xfrm>
                <a:off x="6446406" y="1753820"/>
                <a:ext cx="910598" cy="717837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타원 62">
                <a:extLst>
                  <a:ext uri="{FF2B5EF4-FFF2-40B4-BE49-F238E27FC236}">
                    <a16:creationId xmlns:a16="http://schemas.microsoft.com/office/drawing/2014/main" id="{0468CCEF-75F4-2B92-40D0-602F56D62406}"/>
                  </a:ext>
                </a:extLst>
              </p:cNvPr>
              <p:cNvSpPr/>
              <p:nvPr/>
            </p:nvSpPr>
            <p:spPr>
              <a:xfrm>
                <a:off x="6245397" y="1753820"/>
                <a:ext cx="910598" cy="717837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타원 63">
                <a:extLst>
                  <a:ext uri="{FF2B5EF4-FFF2-40B4-BE49-F238E27FC236}">
                    <a16:creationId xmlns:a16="http://schemas.microsoft.com/office/drawing/2014/main" id="{1DF42E6C-8EE5-6087-9324-0130E5360BBF}"/>
                  </a:ext>
                </a:extLst>
              </p:cNvPr>
              <p:cNvSpPr/>
              <p:nvPr/>
            </p:nvSpPr>
            <p:spPr>
              <a:xfrm>
                <a:off x="6345902" y="1753820"/>
                <a:ext cx="910598" cy="717837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C5AD731-C0E5-C382-AF76-9513C4183EC1}"/>
                    </a:ext>
                  </a:extLst>
                </p:cNvPr>
                <p:cNvSpPr txBox="1"/>
                <p:nvPr/>
              </p:nvSpPr>
              <p:spPr>
                <a:xfrm>
                  <a:off x="6477424" y="1464528"/>
                  <a:ext cx="197324" cy="3027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ko-KR" alt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C5AD731-C0E5-C382-AF76-9513C4183E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424" y="1464528"/>
                  <a:ext cx="197324" cy="302760"/>
                </a:xfrm>
                <a:prstGeom prst="rect">
                  <a:avLst/>
                </a:prstGeom>
                <a:blipFill>
                  <a:blip r:embed="rId19"/>
                  <a:stretch>
                    <a:fillRect l="-2888000" t="-4919444" r="-2888000" b="-204166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8638BF3F-85F8-70CF-7F63-4E7139BEC53C}"/>
                </a:ext>
              </a:extLst>
            </p:cNvPr>
            <p:cNvGrpSpPr/>
            <p:nvPr/>
          </p:nvGrpSpPr>
          <p:grpSpPr>
            <a:xfrm>
              <a:off x="4238490" y="2648289"/>
              <a:ext cx="3379922" cy="917482"/>
              <a:chOff x="4238490" y="2948653"/>
              <a:chExt cx="3379922" cy="917482"/>
            </a:xfrm>
          </p:grpSpPr>
          <p:cxnSp>
            <p:nvCxnSpPr>
              <p:cNvPr id="55" name="직선 화살표 연결선 54">
                <a:extLst>
                  <a:ext uri="{FF2B5EF4-FFF2-40B4-BE49-F238E27FC236}">
                    <a16:creationId xmlns:a16="http://schemas.microsoft.com/office/drawing/2014/main" id="{44BC223B-F4C7-CF17-134C-0154CAAB8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7252" y="3419566"/>
                <a:ext cx="166116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64B02FC1-725E-596B-4B9C-D1AC86E7D40E}"/>
                      </a:ext>
                    </a:extLst>
                  </p:cNvPr>
                  <p:cNvSpPr txBox="1"/>
                  <p:nvPr/>
                </p:nvSpPr>
                <p:spPr>
                  <a:xfrm>
                    <a:off x="4238490" y="3247942"/>
                    <a:ext cx="2375070" cy="4757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oMath>
                      </m:oMathPara>
                    </a14:m>
                    <a:endParaRPr lang="ko-KR" alt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64B02FC1-725E-596B-4B9C-D1AC86E7D4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38490" y="3247942"/>
                    <a:ext cx="2375070" cy="475765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01987" t="-3128571" r="-190728" b="-1291071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타원 56">
                <a:extLst>
                  <a:ext uri="{FF2B5EF4-FFF2-40B4-BE49-F238E27FC236}">
                    <a16:creationId xmlns:a16="http://schemas.microsoft.com/office/drawing/2014/main" id="{A05B48D6-45F1-45B2-58A0-2E99EC1EF82E}"/>
                  </a:ext>
                </a:extLst>
              </p:cNvPr>
              <p:cNvSpPr/>
              <p:nvPr/>
            </p:nvSpPr>
            <p:spPr>
              <a:xfrm>
                <a:off x="6339552" y="3064650"/>
                <a:ext cx="910598" cy="717837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타원 57">
                <a:extLst>
                  <a:ext uri="{FF2B5EF4-FFF2-40B4-BE49-F238E27FC236}">
                    <a16:creationId xmlns:a16="http://schemas.microsoft.com/office/drawing/2014/main" id="{2940A56F-C6E6-37FC-BF09-AF1A8CDB1149}"/>
                  </a:ext>
                </a:extLst>
              </p:cNvPr>
              <p:cNvSpPr/>
              <p:nvPr/>
            </p:nvSpPr>
            <p:spPr>
              <a:xfrm>
                <a:off x="6278255" y="3131201"/>
                <a:ext cx="1031853" cy="584733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타원 58">
                <a:extLst>
                  <a:ext uri="{FF2B5EF4-FFF2-40B4-BE49-F238E27FC236}">
                    <a16:creationId xmlns:a16="http://schemas.microsoft.com/office/drawing/2014/main" id="{BD684ECE-E77C-76A0-D9C4-5801013AC816}"/>
                  </a:ext>
                </a:extLst>
              </p:cNvPr>
              <p:cNvSpPr/>
              <p:nvPr/>
            </p:nvSpPr>
            <p:spPr>
              <a:xfrm rot="5400000">
                <a:off x="6332796" y="3000795"/>
                <a:ext cx="917482" cy="813198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F5B6E8FC-42D9-C06A-66C2-C254681C7BF2}"/>
                </a:ext>
              </a:extLst>
            </p:cNvPr>
            <p:cNvGrpSpPr/>
            <p:nvPr/>
          </p:nvGrpSpPr>
          <p:grpSpPr>
            <a:xfrm>
              <a:off x="4238490" y="3563060"/>
              <a:ext cx="3379922" cy="909853"/>
              <a:chOff x="4238490" y="3723914"/>
              <a:chExt cx="3379922" cy="909853"/>
            </a:xfrm>
          </p:grpSpPr>
          <p:grpSp>
            <p:nvGrpSpPr>
              <p:cNvPr id="34" name="그룹 33">
                <a:extLst>
                  <a:ext uri="{FF2B5EF4-FFF2-40B4-BE49-F238E27FC236}">
                    <a16:creationId xmlns:a16="http://schemas.microsoft.com/office/drawing/2014/main" id="{234D9997-4768-9316-D056-67FE9DE9D90B}"/>
                  </a:ext>
                </a:extLst>
              </p:cNvPr>
              <p:cNvGrpSpPr/>
              <p:nvPr/>
            </p:nvGrpSpPr>
            <p:grpSpPr>
              <a:xfrm>
                <a:off x="4238490" y="3823751"/>
                <a:ext cx="3379922" cy="810016"/>
                <a:chOff x="4238490" y="3022788"/>
                <a:chExt cx="3379922" cy="810016"/>
              </a:xfrm>
            </p:grpSpPr>
            <p:cxnSp>
              <p:nvCxnSpPr>
                <p:cNvPr id="49" name="직선 화살표 연결선 48">
                  <a:extLst>
                    <a:ext uri="{FF2B5EF4-FFF2-40B4-BE49-F238E27FC236}">
                      <a16:creationId xmlns:a16="http://schemas.microsoft.com/office/drawing/2014/main" id="{300E0669-3F99-58A2-AC46-CABC774038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57252" y="3419566"/>
                  <a:ext cx="166116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3CD77D11-8311-3EEC-FA69-B6C54C520E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38490" y="3247941"/>
                      <a:ext cx="2375070" cy="4757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ko-K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ko-K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=3</m:t>
                            </m:r>
                          </m:oMath>
                        </m:oMathPara>
                      </a14:m>
                      <a:endParaRPr lang="ko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3CD77D11-8311-3EEC-FA69-B6C54C520E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38490" y="3247941"/>
                      <a:ext cx="2375070" cy="475765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201987" t="-3128571" r="-193377" b="-12910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F88E1214-6453-CD9E-9AF8-DBD7B3CCFA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30773" y="3463943"/>
                      <a:ext cx="174644" cy="302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oMath>
                        </m:oMathPara>
                      </a14:m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F88E1214-6453-CD9E-9AF8-DBD7B3CCFA4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30773" y="3463943"/>
                      <a:ext cx="174644" cy="302760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13043" r="-869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2" name="타원 51">
                  <a:extLst>
                    <a:ext uri="{FF2B5EF4-FFF2-40B4-BE49-F238E27FC236}">
                      <a16:creationId xmlns:a16="http://schemas.microsoft.com/office/drawing/2014/main" id="{5B29FDD6-7F10-393B-794C-2B047202D654}"/>
                    </a:ext>
                  </a:extLst>
                </p:cNvPr>
                <p:cNvSpPr/>
                <p:nvPr/>
              </p:nvSpPr>
              <p:spPr>
                <a:xfrm>
                  <a:off x="6339552" y="3064650"/>
                  <a:ext cx="910598" cy="717837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  <a:prstDash val="soli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타원 160">
                  <a:extLst>
                    <a:ext uri="{FF2B5EF4-FFF2-40B4-BE49-F238E27FC236}">
                      <a16:creationId xmlns:a16="http://schemas.microsoft.com/office/drawing/2014/main" id="{594F1657-264F-89EB-E250-62A62BA458C2}"/>
                    </a:ext>
                  </a:extLst>
                </p:cNvPr>
                <p:cNvSpPr/>
                <p:nvPr/>
              </p:nvSpPr>
              <p:spPr>
                <a:xfrm rot="5400000">
                  <a:off x="6439225" y="2982452"/>
                  <a:ext cx="810016" cy="890687"/>
                </a:xfrm>
                <a:custGeom>
                  <a:avLst/>
                  <a:gdLst>
                    <a:gd name="connsiteX0" fmla="*/ 0 w 962417"/>
                    <a:gd name="connsiteY0" fmla="*/ 406599 h 813198"/>
                    <a:gd name="connsiteX1" fmla="*/ 481209 w 962417"/>
                    <a:gd name="connsiteY1" fmla="*/ 0 h 813198"/>
                    <a:gd name="connsiteX2" fmla="*/ 962418 w 962417"/>
                    <a:gd name="connsiteY2" fmla="*/ 406599 h 813198"/>
                    <a:gd name="connsiteX3" fmla="*/ 481209 w 962417"/>
                    <a:gd name="connsiteY3" fmla="*/ 813198 h 813198"/>
                    <a:gd name="connsiteX4" fmla="*/ 0 w 962417"/>
                    <a:gd name="connsiteY4" fmla="*/ 406599 h 813198"/>
                    <a:gd name="connsiteX0" fmla="*/ 0 w 957652"/>
                    <a:gd name="connsiteY0" fmla="*/ 610051 h 829999"/>
                    <a:gd name="connsiteX1" fmla="*/ 476443 w 957652"/>
                    <a:gd name="connsiteY1" fmla="*/ 3427 h 829999"/>
                    <a:gd name="connsiteX2" fmla="*/ 957652 w 957652"/>
                    <a:gd name="connsiteY2" fmla="*/ 410026 h 829999"/>
                    <a:gd name="connsiteX3" fmla="*/ 476443 w 957652"/>
                    <a:gd name="connsiteY3" fmla="*/ 816625 h 829999"/>
                    <a:gd name="connsiteX4" fmla="*/ 0 w 957652"/>
                    <a:gd name="connsiteY4" fmla="*/ 610051 h 829999"/>
                    <a:gd name="connsiteX0" fmla="*/ 0 w 967179"/>
                    <a:gd name="connsiteY0" fmla="*/ 606657 h 814905"/>
                    <a:gd name="connsiteX1" fmla="*/ 476443 w 967179"/>
                    <a:gd name="connsiteY1" fmla="*/ 33 h 814905"/>
                    <a:gd name="connsiteX2" fmla="*/ 967179 w 967179"/>
                    <a:gd name="connsiteY2" fmla="*/ 582845 h 814905"/>
                    <a:gd name="connsiteX3" fmla="*/ 476443 w 967179"/>
                    <a:gd name="connsiteY3" fmla="*/ 813231 h 814905"/>
                    <a:gd name="connsiteX4" fmla="*/ 0 w 967179"/>
                    <a:gd name="connsiteY4" fmla="*/ 606657 h 814905"/>
                    <a:gd name="connsiteX0" fmla="*/ 1 w 967180"/>
                    <a:gd name="connsiteY0" fmla="*/ 730473 h 937247"/>
                    <a:gd name="connsiteX1" fmla="*/ 481207 w 967180"/>
                    <a:gd name="connsiteY1" fmla="*/ 24 h 937247"/>
                    <a:gd name="connsiteX2" fmla="*/ 967180 w 967180"/>
                    <a:gd name="connsiteY2" fmla="*/ 706661 h 937247"/>
                    <a:gd name="connsiteX3" fmla="*/ 476444 w 967180"/>
                    <a:gd name="connsiteY3" fmla="*/ 937047 h 937247"/>
                    <a:gd name="connsiteX4" fmla="*/ 1 w 967180"/>
                    <a:gd name="connsiteY4" fmla="*/ 730473 h 937247"/>
                    <a:gd name="connsiteX0" fmla="*/ 1 w 886220"/>
                    <a:gd name="connsiteY0" fmla="*/ 730457 h 939609"/>
                    <a:gd name="connsiteX1" fmla="*/ 481207 w 886220"/>
                    <a:gd name="connsiteY1" fmla="*/ 8 h 939609"/>
                    <a:gd name="connsiteX2" fmla="*/ 886220 w 886220"/>
                    <a:gd name="connsiteY2" fmla="*/ 744745 h 939609"/>
                    <a:gd name="connsiteX3" fmla="*/ 476444 w 886220"/>
                    <a:gd name="connsiteY3" fmla="*/ 937031 h 939609"/>
                    <a:gd name="connsiteX4" fmla="*/ 1 w 886220"/>
                    <a:gd name="connsiteY4" fmla="*/ 730457 h 939609"/>
                    <a:gd name="connsiteX0" fmla="*/ 0 w 886219"/>
                    <a:gd name="connsiteY0" fmla="*/ 682832 h 891984"/>
                    <a:gd name="connsiteX1" fmla="*/ 476446 w 886219"/>
                    <a:gd name="connsiteY1" fmla="*/ 8 h 891984"/>
                    <a:gd name="connsiteX2" fmla="*/ 886219 w 886219"/>
                    <a:gd name="connsiteY2" fmla="*/ 697120 h 891984"/>
                    <a:gd name="connsiteX3" fmla="*/ 476443 w 886219"/>
                    <a:gd name="connsiteY3" fmla="*/ 889406 h 891984"/>
                    <a:gd name="connsiteX4" fmla="*/ 0 w 886219"/>
                    <a:gd name="connsiteY4" fmla="*/ 682832 h 891984"/>
                    <a:gd name="connsiteX0" fmla="*/ 0 w 810016"/>
                    <a:gd name="connsiteY0" fmla="*/ 701875 h 890687"/>
                    <a:gd name="connsiteX1" fmla="*/ 400243 w 810016"/>
                    <a:gd name="connsiteY1" fmla="*/ 1 h 890687"/>
                    <a:gd name="connsiteX2" fmla="*/ 810016 w 810016"/>
                    <a:gd name="connsiteY2" fmla="*/ 697113 h 890687"/>
                    <a:gd name="connsiteX3" fmla="*/ 400240 w 810016"/>
                    <a:gd name="connsiteY3" fmla="*/ 889399 h 890687"/>
                    <a:gd name="connsiteX4" fmla="*/ 0 w 810016"/>
                    <a:gd name="connsiteY4" fmla="*/ 701875 h 89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0016" h="890687">
                      <a:moveTo>
                        <a:pt x="0" y="701875"/>
                      </a:moveTo>
                      <a:cubicBezTo>
                        <a:pt x="1" y="553642"/>
                        <a:pt x="265240" y="795"/>
                        <a:pt x="400243" y="1"/>
                      </a:cubicBezTo>
                      <a:cubicBezTo>
                        <a:pt x="535246" y="-793"/>
                        <a:pt x="810016" y="472555"/>
                        <a:pt x="810016" y="697113"/>
                      </a:cubicBezTo>
                      <a:cubicBezTo>
                        <a:pt x="810016" y="921671"/>
                        <a:pt x="535243" y="888605"/>
                        <a:pt x="400240" y="889399"/>
                      </a:cubicBezTo>
                      <a:cubicBezTo>
                        <a:pt x="265237" y="890193"/>
                        <a:pt x="0" y="850108"/>
                        <a:pt x="0" y="701875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C00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2" name="타원 160">
                <a:extLst>
                  <a:ext uri="{FF2B5EF4-FFF2-40B4-BE49-F238E27FC236}">
                    <a16:creationId xmlns:a16="http://schemas.microsoft.com/office/drawing/2014/main" id="{2BAB36AA-646B-2F0C-E012-62F615082B7E}"/>
                  </a:ext>
                </a:extLst>
              </p:cNvPr>
              <p:cNvSpPr/>
              <p:nvPr/>
            </p:nvSpPr>
            <p:spPr>
              <a:xfrm rot="2700000">
                <a:off x="6377006" y="3683578"/>
                <a:ext cx="810016" cy="890687"/>
              </a:xfrm>
              <a:custGeom>
                <a:avLst/>
                <a:gdLst>
                  <a:gd name="connsiteX0" fmla="*/ 0 w 962417"/>
                  <a:gd name="connsiteY0" fmla="*/ 406599 h 813198"/>
                  <a:gd name="connsiteX1" fmla="*/ 481209 w 962417"/>
                  <a:gd name="connsiteY1" fmla="*/ 0 h 813198"/>
                  <a:gd name="connsiteX2" fmla="*/ 962418 w 962417"/>
                  <a:gd name="connsiteY2" fmla="*/ 406599 h 813198"/>
                  <a:gd name="connsiteX3" fmla="*/ 481209 w 962417"/>
                  <a:gd name="connsiteY3" fmla="*/ 813198 h 813198"/>
                  <a:gd name="connsiteX4" fmla="*/ 0 w 962417"/>
                  <a:gd name="connsiteY4" fmla="*/ 406599 h 813198"/>
                  <a:gd name="connsiteX0" fmla="*/ 0 w 957652"/>
                  <a:gd name="connsiteY0" fmla="*/ 610051 h 829999"/>
                  <a:gd name="connsiteX1" fmla="*/ 476443 w 957652"/>
                  <a:gd name="connsiteY1" fmla="*/ 3427 h 829999"/>
                  <a:gd name="connsiteX2" fmla="*/ 957652 w 957652"/>
                  <a:gd name="connsiteY2" fmla="*/ 410026 h 829999"/>
                  <a:gd name="connsiteX3" fmla="*/ 476443 w 957652"/>
                  <a:gd name="connsiteY3" fmla="*/ 816625 h 829999"/>
                  <a:gd name="connsiteX4" fmla="*/ 0 w 957652"/>
                  <a:gd name="connsiteY4" fmla="*/ 610051 h 829999"/>
                  <a:gd name="connsiteX0" fmla="*/ 0 w 967179"/>
                  <a:gd name="connsiteY0" fmla="*/ 606657 h 814905"/>
                  <a:gd name="connsiteX1" fmla="*/ 476443 w 967179"/>
                  <a:gd name="connsiteY1" fmla="*/ 33 h 814905"/>
                  <a:gd name="connsiteX2" fmla="*/ 967179 w 967179"/>
                  <a:gd name="connsiteY2" fmla="*/ 582845 h 814905"/>
                  <a:gd name="connsiteX3" fmla="*/ 476443 w 967179"/>
                  <a:gd name="connsiteY3" fmla="*/ 813231 h 814905"/>
                  <a:gd name="connsiteX4" fmla="*/ 0 w 967179"/>
                  <a:gd name="connsiteY4" fmla="*/ 606657 h 814905"/>
                  <a:gd name="connsiteX0" fmla="*/ 1 w 967180"/>
                  <a:gd name="connsiteY0" fmla="*/ 730473 h 937247"/>
                  <a:gd name="connsiteX1" fmla="*/ 481207 w 967180"/>
                  <a:gd name="connsiteY1" fmla="*/ 24 h 937247"/>
                  <a:gd name="connsiteX2" fmla="*/ 967180 w 967180"/>
                  <a:gd name="connsiteY2" fmla="*/ 706661 h 937247"/>
                  <a:gd name="connsiteX3" fmla="*/ 476444 w 967180"/>
                  <a:gd name="connsiteY3" fmla="*/ 937047 h 937247"/>
                  <a:gd name="connsiteX4" fmla="*/ 1 w 967180"/>
                  <a:gd name="connsiteY4" fmla="*/ 730473 h 937247"/>
                  <a:gd name="connsiteX0" fmla="*/ 1 w 886220"/>
                  <a:gd name="connsiteY0" fmla="*/ 730457 h 939609"/>
                  <a:gd name="connsiteX1" fmla="*/ 481207 w 886220"/>
                  <a:gd name="connsiteY1" fmla="*/ 8 h 939609"/>
                  <a:gd name="connsiteX2" fmla="*/ 886220 w 886220"/>
                  <a:gd name="connsiteY2" fmla="*/ 744745 h 939609"/>
                  <a:gd name="connsiteX3" fmla="*/ 476444 w 886220"/>
                  <a:gd name="connsiteY3" fmla="*/ 937031 h 939609"/>
                  <a:gd name="connsiteX4" fmla="*/ 1 w 886220"/>
                  <a:gd name="connsiteY4" fmla="*/ 730457 h 939609"/>
                  <a:gd name="connsiteX0" fmla="*/ 0 w 886219"/>
                  <a:gd name="connsiteY0" fmla="*/ 682832 h 891984"/>
                  <a:gd name="connsiteX1" fmla="*/ 476446 w 886219"/>
                  <a:gd name="connsiteY1" fmla="*/ 8 h 891984"/>
                  <a:gd name="connsiteX2" fmla="*/ 886219 w 886219"/>
                  <a:gd name="connsiteY2" fmla="*/ 697120 h 891984"/>
                  <a:gd name="connsiteX3" fmla="*/ 476443 w 886219"/>
                  <a:gd name="connsiteY3" fmla="*/ 889406 h 891984"/>
                  <a:gd name="connsiteX4" fmla="*/ 0 w 886219"/>
                  <a:gd name="connsiteY4" fmla="*/ 682832 h 891984"/>
                  <a:gd name="connsiteX0" fmla="*/ 0 w 810016"/>
                  <a:gd name="connsiteY0" fmla="*/ 701875 h 890687"/>
                  <a:gd name="connsiteX1" fmla="*/ 400243 w 810016"/>
                  <a:gd name="connsiteY1" fmla="*/ 1 h 890687"/>
                  <a:gd name="connsiteX2" fmla="*/ 810016 w 810016"/>
                  <a:gd name="connsiteY2" fmla="*/ 697113 h 890687"/>
                  <a:gd name="connsiteX3" fmla="*/ 400240 w 810016"/>
                  <a:gd name="connsiteY3" fmla="*/ 889399 h 890687"/>
                  <a:gd name="connsiteX4" fmla="*/ 0 w 810016"/>
                  <a:gd name="connsiteY4" fmla="*/ 701875 h 890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0016" h="890687">
                    <a:moveTo>
                      <a:pt x="0" y="701875"/>
                    </a:moveTo>
                    <a:cubicBezTo>
                      <a:pt x="1" y="553642"/>
                      <a:pt x="265240" y="795"/>
                      <a:pt x="400243" y="1"/>
                    </a:cubicBezTo>
                    <a:cubicBezTo>
                      <a:pt x="535246" y="-793"/>
                      <a:pt x="810016" y="472555"/>
                      <a:pt x="810016" y="697113"/>
                    </a:cubicBezTo>
                    <a:cubicBezTo>
                      <a:pt x="810016" y="921671"/>
                      <a:pt x="535243" y="888605"/>
                      <a:pt x="400240" y="889399"/>
                    </a:cubicBezTo>
                    <a:cubicBezTo>
                      <a:pt x="265237" y="890193"/>
                      <a:pt x="0" y="850108"/>
                      <a:pt x="0" y="701875"/>
                    </a:cubicBezTo>
                    <a:close/>
                  </a:path>
                </a:pathLst>
              </a:cu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34" name="그룹 1033">
            <a:extLst>
              <a:ext uri="{FF2B5EF4-FFF2-40B4-BE49-F238E27FC236}">
                <a16:creationId xmlns:a16="http://schemas.microsoft.com/office/drawing/2014/main" id="{3C664C4B-50A0-4FC1-02D4-8D8EA7CE5FAF}"/>
              </a:ext>
            </a:extLst>
          </p:cNvPr>
          <p:cNvGrpSpPr/>
          <p:nvPr/>
        </p:nvGrpSpPr>
        <p:grpSpPr>
          <a:xfrm>
            <a:off x="11231498" y="5987184"/>
            <a:ext cx="3220615" cy="2147665"/>
            <a:chOff x="11097001" y="5970909"/>
            <a:chExt cx="3220615" cy="2147665"/>
          </a:xfrm>
        </p:grpSpPr>
        <p:pic>
          <p:nvPicPr>
            <p:cNvPr id="1028" name="Picture 4" descr="생성된 이미지">
              <a:extLst>
                <a:ext uri="{FF2B5EF4-FFF2-40B4-BE49-F238E27FC236}">
                  <a16:creationId xmlns:a16="http://schemas.microsoft.com/office/drawing/2014/main" id="{7B29A85A-B203-C5F2-991C-3FCC9DAC1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6336" y="5977853"/>
              <a:ext cx="3211280" cy="2140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0ED0807-581E-3505-9FB3-60D0A2B1D7D8}"/>
                </a:ext>
              </a:extLst>
            </p:cNvPr>
            <p:cNvSpPr txBox="1"/>
            <p:nvPr/>
          </p:nvSpPr>
          <p:spPr>
            <a:xfrm>
              <a:off x="12266723" y="7845194"/>
              <a:ext cx="70286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5" name="그림 124">
              <a:extLst>
                <a:ext uri="{FF2B5EF4-FFF2-40B4-BE49-F238E27FC236}">
                  <a16:creationId xmlns:a16="http://schemas.microsoft.com/office/drawing/2014/main" id="{990E2E2F-10EB-1FC0-8399-D669286F8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rcRect l="-1" t="3106" r="96811"/>
            <a:stretch/>
          </p:blipFill>
          <p:spPr>
            <a:xfrm>
              <a:off x="11097001" y="6133391"/>
              <a:ext cx="101265" cy="1955828"/>
            </a:xfrm>
            <a:prstGeom prst="rect">
              <a:avLst/>
            </a:prstGeom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B1E3572-E0CA-47C7-394B-BB48356FD41A}"/>
                </a:ext>
              </a:extLst>
            </p:cNvPr>
            <p:cNvSpPr txBox="1"/>
            <p:nvPr/>
          </p:nvSpPr>
          <p:spPr>
            <a:xfrm>
              <a:off x="11167864" y="7508099"/>
              <a:ext cx="70286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2" name="TextBox 1031">
                  <a:extLst>
                    <a:ext uri="{FF2B5EF4-FFF2-40B4-BE49-F238E27FC236}">
                      <a16:creationId xmlns:a16="http://schemas.microsoft.com/office/drawing/2014/main" id="{66C907FA-58A0-9CB2-130E-3C157E9C83D8}"/>
                    </a:ext>
                  </a:extLst>
                </p:cNvPr>
                <p:cNvSpPr txBox="1"/>
                <p:nvPr/>
              </p:nvSpPr>
              <p:spPr>
                <a:xfrm>
                  <a:off x="12175112" y="6122216"/>
                  <a:ext cx="401816" cy="19947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  <m:t>𝑟𝑓</m:t>
                            </m:r>
                          </m:sub>
                        </m:sSub>
                      </m:oMath>
                    </m:oMathPara>
                  </a14:m>
                  <a:endParaRPr lang="ko-KR" alt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32" name="TextBox 1031">
                  <a:extLst>
                    <a:ext uri="{FF2B5EF4-FFF2-40B4-BE49-F238E27FC236}">
                      <a16:creationId xmlns:a16="http://schemas.microsoft.com/office/drawing/2014/main" id="{66C907FA-58A0-9CB2-130E-3C157E9C83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75112" y="6122216"/>
                  <a:ext cx="401816" cy="199478"/>
                </a:xfrm>
                <a:prstGeom prst="rect">
                  <a:avLst/>
                </a:prstGeom>
                <a:blipFill>
                  <a:blip r:embed="rId26"/>
                  <a:stretch>
                    <a:fillRect b="-2727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5" name="직선 연결선 1024">
              <a:extLst>
                <a:ext uri="{FF2B5EF4-FFF2-40B4-BE49-F238E27FC236}">
                  <a16:creationId xmlns:a16="http://schemas.microsoft.com/office/drawing/2014/main" id="{26F249D9-406A-585F-4470-EEE8FB2985FE}"/>
                </a:ext>
              </a:extLst>
            </p:cNvPr>
            <p:cNvCxnSpPr/>
            <p:nvPr/>
          </p:nvCxnSpPr>
          <p:spPr>
            <a:xfrm>
              <a:off x="12383515" y="6347002"/>
              <a:ext cx="0" cy="14443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직선 연결선 1026">
              <a:extLst>
                <a:ext uri="{FF2B5EF4-FFF2-40B4-BE49-F238E27FC236}">
                  <a16:creationId xmlns:a16="http://schemas.microsoft.com/office/drawing/2014/main" id="{81A48C5E-DC39-4774-EF3C-30D5CE67A8DD}"/>
                </a:ext>
              </a:extLst>
            </p:cNvPr>
            <p:cNvCxnSpPr/>
            <p:nvPr/>
          </p:nvCxnSpPr>
          <p:spPr>
            <a:xfrm>
              <a:off x="12691482" y="6347002"/>
              <a:ext cx="0" cy="1444380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9" name="TextBox 1028">
                  <a:extLst>
                    <a:ext uri="{FF2B5EF4-FFF2-40B4-BE49-F238E27FC236}">
                      <a16:creationId xmlns:a16="http://schemas.microsoft.com/office/drawing/2014/main" id="{31105725-67F2-517A-7FB6-D20C06C4DEED}"/>
                    </a:ext>
                  </a:extLst>
                </p:cNvPr>
                <p:cNvSpPr txBox="1"/>
                <p:nvPr/>
              </p:nvSpPr>
              <p:spPr>
                <a:xfrm>
                  <a:off x="11519297" y="6267705"/>
                  <a:ext cx="935895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ko-K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ko-KR" alt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29" name="TextBox 1028">
                  <a:extLst>
                    <a:ext uri="{FF2B5EF4-FFF2-40B4-BE49-F238E27FC236}">
                      <a16:creationId xmlns:a16="http://schemas.microsoft.com/office/drawing/2014/main" id="{31105725-67F2-517A-7FB6-D20C06C4DE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19297" y="6267705"/>
                  <a:ext cx="935895" cy="338554"/>
                </a:xfrm>
                <a:prstGeom prst="rect">
                  <a:avLst/>
                </a:prstGeom>
                <a:blipFill>
                  <a:blip r:embed="rId27"/>
                  <a:stretch>
                    <a:fillRect l="-420261" t="-3021429" r="-433333" b="-189821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0" name="TextBox 1029">
                  <a:extLst>
                    <a:ext uri="{FF2B5EF4-FFF2-40B4-BE49-F238E27FC236}">
                      <a16:creationId xmlns:a16="http://schemas.microsoft.com/office/drawing/2014/main" id="{DABF6839-A801-6CC5-8EAA-113F0757B730}"/>
                    </a:ext>
                  </a:extLst>
                </p:cNvPr>
                <p:cNvSpPr txBox="1"/>
                <p:nvPr/>
              </p:nvSpPr>
              <p:spPr>
                <a:xfrm>
                  <a:off x="12551813" y="6258288"/>
                  <a:ext cx="935895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ko-KR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ko-KR" altLang="en-US" sz="1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30" name="TextBox 1029">
                  <a:extLst>
                    <a:ext uri="{FF2B5EF4-FFF2-40B4-BE49-F238E27FC236}">
                      <a16:creationId xmlns:a16="http://schemas.microsoft.com/office/drawing/2014/main" id="{DABF6839-A801-6CC5-8EAA-113F0757B7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51813" y="6258288"/>
                  <a:ext cx="935895" cy="338554"/>
                </a:xfrm>
                <a:prstGeom prst="rect">
                  <a:avLst/>
                </a:prstGeom>
                <a:blipFill>
                  <a:blip r:embed="rId28"/>
                  <a:stretch>
                    <a:fillRect l="-417532" t="-3070909" r="-424675" b="-193272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1" name="TextBox 1030">
                  <a:extLst>
                    <a:ext uri="{FF2B5EF4-FFF2-40B4-BE49-F238E27FC236}">
                      <a16:creationId xmlns:a16="http://schemas.microsoft.com/office/drawing/2014/main" id="{4EEE7411-151D-DD2D-34F0-D3B06FF4945F}"/>
                    </a:ext>
                  </a:extLst>
                </p:cNvPr>
                <p:cNvSpPr txBox="1"/>
                <p:nvPr/>
              </p:nvSpPr>
              <p:spPr>
                <a:xfrm>
                  <a:off x="12355876" y="7809166"/>
                  <a:ext cx="702866" cy="19947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  <m:t>𝑟𝑓</m:t>
                            </m:r>
                          </m:sub>
                        </m:sSub>
                        <m:r>
                          <a:rPr lang="en-US" altLang="ko-KR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ko-KR" alt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31" name="TextBox 1030">
                  <a:extLst>
                    <a:ext uri="{FF2B5EF4-FFF2-40B4-BE49-F238E27FC236}">
                      <a16:creationId xmlns:a16="http://schemas.microsoft.com/office/drawing/2014/main" id="{4EEE7411-151D-DD2D-34F0-D3B06FF494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55876" y="7809166"/>
                  <a:ext cx="702866" cy="199478"/>
                </a:xfrm>
                <a:prstGeom prst="rect">
                  <a:avLst/>
                </a:prstGeom>
                <a:blipFill>
                  <a:blip r:embed="rId29"/>
                  <a:stretch>
                    <a:fillRect b="-2727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768B75B6-3A91-9084-498F-A98606AF5359}"/>
                    </a:ext>
                  </a:extLst>
                </p:cNvPr>
                <p:cNvSpPr txBox="1"/>
                <p:nvPr/>
              </p:nvSpPr>
              <p:spPr>
                <a:xfrm>
                  <a:off x="12366704" y="5970909"/>
                  <a:ext cx="532197" cy="184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oMath>
                    </m:oMathPara>
                  </a14:m>
                  <a:endParaRPr lang="ko-KR" alt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768B75B6-3A91-9084-498F-A98606AF53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66704" y="5970909"/>
                  <a:ext cx="532197" cy="184666"/>
                </a:xfrm>
                <a:prstGeom prst="rect">
                  <a:avLst/>
                </a:prstGeom>
                <a:blipFill>
                  <a:blip r:embed="rId30"/>
                  <a:stretch>
                    <a:fillRect b="-645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98" name="그룹 1097">
            <a:extLst>
              <a:ext uri="{FF2B5EF4-FFF2-40B4-BE49-F238E27FC236}">
                <a16:creationId xmlns:a16="http://schemas.microsoft.com/office/drawing/2014/main" id="{B8630ECF-FDA2-E1E9-FF10-C167404A7DF1}"/>
              </a:ext>
            </a:extLst>
          </p:cNvPr>
          <p:cNvGrpSpPr/>
          <p:nvPr/>
        </p:nvGrpSpPr>
        <p:grpSpPr>
          <a:xfrm>
            <a:off x="6780787" y="1165218"/>
            <a:ext cx="2525354" cy="2178910"/>
            <a:chOff x="10072807" y="3377548"/>
            <a:chExt cx="2513315" cy="2073190"/>
          </a:xfrm>
        </p:grpSpPr>
        <p:cxnSp>
          <p:nvCxnSpPr>
            <p:cNvPr id="1100" name="직선 화살표 연결선 1099">
              <a:extLst>
                <a:ext uri="{FF2B5EF4-FFF2-40B4-BE49-F238E27FC236}">
                  <a16:creationId xmlns:a16="http://schemas.microsoft.com/office/drawing/2014/main" id="{5433F231-0925-7ABB-F361-2076C2808944}"/>
                </a:ext>
              </a:extLst>
            </p:cNvPr>
            <p:cNvCxnSpPr>
              <a:cxnSpLocks/>
            </p:cNvCxnSpPr>
            <p:nvPr/>
          </p:nvCxnSpPr>
          <p:spPr>
            <a:xfrm>
              <a:off x="10132125" y="4580823"/>
              <a:ext cx="236148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1" name="직선 화살표 연결선 1100">
              <a:extLst>
                <a:ext uri="{FF2B5EF4-FFF2-40B4-BE49-F238E27FC236}">
                  <a16:creationId xmlns:a16="http://schemas.microsoft.com/office/drawing/2014/main" id="{2D7963D6-005A-C238-F8E6-8CE60E620C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01805" y="3494289"/>
              <a:ext cx="0" cy="195644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2" name="TextBox 1101">
                  <a:extLst>
                    <a:ext uri="{FF2B5EF4-FFF2-40B4-BE49-F238E27FC236}">
                      <a16:creationId xmlns:a16="http://schemas.microsoft.com/office/drawing/2014/main" id="{C82B14C1-4E37-C888-D893-25F1FEFD7C7E}"/>
                    </a:ext>
                  </a:extLst>
                </p:cNvPr>
                <p:cNvSpPr txBox="1"/>
                <p:nvPr/>
              </p:nvSpPr>
              <p:spPr>
                <a:xfrm>
                  <a:off x="12187281" y="4654221"/>
                  <a:ext cx="398841" cy="3294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Re</m:t>
                        </m:r>
                      </m:oMath>
                    </m:oMathPara>
                  </a14:m>
                  <a:endParaRPr lang="ko-KR" alt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02" name="TextBox 1101">
                  <a:extLst>
                    <a:ext uri="{FF2B5EF4-FFF2-40B4-BE49-F238E27FC236}">
                      <a16:creationId xmlns:a16="http://schemas.microsoft.com/office/drawing/2014/main" id="{C82B14C1-4E37-C888-D893-25F1FEFD7C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87281" y="4654221"/>
                  <a:ext cx="398841" cy="329449"/>
                </a:xfrm>
                <a:prstGeom prst="rect">
                  <a:avLst/>
                </a:prstGeom>
                <a:blipFill>
                  <a:blip r:embed="rId31"/>
                  <a:stretch>
                    <a:fillRect l="-1036364" t="-2921053" r="-1036364" b="-122105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3" name="TextBox 1102">
                  <a:extLst>
                    <a:ext uri="{FF2B5EF4-FFF2-40B4-BE49-F238E27FC236}">
                      <a16:creationId xmlns:a16="http://schemas.microsoft.com/office/drawing/2014/main" id="{C50DDD20-D79B-BC03-380D-704EB3DFA2CC}"/>
                    </a:ext>
                  </a:extLst>
                </p:cNvPr>
                <p:cNvSpPr txBox="1"/>
                <p:nvPr/>
              </p:nvSpPr>
              <p:spPr>
                <a:xfrm>
                  <a:off x="10794364" y="3377548"/>
                  <a:ext cx="411603" cy="3294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Im</m:t>
                        </m:r>
                      </m:oMath>
                    </m:oMathPara>
                  </a14:m>
                  <a:endParaRPr lang="ko-KR" alt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03" name="TextBox 1102">
                  <a:extLst>
                    <a:ext uri="{FF2B5EF4-FFF2-40B4-BE49-F238E27FC236}">
                      <a16:creationId xmlns:a16="http://schemas.microsoft.com/office/drawing/2014/main" id="{C50DDD20-D79B-BC03-380D-704EB3DFA2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94364" y="3377548"/>
                  <a:ext cx="411603" cy="329449"/>
                </a:xfrm>
                <a:prstGeom prst="rect">
                  <a:avLst/>
                </a:prstGeom>
                <a:blipFill>
                  <a:blip r:embed="rId32"/>
                  <a:stretch>
                    <a:fillRect l="-994118" t="-2966071" r="-994118" b="-120178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10" name="직선 화살표 연결선 1109">
              <a:extLst>
                <a:ext uri="{FF2B5EF4-FFF2-40B4-BE49-F238E27FC236}">
                  <a16:creationId xmlns:a16="http://schemas.microsoft.com/office/drawing/2014/main" id="{E5143B12-CA34-3684-FD4F-C4CC64470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74361" y="4598474"/>
              <a:ext cx="316228" cy="307652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2" name="원호 1111">
              <a:extLst>
                <a:ext uri="{FF2B5EF4-FFF2-40B4-BE49-F238E27FC236}">
                  <a16:creationId xmlns:a16="http://schemas.microsoft.com/office/drawing/2014/main" id="{4E3705ED-E4BB-5DF9-5B30-7DCB33DE3EB6}"/>
                </a:ext>
              </a:extLst>
            </p:cNvPr>
            <p:cNvSpPr/>
            <p:nvPr/>
          </p:nvSpPr>
          <p:spPr>
            <a:xfrm rot="13460549">
              <a:off x="11017050" y="4324498"/>
              <a:ext cx="545619" cy="541515"/>
            </a:xfrm>
            <a:prstGeom prst="arc">
              <a:avLst>
                <a:gd name="adj1" fmla="val 16289927"/>
                <a:gd name="adj2" fmla="val 18942911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3" name="TextBox 1112">
                  <a:extLst>
                    <a:ext uri="{FF2B5EF4-FFF2-40B4-BE49-F238E27FC236}">
                      <a16:creationId xmlns:a16="http://schemas.microsoft.com/office/drawing/2014/main" id="{42389DEC-6023-4D5E-0536-19CCF1EE72CA}"/>
                    </a:ext>
                  </a:extLst>
                </p:cNvPr>
                <p:cNvSpPr txBox="1"/>
                <p:nvPr/>
              </p:nvSpPr>
              <p:spPr>
                <a:xfrm>
                  <a:off x="10690927" y="4590207"/>
                  <a:ext cx="204015" cy="2342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ko-KR" alt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13" name="TextBox 1112">
                  <a:extLst>
                    <a:ext uri="{FF2B5EF4-FFF2-40B4-BE49-F238E27FC236}">
                      <a16:creationId xmlns:a16="http://schemas.microsoft.com/office/drawing/2014/main" id="{42389DEC-6023-4D5E-0536-19CCF1EE72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90927" y="4590207"/>
                  <a:ext cx="204015" cy="234274"/>
                </a:xfrm>
                <a:prstGeom prst="rect">
                  <a:avLst/>
                </a:prstGeom>
                <a:blipFill>
                  <a:blip r:embed="rId33"/>
                  <a:stretch>
                    <a:fillRect l="-29412" r="-29412" b="-3414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14" name="직선 화살표 연결선 1113">
              <a:extLst>
                <a:ext uri="{FF2B5EF4-FFF2-40B4-BE49-F238E27FC236}">
                  <a16:creationId xmlns:a16="http://schemas.microsoft.com/office/drawing/2014/main" id="{8E9608D9-233F-C43F-85D7-AD12AA65CC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54858" y="4577267"/>
              <a:ext cx="146944" cy="643682"/>
            </a:xfrm>
            <a:prstGeom prst="straightConnector1">
              <a:avLst/>
            </a:prstGeom>
            <a:ln w="28575">
              <a:solidFill>
                <a:srgbClr val="C12929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5" name="원호 1114">
              <a:extLst>
                <a:ext uri="{FF2B5EF4-FFF2-40B4-BE49-F238E27FC236}">
                  <a16:creationId xmlns:a16="http://schemas.microsoft.com/office/drawing/2014/main" id="{A94FD7AD-1D8A-9E07-92D8-220C52F192C0}"/>
                </a:ext>
              </a:extLst>
            </p:cNvPr>
            <p:cNvSpPr/>
            <p:nvPr/>
          </p:nvSpPr>
          <p:spPr>
            <a:xfrm rot="2700000">
              <a:off x="10703507" y="3736075"/>
              <a:ext cx="1277072" cy="1304844"/>
            </a:xfrm>
            <a:prstGeom prst="arc">
              <a:avLst>
                <a:gd name="adj1" fmla="val 2907091"/>
                <a:gd name="adj2" fmla="val 3465651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6" name="TextBox 1115">
                  <a:extLst>
                    <a:ext uri="{FF2B5EF4-FFF2-40B4-BE49-F238E27FC236}">
                      <a16:creationId xmlns:a16="http://schemas.microsoft.com/office/drawing/2014/main" id="{D7C66DBB-E72F-CC6A-EAE1-60333E953E14}"/>
                    </a:ext>
                  </a:extLst>
                </p:cNvPr>
                <p:cNvSpPr txBox="1"/>
                <p:nvPr/>
              </p:nvSpPr>
              <p:spPr>
                <a:xfrm>
                  <a:off x="11306991" y="5015550"/>
                  <a:ext cx="200633" cy="2342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ko-KR" alt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16" name="TextBox 1115">
                  <a:extLst>
                    <a:ext uri="{FF2B5EF4-FFF2-40B4-BE49-F238E27FC236}">
                      <a16:creationId xmlns:a16="http://schemas.microsoft.com/office/drawing/2014/main" id="{D7C66DBB-E72F-CC6A-EAE1-60333E953E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06991" y="5015550"/>
                  <a:ext cx="200633" cy="234274"/>
                </a:xfrm>
                <a:prstGeom prst="rect">
                  <a:avLst/>
                </a:prstGeom>
                <a:blipFill>
                  <a:blip r:embed="rId34"/>
                  <a:stretch>
                    <a:fillRect l="-33333" r="-30303" b="-35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7" name="TextBox 1116">
                  <a:extLst>
                    <a:ext uri="{FF2B5EF4-FFF2-40B4-BE49-F238E27FC236}">
                      <a16:creationId xmlns:a16="http://schemas.microsoft.com/office/drawing/2014/main" id="{344D18CB-0389-760A-DF64-69E6838C960D}"/>
                    </a:ext>
                  </a:extLst>
                </p:cNvPr>
                <p:cNvSpPr txBox="1"/>
                <p:nvPr/>
              </p:nvSpPr>
              <p:spPr>
                <a:xfrm>
                  <a:off x="10072807" y="4743815"/>
                  <a:ext cx="1334864" cy="3514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18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oMath>
                    </m:oMathPara>
                  </a14:m>
                  <a:endParaRPr lang="ko-KR" alt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17" name="TextBox 1116">
                  <a:extLst>
                    <a:ext uri="{FF2B5EF4-FFF2-40B4-BE49-F238E27FC236}">
                      <a16:creationId xmlns:a16="http://schemas.microsoft.com/office/drawing/2014/main" id="{344D18CB-0389-760A-DF64-69E6838C96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2807" y="4743815"/>
                  <a:ext cx="1334864" cy="351412"/>
                </a:xfrm>
                <a:prstGeom prst="rect">
                  <a:avLst/>
                </a:prstGeom>
                <a:blipFill>
                  <a:blip r:embed="rId37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8" name="TextBox 1117">
                  <a:extLst>
                    <a:ext uri="{FF2B5EF4-FFF2-40B4-BE49-F238E27FC236}">
                      <a16:creationId xmlns:a16="http://schemas.microsoft.com/office/drawing/2014/main" id="{BC57C4A0-4BF1-8958-3344-6A6696F31A60}"/>
                    </a:ext>
                  </a:extLst>
                </p:cNvPr>
                <p:cNvSpPr txBox="1"/>
                <p:nvPr/>
              </p:nvSpPr>
              <p:spPr>
                <a:xfrm>
                  <a:off x="10192810" y="5081406"/>
                  <a:ext cx="1642267" cy="3514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800" b="0" i="1" smtClean="0">
                                <a:solidFill>
                                  <a:srgbClr val="C129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800" b="1" i="1" smtClean="0">
                                <a:solidFill>
                                  <a:srgbClr val="C12929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1800" b="0" i="0" smtClean="0">
                                <a:solidFill>
                                  <a:srgbClr val="C12929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oMath>
                    </m:oMathPara>
                  </a14:m>
                  <a:endParaRPr lang="ko-KR" alt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18" name="TextBox 1117">
                  <a:extLst>
                    <a:ext uri="{FF2B5EF4-FFF2-40B4-BE49-F238E27FC236}">
                      <a16:creationId xmlns:a16="http://schemas.microsoft.com/office/drawing/2014/main" id="{BC57C4A0-4BF1-8958-3344-6A6696F31A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92810" y="5081406"/>
                  <a:ext cx="1642267" cy="351412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B3C437AD-855C-E859-C0FC-C7A1F857F684}"/>
              </a:ext>
            </a:extLst>
          </p:cNvPr>
          <p:cNvGrpSpPr/>
          <p:nvPr/>
        </p:nvGrpSpPr>
        <p:grpSpPr>
          <a:xfrm>
            <a:off x="11554575" y="1092853"/>
            <a:ext cx="2465752" cy="2234531"/>
            <a:chOff x="11172406" y="830419"/>
            <a:chExt cx="2465752" cy="2234531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A28A1F44-8274-E933-4E97-99357129620C}"/>
                </a:ext>
              </a:extLst>
            </p:cNvPr>
            <p:cNvGrpSpPr/>
            <p:nvPr/>
          </p:nvGrpSpPr>
          <p:grpSpPr>
            <a:xfrm>
              <a:off x="11172406" y="830419"/>
              <a:ext cx="2465752" cy="2234531"/>
              <a:chOff x="10558741" y="842290"/>
              <a:chExt cx="2465752" cy="2234531"/>
            </a:xfrm>
          </p:grpSpPr>
          <p:grpSp>
            <p:nvGrpSpPr>
              <p:cNvPr id="1119" name="그룹 1118">
                <a:extLst>
                  <a:ext uri="{FF2B5EF4-FFF2-40B4-BE49-F238E27FC236}">
                    <a16:creationId xmlns:a16="http://schemas.microsoft.com/office/drawing/2014/main" id="{32CD6245-F1C7-083B-A2E0-0E724701813D}"/>
                  </a:ext>
                </a:extLst>
              </p:cNvPr>
              <p:cNvGrpSpPr/>
              <p:nvPr/>
            </p:nvGrpSpPr>
            <p:grpSpPr>
              <a:xfrm>
                <a:off x="10558741" y="842290"/>
                <a:ext cx="2465752" cy="2234531"/>
                <a:chOff x="10132125" y="3377548"/>
                <a:chExt cx="2453997" cy="2126112"/>
              </a:xfrm>
            </p:grpSpPr>
            <p:cxnSp>
              <p:nvCxnSpPr>
                <p:cNvPr id="1120" name="직선 화살표 연결선 1119">
                  <a:extLst>
                    <a:ext uri="{FF2B5EF4-FFF2-40B4-BE49-F238E27FC236}">
                      <a16:creationId xmlns:a16="http://schemas.microsoft.com/office/drawing/2014/main" id="{A077E7B5-6201-E5C0-290A-CEB11AC40B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32125" y="4580823"/>
                  <a:ext cx="2361489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1" name="직선 화살표 연결선 1120">
                  <a:extLst>
                    <a:ext uri="{FF2B5EF4-FFF2-40B4-BE49-F238E27FC236}">
                      <a16:creationId xmlns:a16="http://schemas.microsoft.com/office/drawing/2014/main" id="{B06B5977-DACA-AD7E-7ED0-B0FE8B9ACB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301805" y="3494289"/>
                  <a:ext cx="0" cy="195644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22" name="TextBox 1121">
                      <a:extLst>
                        <a:ext uri="{FF2B5EF4-FFF2-40B4-BE49-F238E27FC236}">
                          <a16:creationId xmlns:a16="http://schemas.microsoft.com/office/drawing/2014/main" id="{E4C95DCC-0F99-EA1E-B90E-80FDF5722D5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187281" y="4654221"/>
                      <a:ext cx="398841" cy="3294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Re</m:t>
                            </m:r>
                          </m:oMath>
                        </m:oMathPara>
                      </a14:m>
                      <a:endParaRPr lang="ko-KR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22" name="TextBox 1121">
                      <a:extLst>
                        <a:ext uri="{FF2B5EF4-FFF2-40B4-BE49-F238E27FC236}">
                          <a16:creationId xmlns:a16="http://schemas.microsoft.com/office/drawing/2014/main" id="{E4C95DCC-0F99-EA1E-B90E-80FDF5722D5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187281" y="4654221"/>
                      <a:ext cx="398841" cy="329449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l="-1036364" t="-2919298" r="-1036364" b="-12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23" name="TextBox 1122">
                      <a:extLst>
                        <a:ext uri="{FF2B5EF4-FFF2-40B4-BE49-F238E27FC236}">
                          <a16:creationId xmlns:a16="http://schemas.microsoft.com/office/drawing/2014/main" id="{70A410AF-4E27-B8E8-0406-934988A50D8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794364" y="3377548"/>
                      <a:ext cx="411603" cy="3294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Im</m:t>
                            </m:r>
                          </m:oMath>
                        </m:oMathPara>
                      </a14:m>
                      <a:endParaRPr lang="ko-KR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23" name="TextBox 1122">
                      <a:extLst>
                        <a:ext uri="{FF2B5EF4-FFF2-40B4-BE49-F238E27FC236}">
                          <a16:creationId xmlns:a16="http://schemas.microsoft.com/office/drawing/2014/main" id="{70A410AF-4E27-B8E8-0406-934988A50D8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794364" y="3377548"/>
                      <a:ext cx="411603" cy="329449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994118" t="-2912281" r="-994118" b="-11789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24" name="직선 화살표 연결선 1123">
                  <a:extLst>
                    <a:ext uri="{FF2B5EF4-FFF2-40B4-BE49-F238E27FC236}">
                      <a16:creationId xmlns:a16="http://schemas.microsoft.com/office/drawing/2014/main" id="{3F4DE0DC-9F7F-F55D-3A4C-4210C27756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049790" y="4598474"/>
                  <a:ext cx="240799" cy="340034"/>
                </a:xfrm>
                <a:prstGeom prst="straightConnector1">
                  <a:avLst/>
                </a:prstGeom>
                <a:ln w="28575">
                  <a:solidFill>
                    <a:srgbClr val="0070C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5" name="원호 1124">
                  <a:extLst>
                    <a:ext uri="{FF2B5EF4-FFF2-40B4-BE49-F238E27FC236}">
                      <a16:creationId xmlns:a16="http://schemas.microsoft.com/office/drawing/2014/main" id="{4E27F7F1-42F1-6032-657A-71068DB9292F}"/>
                    </a:ext>
                  </a:extLst>
                </p:cNvPr>
                <p:cNvSpPr/>
                <p:nvPr/>
              </p:nvSpPr>
              <p:spPr>
                <a:xfrm rot="12600000">
                  <a:off x="11017050" y="4324498"/>
                  <a:ext cx="545619" cy="541515"/>
                </a:xfrm>
                <a:prstGeom prst="arc">
                  <a:avLst>
                    <a:gd name="adj1" fmla="val 16289927"/>
                    <a:gd name="adj2" fmla="val 18942911"/>
                  </a:avLst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26" name="TextBox 1125">
                      <a:extLst>
                        <a:ext uri="{FF2B5EF4-FFF2-40B4-BE49-F238E27FC236}">
                          <a16:creationId xmlns:a16="http://schemas.microsoft.com/office/drawing/2014/main" id="{FEFB454D-DE90-4FB0-8D7F-6DFB00EFEF8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785723" y="4668752"/>
                      <a:ext cx="204015" cy="23427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oMath>
                        </m:oMathPara>
                      </a14:m>
                      <a:endParaRPr lang="ko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26" name="TextBox 1125">
                      <a:extLst>
                        <a:ext uri="{FF2B5EF4-FFF2-40B4-BE49-F238E27FC236}">
                          <a16:creationId xmlns:a16="http://schemas.microsoft.com/office/drawing/2014/main" id="{FEFB454D-DE90-4FB0-8D7F-6DFB00EFEF8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785723" y="4668752"/>
                      <a:ext cx="204015" cy="234274"/>
                    </a:xfrm>
                    <a:prstGeom prst="rect">
                      <a:avLst/>
                    </a:prstGeom>
                    <a:blipFill>
                      <a:blip r:embed="rId41"/>
                      <a:stretch>
                        <a:fillRect l="-29412" r="-29412" b="-3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27" name="직선 화살표 연결선 1126">
                  <a:extLst>
                    <a:ext uri="{FF2B5EF4-FFF2-40B4-BE49-F238E27FC236}">
                      <a16:creationId xmlns:a16="http://schemas.microsoft.com/office/drawing/2014/main" id="{72DB81C9-3097-C09E-7D71-C2B2110159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154858" y="4577267"/>
                  <a:ext cx="146944" cy="643682"/>
                </a:xfrm>
                <a:prstGeom prst="straightConnector1">
                  <a:avLst/>
                </a:prstGeom>
                <a:ln w="28575">
                  <a:solidFill>
                    <a:srgbClr val="C12929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8" name="원호 1127">
                  <a:extLst>
                    <a:ext uri="{FF2B5EF4-FFF2-40B4-BE49-F238E27FC236}">
                      <a16:creationId xmlns:a16="http://schemas.microsoft.com/office/drawing/2014/main" id="{367DCCBD-16B3-2A0D-7959-E246A503E77D}"/>
                    </a:ext>
                  </a:extLst>
                </p:cNvPr>
                <p:cNvSpPr/>
                <p:nvPr/>
              </p:nvSpPr>
              <p:spPr>
                <a:xfrm rot="2700000">
                  <a:off x="10703507" y="3736075"/>
                  <a:ext cx="1277072" cy="1304844"/>
                </a:xfrm>
                <a:prstGeom prst="arc">
                  <a:avLst>
                    <a:gd name="adj1" fmla="val 2907091"/>
                    <a:gd name="adj2" fmla="val 3465651"/>
                  </a:avLst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29" name="TextBox 1128">
                      <a:extLst>
                        <a:ext uri="{FF2B5EF4-FFF2-40B4-BE49-F238E27FC236}">
                          <a16:creationId xmlns:a16="http://schemas.microsoft.com/office/drawing/2014/main" id="{6FFF25FB-2A1B-8DFF-5D6C-1135A7AF5F4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06991" y="5015550"/>
                      <a:ext cx="200633" cy="23427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oMath>
                        </m:oMathPara>
                      </a14:m>
                      <a:endParaRPr lang="ko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29" name="TextBox 1128">
                      <a:extLst>
                        <a:ext uri="{FF2B5EF4-FFF2-40B4-BE49-F238E27FC236}">
                          <a16:creationId xmlns:a16="http://schemas.microsoft.com/office/drawing/2014/main" id="{6FFF25FB-2A1B-8DFF-5D6C-1135A7AF5F4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306991" y="5015550"/>
                      <a:ext cx="200633" cy="234274"/>
                    </a:xfrm>
                    <a:prstGeom prst="rect">
                      <a:avLst/>
                    </a:prstGeom>
                    <a:blipFill>
                      <a:blip r:embed="rId42"/>
                      <a:stretch>
                        <a:fillRect l="-30303" r="-33333" b="-3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30" name="TextBox 1129">
                      <a:extLst>
                        <a:ext uri="{FF2B5EF4-FFF2-40B4-BE49-F238E27FC236}">
                          <a16:creationId xmlns:a16="http://schemas.microsoft.com/office/drawing/2014/main" id="{495E8B48-6BA5-C256-6929-CB7905B6FC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62399" y="4858611"/>
                      <a:ext cx="1334864" cy="3514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ko-KR" sz="1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8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ko-KR" sz="18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sub>
                            </m:sSub>
                          </m:oMath>
                        </m:oMathPara>
                      </a14:m>
                      <a:endParaRPr lang="ko-KR" altLang="en-US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30" name="TextBox 1129">
                      <a:extLst>
                        <a:ext uri="{FF2B5EF4-FFF2-40B4-BE49-F238E27FC236}">
                          <a16:creationId xmlns:a16="http://schemas.microsoft.com/office/drawing/2014/main" id="{495E8B48-6BA5-C256-6929-CB7905B6FCB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262399" y="4858611"/>
                      <a:ext cx="1334864" cy="351412"/>
                    </a:xfrm>
                    <a:prstGeom prst="rect">
                      <a:avLst/>
                    </a:prstGeom>
                    <a:blipFill>
                      <a:blip r:embed="rId4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31" name="TextBox 1130">
                      <a:extLst>
                        <a:ext uri="{FF2B5EF4-FFF2-40B4-BE49-F238E27FC236}">
                          <a16:creationId xmlns:a16="http://schemas.microsoft.com/office/drawing/2014/main" id="{4CF678AC-B71D-8920-8667-EE7F275F37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62890" y="5152248"/>
                      <a:ext cx="1642267" cy="3514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ko-KR" sz="1800" b="0" i="1" smtClean="0">
                                    <a:solidFill>
                                      <a:srgbClr val="C129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800" b="1" i="1" smtClean="0">
                                    <a:solidFill>
                                      <a:srgbClr val="C12929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ko-KR" sz="1800" b="0" i="0" smtClean="0">
                                    <a:solidFill>
                                      <a:srgbClr val="C12929"/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oMath>
                        </m:oMathPara>
                      </a14:m>
                      <a:endParaRPr lang="ko-KR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31" name="TextBox 1130">
                      <a:extLst>
                        <a:ext uri="{FF2B5EF4-FFF2-40B4-BE49-F238E27FC236}">
                          <a16:creationId xmlns:a16="http://schemas.microsoft.com/office/drawing/2014/main" id="{4CF678AC-B71D-8920-8667-EE7F275F374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262890" y="5152248"/>
                      <a:ext cx="1642267" cy="351412"/>
                    </a:xfrm>
                    <a:prstGeom prst="rect">
                      <a:avLst/>
                    </a:prstGeom>
                    <a:blipFill>
                      <a:blip r:embed="rId4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133" name="직선 화살표 연결선 1132">
                <a:extLst>
                  <a:ext uri="{FF2B5EF4-FFF2-40B4-BE49-F238E27FC236}">
                    <a16:creationId xmlns:a16="http://schemas.microsoft.com/office/drawing/2014/main" id="{642B4697-5192-7ED8-9E51-CE7DABB195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25150" y="2094256"/>
                <a:ext cx="1015919" cy="27429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원호 3">
                <a:extLst>
                  <a:ext uri="{FF2B5EF4-FFF2-40B4-BE49-F238E27FC236}">
                    <a16:creationId xmlns:a16="http://schemas.microsoft.com/office/drawing/2014/main" id="{51E92F67-9347-FC90-63E9-C900BB07EDA6}"/>
                  </a:ext>
                </a:extLst>
              </p:cNvPr>
              <p:cNvSpPr/>
              <p:nvPr/>
            </p:nvSpPr>
            <p:spPr>
              <a:xfrm rot="13500000">
                <a:off x="11274945" y="1638711"/>
                <a:ext cx="875800" cy="909183"/>
              </a:xfrm>
              <a:prstGeom prst="arc">
                <a:avLst>
                  <a:gd name="adj1" fmla="val 18011178"/>
                  <a:gd name="adj2" fmla="val 18812076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BA98FF0B-E44D-CBB9-E983-94F64D81D9A1}"/>
                      </a:ext>
                    </a:extLst>
                  </p:cNvPr>
                  <p:cNvSpPr txBox="1"/>
                  <p:nvPr/>
                </p:nvSpPr>
                <p:spPr>
                  <a:xfrm>
                    <a:off x="10877679" y="2059595"/>
                    <a:ext cx="157223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oMath>
                      </m:oMathPara>
                    </a14:m>
                    <a:endParaRPr lang="ko-KR" alt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BA98FF0B-E44D-CBB9-E983-94F64D81D9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77679" y="2059595"/>
                    <a:ext cx="157223" cy="24622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 l="-1884615" t="-2972500" r="-1880769" b="-1257500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" name="직선 화살표 연결선 7">
              <a:extLst>
                <a:ext uri="{FF2B5EF4-FFF2-40B4-BE49-F238E27FC236}">
                  <a16:creationId xmlns:a16="http://schemas.microsoft.com/office/drawing/2014/main" id="{AC323F74-7A04-BC21-C048-5E5A705A12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30924" y="1815900"/>
              <a:ext cx="1015919" cy="274294"/>
            </a:xfrm>
            <a:prstGeom prst="straightConnector1">
              <a:avLst/>
            </a:prstGeom>
            <a:ln w="12700">
              <a:solidFill>
                <a:srgbClr val="0070C0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3AEF376-4113-C4E3-603B-1E807DB58ECF}"/>
                    </a:ext>
                  </a:extLst>
                </p:cNvPr>
                <p:cNvSpPr txBox="1"/>
                <p:nvPr/>
              </p:nvSpPr>
              <p:spPr>
                <a:xfrm>
                  <a:off x="13123447" y="1542814"/>
                  <a:ext cx="22576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ko-KR" alt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3AEF376-4113-C4E3-603B-1E807DB58E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23447" y="1542814"/>
                  <a:ext cx="225766" cy="246221"/>
                </a:xfrm>
                <a:prstGeom prst="rect">
                  <a:avLst/>
                </a:prstGeom>
                <a:blipFill>
                  <a:blip r:embed="rId46"/>
                  <a:stretch>
                    <a:fillRect l="-1827027" t="-4707317" r="-1851351" b="-172682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D2593B9C-FDB1-D8D3-5F08-C4499911F257}"/>
              </a:ext>
            </a:extLst>
          </p:cNvPr>
          <p:cNvCxnSpPr/>
          <p:nvPr/>
        </p:nvCxnSpPr>
        <p:spPr>
          <a:xfrm>
            <a:off x="626973" y="3517880"/>
            <a:ext cx="13982879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CE351653-18E1-20AA-C00E-D6B8A3F4281D}"/>
              </a:ext>
            </a:extLst>
          </p:cNvPr>
          <p:cNvCxnSpPr/>
          <p:nvPr/>
        </p:nvCxnSpPr>
        <p:spPr>
          <a:xfrm>
            <a:off x="626973" y="5854795"/>
            <a:ext cx="13982879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2" name="TextBox 1131">
            <a:extLst>
              <a:ext uri="{FF2B5EF4-FFF2-40B4-BE49-F238E27FC236}">
                <a16:creationId xmlns:a16="http://schemas.microsoft.com/office/drawing/2014/main" id="{EAB24F21-EBC1-6000-EC93-FE327FB84A14}"/>
              </a:ext>
            </a:extLst>
          </p:cNvPr>
          <p:cNvSpPr txBox="1"/>
          <p:nvPr/>
        </p:nvSpPr>
        <p:spPr>
          <a:xfrm>
            <a:off x="10894532" y="847835"/>
            <a:ext cx="22417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loading term</a:t>
            </a:r>
            <a:endParaRPr lang="ko-KR" alt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35" name="TextBox 1134">
            <a:extLst>
              <a:ext uri="{FF2B5EF4-FFF2-40B4-BE49-F238E27FC236}">
                <a16:creationId xmlns:a16="http://schemas.microsoft.com/office/drawing/2014/main" id="{4857A7DF-EB8F-2687-684E-730492BF6C1D}"/>
              </a:ext>
            </a:extLst>
          </p:cNvPr>
          <p:cNvSpPr txBox="1"/>
          <p:nvPr/>
        </p:nvSpPr>
        <p:spPr>
          <a:xfrm>
            <a:off x="7978938" y="864536"/>
            <a:ext cx="22417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rgbClr val="C1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Restoring force term </a:t>
            </a:r>
            <a:endParaRPr lang="ko-KR" altLang="en-US" sz="1600" dirty="0">
              <a:solidFill>
                <a:srgbClr val="C1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812CD5E-F9C7-F8D4-6F4B-58F6C7AE5534}"/>
                  </a:ext>
                </a:extLst>
              </p:cNvPr>
              <p:cNvSpPr txBox="1"/>
              <p:nvPr/>
            </p:nvSpPr>
            <p:spPr>
              <a:xfrm>
                <a:off x="9287314" y="6603042"/>
                <a:ext cx="2147616" cy="502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sup>
                      </m:sSubSup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ko-KR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812CD5E-F9C7-F8D4-6F4B-58F6C7AE5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7314" y="6603042"/>
                <a:ext cx="2147616" cy="502830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그룹 66">
            <a:extLst>
              <a:ext uri="{FF2B5EF4-FFF2-40B4-BE49-F238E27FC236}">
                <a16:creationId xmlns:a16="http://schemas.microsoft.com/office/drawing/2014/main" id="{BD448F5F-B1CF-1503-93EE-FB2B3DB052AF}"/>
              </a:ext>
            </a:extLst>
          </p:cNvPr>
          <p:cNvGrpSpPr/>
          <p:nvPr/>
        </p:nvGrpSpPr>
        <p:grpSpPr>
          <a:xfrm>
            <a:off x="5585479" y="5919390"/>
            <a:ext cx="4030749" cy="2229801"/>
            <a:chOff x="3739716" y="5062986"/>
            <a:chExt cx="4703292" cy="2550299"/>
          </a:xfrm>
        </p:grpSpPr>
        <p:cxnSp>
          <p:nvCxnSpPr>
            <p:cNvPr id="68" name="직선 화살표 연결선 67">
              <a:extLst>
                <a:ext uri="{FF2B5EF4-FFF2-40B4-BE49-F238E27FC236}">
                  <a16:creationId xmlns:a16="http://schemas.microsoft.com/office/drawing/2014/main" id="{DA8FD43C-1495-E9C3-72CB-7E929D06E9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66480" y="5127143"/>
              <a:ext cx="0" cy="245517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BA62E57E-AB1B-99A0-2C6D-5D0EB34D4D17}"/>
                    </a:ext>
                  </a:extLst>
                </p:cNvPr>
                <p:cNvSpPr txBox="1"/>
                <p:nvPr/>
              </p:nvSpPr>
              <p:spPr>
                <a:xfrm>
                  <a:off x="5128197" y="5062986"/>
                  <a:ext cx="159164" cy="2464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ko-KR" alt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BA62E57E-AB1B-99A0-2C6D-5D0EB34D4D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8197" y="5062986"/>
                  <a:ext cx="159164" cy="246411"/>
                </a:xfrm>
                <a:prstGeom prst="rect">
                  <a:avLst/>
                </a:prstGeom>
                <a:blipFill>
                  <a:blip r:embed="rId48"/>
                  <a:stretch>
                    <a:fillRect l="-18182" r="-9091" b="-285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9ED2709F-5ABB-A9D3-468F-B15D3A9F8752}"/>
                </a:ext>
              </a:extLst>
            </p:cNvPr>
            <p:cNvGrpSpPr/>
            <p:nvPr/>
          </p:nvGrpSpPr>
          <p:grpSpPr>
            <a:xfrm>
              <a:off x="3739716" y="5207844"/>
              <a:ext cx="4205040" cy="725159"/>
              <a:chOff x="4062198" y="4378871"/>
              <a:chExt cx="4205040" cy="725159"/>
            </a:xfrm>
          </p:grpSpPr>
          <p:cxnSp>
            <p:nvCxnSpPr>
              <p:cNvPr id="101" name="직선 연결선 100">
                <a:extLst>
                  <a:ext uri="{FF2B5EF4-FFF2-40B4-BE49-F238E27FC236}">
                    <a16:creationId xmlns:a16="http://schemas.microsoft.com/office/drawing/2014/main" id="{1BCD1E53-97F5-B431-4763-ED3B8D0BBB05}"/>
                  </a:ext>
                </a:extLst>
              </p:cNvPr>
              <p:cNvCxnSpPr>
                <a:cxnSpLocks/>
                <a:stCxn id="104" idx="6"/>
              </p:cNvCxnSpPr>
              <p:nvPr/>
            </p:nvCxnSpPr>
            <p:spPr>
              <a:xfrm>
                <a:off x="5860195" y="4637578"/>
                <a:ext cx="93179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직선 화살표 연결선 101">
                <a:extLst>
                  <a:ext uri="{FF2B5EF4-FFF2-40B4-BE49-F238E27FC236}">
                    <a16:creationId xmlns:a16="http://schemas.microsoft.com/office/drawing/2014/main" id="{295B8EDB-B5F8-D515-3155-AC7AFDF656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0960" y="4887969"/>
                <a:ext cx="248627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56F449A9-DFDC-1032-E923-4127EBBFB6F7}"/>
                      </a:ext>
                    </a:extLst>
                  </p:cNvPr>
                  <p:cNvSpPr txBox="1"/>
                  <p:nvPr/>
                </p:nvSpPr>
                <p:spPr>
                  <a:xfrm>
                    <a:off x="4062198" y="4716814"/>
                    <a:ext cx="2375070" cy="38721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ko-KR" alt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56F449A9-DFDC-1032-E923-4127EBBFB6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62198" y="4716814"/>
                    <a:ext cx="2375070" cy="387216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 l="-165569" t="-3019643" r="-171257" b="-1900000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4" name="타원 103">
                <a:extLst>
                  <a:ext uri="{FF2B5EF4-FFF2-40B4-BE49-F238E27FC236}">
                    <a16:creationId xmlns:a16="http://schemas.microsoft.com/office/drawing/2014/main" id="{64343C30-53D8-9207-7699-3EFC42EC2014}"/>
                  </a:ext>
                </a:extLst>
              </p:cNvPr>
              <p:cNvSpPr/>
              <p:nvPr/>
            </p:nvSpPr>
            <p:spPr>
              <a:xfrm>
                <a:off x="5717729" y="4573081"/>
                <a:ext cx="142466" cy="12899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타원 104">
                <a:extLst>
                  <a:ext uri="{FF2B5EF4-FFF2-40B4-BE49-F238E27FC236}">
                    <a16:creationId xmlns:a16="http://schemas.microsoft.com/office/drawing/2014/main" id="{0A8ACA6B-6681-9130-0C7F-EE83193990A4}"/>
                  </a:ext>
                </a:extLst>
              </p:cNvPr>
              <p:cNvSpPr/>
              <p:nvPr/>
            </p:nvSpPr>
            <p:spPr>
              <a:xfrm>
                <a:off x="6049020" y="4573081"/>
                <a:ext cx="142466" cy="12899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타원 105">
                <a:extLst>
                  <a:ext uri="{FF2B5EF4-FFF2-40B4-BE49-F238E27FC236}">
                    <a16:creationId xmlns:a16="http://schemas.microsoft.com/office/drawing/2014/main" id="{07C5DB0E-E3B0-BFE0-D44B-FF55B4161D28}"/>
                  </a:ext>
                </a:extLst>
              </p:cNvPr>
              <p:cNvSpPr/>
              <p:nvPr/>
            </p:nvSpPr>
            <p:spPr>
              <a:xfrm>
                <a:off x="6388207" y="4573081"/>
                <a:ext cx="142466" cy="12899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타원 106">
                <a:extLst>
                  <a:ext uri="{FF2B5EF4-FFF2-40B4-BE49-F238E27FC236}">
                    <a16:creationId xmlns:a16="http://schemas.microsoft.com/office/drawing/2014/main" id="{EF6E92C0-65A0-8BD1-0420-1FB14FAABB35}"/>
                  </a:ext>
                </a:extLst>
              </p:cNvPr>
              <p:cNvSpPr/>
              <p:nvPr/>
            </p:nvSpPr>
            <p:spPr>
              <a:xfrm>
                <a:off x="7981161" y="4573081"/>
                <a:ext cx="142466" cy="12899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A697FF58-C5C0-3C41-842F-F54C9F594E47}"/>
                      </a:ext>
                    </a:extLst>
                  </p:cNvPr>
                  <p:cNvSpPr txBox="1"/>
                  <p:nvPr/>
                </p:nvSpPr>
                <p:spPr>
                  <a:xfrm>
                    <a:off x="6988159" y="4378871"/>
                    <a:ext cx="348880" cy="39601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oMath>
                      </m:oMathPara>
                    </a14:m>
                    <a:endParaRPr lang="ko-KR" alt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A697FF58-C5C0-3C41-842F-F54C9F594E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88159" y="4378871"/>
                    <a:ext cx="348880" cy="396017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 l="-224490" t="-429825" r="-222449" b="-184211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9" name="직선 연결선 108">
                <a:extLst>
                  <a:ext uri="{FF2B5EF4-FFF2-40B4-BE49-F238E27FC236}">
                    <a16:creationId xmlns:a16="http://schemas.microsoft.com/office/drawing/2014/main" id="{B20BE861-1401-5FC2-EBBE-8FD9096908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9689" y="4628968"/>
                <a:ext cx="5414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D0865FB1-EC43-2655-8530-5C12376EC26F}"/>
                </a:ext>
              </a:extLst>
            </p:cNvPr>
            <p:cNvGrpSpPr/>
            <p:nvPr/>
          </p:nvGrpSpPr>
          <p:grpSpPr>
            <a:xfrm>
              <a:off x="3739716" y="6807736"/>
              <a:ext cx="4703292" cy="805549"/>
              <a:chOff x="4062198" y="7097662"/>
              <a:chExt cx="4703292" cy="805549"/>
            </a:xfrm>
          </p:grpSpPr>
          <p:sp>
            <p:nvSpPr>
              <p:cNvPr id="85" name="자유형: 도형 84">
                <a:extLst>
                  <a:ext uri="{FF2B5EF4-FFF2-40B4-BE49-F238E27FC236}">
                    <a16:creationId xmlns:a16="http://schemas.microsoft.com/office/drawing/2014/main" id="{C96D7654-CF50-502C-1376-D3E1A7110687}"/>
                  </a:ext>
                </a:extLst>
              </p:cNvPr>
              <p:cNvSpPr/>
              <p:nvPr/>
            </p:nvSpPr>
            <p:spPr>
              <a:xfrm>
                <a:off x="5797468" y="7180962"/>
                <a:ext cx="598288" cy="202247"/>
              </a:xfrm>
              <a:custGeom>
                <a:avLst/>
                <a:gdLst>
                  <a:gd name="connsiteX0" fmla="*/ 0 w 1128713"/>
                  <a:gd name="connsiteY0" fmla="*/ 357188 h 359569"/>
                  <a:gd name="connsiteX1" fmla="*/ 561975 w 1128713"/>
                  <a:gd name="connsiteY1" fmla="*/ 0 h 359569"/>
                  <a:gd name="connsiteX2" fmla="*/ 1128713 w 1128713"/>
                  <a:gd name="connsiteY2" fmla="*/ 359569 h 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8713" h="359569">
                    <a:moveTo>
                      <a:pt x="0" y="357188"/>
                    </a:moveTo>
                    <a:cubicBezTo>
                      <a:pt x="186928" y="178395"/>
                      <a:pt x="373856" y="-397"/>
                      <a:pt x="561975" y="0"/>
                    </a:cubicBezTo>
                    <a:cubicBezTo>
                      <a:pt x="750094" y="397"/>
                      <a:pt x="939403" y="179983"/>
                      <a:pt x="1128713" y="359569"/>
                    </a:cubicBezTo>
                  </a:path>
                </a:pathLst>
              </a:cu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자유형: 도형 85">
                <a:extLst>
                  <a:ext uri="{FF2B5EF4-FFF2-40B4-BE49-F238E27FC236}">
                    <a16:creationId xmlns:a16="http://schemas.microsoft.com/office/drawing/2014/main" id="{6B9609CA-D6F2-457D-F77C-F9E935706B6F}"/>
                  </a:ext>
                </a:extLst>
              </p:cNvPr>
              <p:cNvSpPr/>
              <p:nvPr/>
            </p:nvSpPr>
            <p:spPr>
              <a:xfrm rot="10800000">
                <a:off x="6392696" y="7381219"/>
                <a:ext cx="598288" cy="202247"/>
              </a:xfrm>
              <a:custGeom>
                <a:avLst/>
                <a:gdLst>
                  <a:gd name="connsiteX0" fmla="*/ 0 w 1128713"/>
                  <a:gd name="connsiteY0" fmla="*/ 357188 h 359569"/>
                  <a:gd name="connsiteX1" fmla="*/ 561975 w 1128713"/>
                  <a:gd name="connsiteY1" fmla="*/ 0 h 359569"/>
                  <a:gd name="connsiteX2" fmla="*/ 1128713 w 1128713"/>
                  <a:gd name="connsiteY2" fmla="*/ 359569 h 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8713" h="359569">
                    <a:moveTo>
                      <a:pt x="0" y="357188"/>
                    </a:moveTo>
                    <a:cubicBezTo>
                      <a:pt x="186928" y="178395"/>
                      <a:pt x="373856" y="-397"/>
                      <a:pt x="561975" y="0"/>
                    </a:cubicBezTo>
                    <a:cubicBezTo>
                      <a:pt x="750094" y="397"/>
                      <a:pt x="939403" y="179983"/>
                      <a:pt x="1128713" y="359569"/>
                    </a:cubicBezTo>
                  </a:path>
                </a:pathLst>
              </a:cu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직사각형 86">
                <a:extLst>
                  <a:ext uri="{FF2B5EF4-FFF2-40B4-BE49-F238E27FC236}">
                    <a16:creationId xmlns:a16="http://schemas.microsoft.com/office/drawing/2014/main" id="{F378BB0B-A689-7AB7-178C-5FAB1DF3AD60}"/>
                  </a:ext>
                </a:extLst>
              </p:cNvPr>
              <p:cNvSpPr/>
              <p:nvPr/>
            </p:nvSpPr>
            <p:spPr>
              <a:xfrm>
                <a:off x="6645228" y="7319804"/>
                <a:ext cx="519938" cy="2762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8" name="직선 화살표 연결선 87">
                <a:extLst>
                  <a:ext uri="{FF2B5EF4-FFF2-40B4-BE49-F238E27FC236}">
                    <a16:creationId xmlns:a16="http://schemas.microsoft.com/office/drawing/2014/main" id="{19069129-FD5C-7CA1-862E-555C474577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0960" y="7391121"/>
                <a:ext cx="248627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A5613D42-D113-71E8-190A-A9F521570705}"/>
                      </a:ext>
                    </a:extLst>
                  </p:cNvPr>
                  <p:cNvSpPr txBox="1"/>
                  <p:nvPr/>
                </p:nvSpPr>
                <p:spPr>
                  <a:xfrm>
                    <a:off x="4062198" y="7219966"/>
                    <a:ext cx="2375070" cy="38721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oMath>
                      </m:oMathPara>
                    </a14:m>
                    <a:endParaRPr lang="ko-KR" alt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A5613D42-D113-71E8-190A-A9F5215707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62198" y="7219966"/>
                    <a:ext cx="2375070" cy="387215"/>
                  </a:xfrm>
                  <a:prstGeom prst="rect">
                    <a:avLst/>
                  </a:prstGeom>
                  <a:blipFill>
                    <a:blip r:embed="rId51"/>
                    <a:stretch>
                      <a:fillRect l="-165569" t="-3067273" r="-168862" b="-1934545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13B91D5-497F-6EAC-CD2C-DC07D3C247BB}"/>
                  </a:ext>
                </a:extLst>
              </p:cNvPr>
              <p:cNvSpPr txBox="1"/>
              <p:nvPr/>
            </p:nvSpPr>
            <p:spPr>
              <a:xfrm>
                <a:off x="7605701" y="7656801"/>
                <a:ext cx="1159789" cy="2464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Bunch index</a:t>
                </a:r>
                <a:endParaRPr lang="ko-KR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타원 90">
                <a:extLst>
                  <a:ext uri="{FF2B5EF4-FFF2-40B4-BE49-F238E27FC236}">
                    <a16:creationId xmlns:a16="http://schemas.microsoft.com/office/drawing/2014/main" id="{811181C6-63EE-3287-E7CC-538F4BBBBE58}"/>
                  </a:ext>
                </a:extLst>
              </p:cNvPr>
              <p:cNvSpPr/>
              <p:nvPr/>
            </p:nvSpPr>
            <p:spPr>
              <a:xfrm>
                <a:off x="5717729" y="7324336"/>
                <a:ext cx="142466" cy="12899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타원 91">
                <a:extLst>
                  <a:ext uri="{FF2B5EF4-FFF2-40B4-BE49-F238E27FC236}">
                    <a16:creationId xmlns:a16="http://schemas.microsoft.com/office/drawing/2014/main" id="{9AF1DC5E-E354-4A08-3BF0-FCC6F30820C6}"/>
                  </a:ext>
                </a:extLst>
              </p:cNvPr>
              <p:cNvSpPr/>
              <p:nvPr/>
            </p:nvSpPr>
            <p:spPr>
              <a:xfrm>
                <a:off x="6049020" y="7123276"/>
                <a:ext cx="142466" cy="12899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타원 92">
                <a:extLst>
                  <a:ext uri="{FF2B5EF4-FFF2-40B4-BE49-F238E27FC236}">
                    <a16:creationId xmlns:a16="http://schemas.microsoft.com/office/drawing/2014/main" id="{83DE4154-6490-726A-EBEB-7553F519B23E}"/>
                  </a:ext>
                </a:extLst>
              </p:cNvPr>
              <p:cNvSpPr/>
              <p:nvPr/>
            </p:nvSpPr>
            <p:spPr>
              <a:xfrm>
                <a:off x="6366035" y="7339260"/>
                <a:ext cx="142466" cy="12899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직사각형 93">
                <a:extLst>
                  <a:ext uri="{FF2B5EF4-FFF2-40B4-BE49-F238E27FC236}">
                    <a16:creationId xmlns:a16="http://schemas.microsoft.com/office/drawing/2014/main" id="{29591CD8-A91B-7154-7DAE-11F042C0A195}"/>
                  </a:ext>
                </a:extLst>
              </p:cNvPr>
              <p:cNvSpPr/>
              <p:nvPr/>
            </p:nvSpPr>
            <p:spPr>
              <a:xfrm>
                <a:off x="6703682" y="7097662"/>
                <a:ext cx="519938" cy="2762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자유형: 도형 94">
                <a:extLst>
                  <a:ext uri="{FF2B5EF4-FFF2-40B4-BE49-F238E27FC236}">
                    <a16:creationId xmlns:a16="http://schemas.microsoft.com/office/drawing/2014/main" id="{D4AA39E9-83B2-F651-8CA8-EA720F236B63}"/>
                  </a:ext>
                </a:extLst>
              </p:cNvPr>
              <p:cNvSpPr/>
              <p:nvPr/>
            </p:nvSpPr>
            <p:spPr>
              <a:xfrm>
                <a:off x="6971298" y="7180962"/>
                <a:ext cx="598288" cy="202247"/>
              </a:xfrm>
              <a:custGeom>
                <a:avLst/>
                <a:gdLst>
                  <a:gd name="connsiteX0" fmla="*/ 0 w 1128713"/>
                  <a:gd name="connsiteY0" fmla="*/ 357188 h 359569"/>
                  <a:gd name="connsiteX1" fmla="*/ 561975 w 1128713"/>
                  <a:gd name="connsiteY1" fmla="*/ 0 h 359569"/>
                  <a:gd name="connsiteX2" fmla="*/ 1128713 w 1128713"/>
                  <a:gd name="connsiteY2" fmla="*/ 359569 h 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8713" h="359569">
                    <a:moveTo>
                      <a:pt x="0" y="357188"/>
                    </a:moveTo>
                    <a:cubicBezTo>
                      <a:pt x="186928" y="178395"/>
                      <a:pt x="373856" y="-397"/>
                      <a:pt x="561975" y="0"/>
                    </a:cubicBezTo>
                    <a:cubicBezTo>
                      <a:pt x="750094" y="397"/>
                      <a:pt x="939403" y="179983"/>
                      <a:pt x="1128713" y="359569"/>
                    </a:cubicBezTo>
                  </a:path>
                </a:pathLst>
              </a:cu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4AD89A0E-06A9-B0FF-FBE3-9D77CD1F6091}"/>
                  </a:ext>
                </a:extLst>
              </p:cNvPr>
              <p:cNvSpPr/>
              <p:nvPr/>
            </p:nvSpPr>
            <p:spPr>
              <a:xfrm rot="10800000">
                <a:off x="7566526" y="7381219"/>
                <a:ext cx="598288" cy="202247"/>
              </a:xfrm>
              <a:custGeom>
                <a:avLst/>
                <a:gdLst>
                  <a:gd name="connsiteX0" fmla="*/ 0 w 1128713"/>
                  <a:gd name="connsiteY0" fmla="*/ 357188 h 359569"/>
                  <a:gd name="connsiteX1" fmla="*/ 561975 w 1128713"/>
                  <a:gd name="connsiteY1" fmla="*/ 0 h 359569"/>
                  <a:gd name="connsiteX2" fmla="*/ 1128713 w 1128713"/>
                  <a:gd name="connsiteY2" fmla="*/ 359569 h 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8713" h="359569">
                    <a:moveTo>
                      <a:pt x="0" y="357188"/>
                    </a:moveTo>
                    <a:cubicBezTo>
                      <a:pt x="186928" y="178395"/>
                      <a:pt x="373856" y="-397"/>
                      <a:pt x="561975" y="0"/>
                    </a:cubicBezTo>
                    <a:cubicBezTo>
                      <a:pt x="750094" y="397"/>
                      <a:pt x="939403" y="179983"/>
                      <a:pt x="1128713" y="359569"/>
                    </a:cubicBezTo>
                  </a:path>
                </a:pathLst>
              </a:cu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직사각형 96">
                <a:extLst>
                  <a:ext uri="{FF2B5EF4-FFF2-40B4-BE49-F238E27FC236}">
                    <a16:creationId xmlns:a16="http://schemas.microsoft.com/office/drawing/2014/main" id="{5B6B94DC-0A3C-C4D6-9808-DF5A4B222A21}"/>
                  </a:ext>
                </a:extLst>
              </p:cNvPr>
              <p:cNvSpPr/>
              <p:nvPr/>
            </p:nvSpPr>
            <p:spPr>
              <a:xfrm>
                <a:off x="6846236" y="7097662"/>
                <a:ext cx="519938" cy="2762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9DCC07C9-79E2-AC66-391F-E448BBC16698}"/>
                      </a:ext>
                    </a:extLst>
                  </p:cNvPr>
                  <p:cNvSpPr txBox="1"/>
                  <p:nvPr/>
                </p:nvSpPr>
                <p:spPr>
                  <a:xfrm rot="19800000">
                    <a:off x="6607815" y="7240864"/>
                    <a:ext cx="348880" cy="39601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oMath>
                      </m:oMathPara>
                    </a14:m>
                    <a:endParaRPr lang="ko-KR" alt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9DCC07C9-79E2-AC66-391F-E448BBC166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800000">
                    <a:off x="6607815" y="7240864"/>
                    <a:ext cx="348880" cy="396017"/>
                  </a:xfrm>
                  <a:prstGeom prst="rect">
                    <a:avLst/>
                  </a:prstGeom>
                  <a:blipFill>
                    <a:blip r:embed="rId52"/>
                    <a:stretch>
                      <a:fillRect l="-301389" t="-354667" r="-204167" b="-193333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9" name="타원 98">
                <a:extLst>
                  <a:ext uri="{FF2B5EF4-FFF2-40B4-BE49-F238E27FC236}">
                    <a16:creationId xmlns:a16="http://schemas.microsoft.com/office/drawing/2014/main" id="{89B14C73-4FED-78A0-E047-4D7BCDFC1471}"/>
                  </a:ext>
                </a:extLst>
              </p:cNvPr>
              <p:cNvSpPr/>
              <p:nvPr/>
            </p:nvSpPr>
            <p:spPr>
              <a:xfrm>
                <a:off x="7806649" y="7506786"/>
                <a:ext cx="142466" cy="12899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타원 99">
                <a:extLst>
                  <a:ext uri="{FF2B5EF4-FFF2-40B4-BE49-F238E27FC236}">
                    <a16:creationId xmlns:a16="http://schemas.microsoft.com/office/drawing/2014/main" id="{8B6CECE9-6EC3-B3C3-9F7D-0D4CDD32F128}"/>
                  </a:ext>
                </a:extLst>
              </p:cNvPr>
              <p:cNvSpPr/>
              <p:nvPr/>
            </p:nvSpPr>
            <p:spPr>
              <a:xfrm>
                <a:off x="7528118" y="7322087"/>
                <a:ext cx="142466" cy="12899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953B1EBB-D832-E13D-0CBC-297FDA8752BF}"/>
                </a:ext>
              </a:extLst>
            </p:cNvPr>
            <p:cNvGrpSpPr/>
            <p:nvPr/>
          </p:nvGrpSpPr>
          <p:grpSpPr>
            <a:xfrm>
              <a:off x="3739716" y="6055099"/>
              <a:ext cx="4205040" cy="549482"/>
              <a:chOff x="4062198" y="5846086"/>
              <a:chExt cx="4205040" cy="549482"/>
            </a:xfrm>
          </p:grpSpPr>
          <p:sp>
            <p:nvSpPr>
              <p:cNvPr id="73" name="자유형: 도형 72">
                <a:extLst>
                  <a:ext uri="{FF2B5EF4-FFF2-40B4-BE49-F238E27FC236}">
                    <a16:creationId xmlns:a16="http://schemas.microsoft.com/office/drawing/2014/main" id="{85AEB322-1E7F-F11B-6AD9-7BB0BC164F52}"/>
                  </a:ext>
                </a:extLst>
              </p:cNvPr>
              <p:cNvSpPr/>
              <p:nvPr/>
            </p:nvSpPr>
            <p:spPr>
              <a:xfrm>
                <a:off x="5797467" y="5929386"/>
                <a:ext cx="1190578" cy="202247"/>
              </a:xfrm>
              <a:custGeom>
                <a:avLst/>
                <a:gdLst>
                  <a:gd name="connsiteX0" fmla="*/ 0 w 1128713"/>
                  <a:gd name="connsiteY0" fmla="*/ 357188 h 359569"/>
                  <a:gd name="connsiteX1" fmla="*/ 561975 w 1128713"/>
                  <a:gd name="connsiteY1" fmla="*/ 0 h 359569"/>
                  <a:gd name="connsiteX2" fmla="*/ 1128713 w 1128713"/>
                  <a:gd name="connsiteY2" fmla="*/ 359569 h 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8713" h="359569">
                    <a:moveTo>
                      <a:pt x="0" y="357188"/>
                    </a:moveTo>
                    <a:cubicBezTo>
                      <a:pt x="186928" y="178395"/>
                      <a:pt x="373856" y="-397"/>
                      <a:pt x="561975" y="0"/>
                    </a:cubicBezTo>
                    <a:cubicBezTo>
                      <a:pt x="750094" y="397"/>
                      <a:pt x="939403" y="179983"/>
                      <a:pt x="1128713" y="359569"/>
                    </a:cubicBezTo>
                  </a:path>
                </a:pathLst>
              </a:cu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자유형: 도형 73">
                <a:extLst>
                  <a:ext uri="{FF2B5EF4-FFF2-40B4-BE49-F238E27FC236}">
                    <a16:creationId xmlns:a16="http://schemas.microsoft.com/office/drawing/2014/main" id="{CFAAFC82-EF2D-5C6D-8BFD-655F0E3A7AC3}"/>
                  </a:ext>
                </a:extLst>
              </p:cNvPr>
              <p:cNvSpPr/>
              <p:nvPr/>
            </p:nvSpPr>
            <p:spPr>
              <a:xfrm rot="10800000">
                <a:off x="6981954" y="6129643"/>
                <a:ext cx="1190578" cy="202247"/>
              </a:xfrm>
              <a:custGeom>
                <a:avLst/>
                <a:gdLst>
                  <a:gd name="connsiteX0" fmla="*/ 0 w 1128713"/>
                  <a:gd name="connsiteY0" fmla="*/ 357188 h 359569"/>
                  <a:gd name="connsiteX1" fmla="*/ 561975 w 1128713"/>
                  <a:gd name="connsiteY1" fmla="*/ 0 h 359569"/>
                  <a:gd name="connsiteX2" fmla="*/ 1128713 w 1128713"/>
                  <a:gd name="connsiteY2" fmla="*/ 359569 h 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8713" h="359569">
                    <a:moveTo>
                      <a:pt x="0" y="357188"/>
                    </a:moveTo>
                    <a:cubicBezTo>
                      <a:pt x="186928" y="178395"/>
                      <a:pt x="373856" y="-397"/>
                      <a:pt x="561975" y="0"/>
                    </a:cubicBezTo>
                    <a:cubicBezTo>
                      <a:pt x="750094" y="397"/>
                      <a:pt x="939403" y="179983"/>
                      <a:pt x="1128713" y="359569"/>
                    </a:cubicBezTo>
                  </a:path>
                </a:pathLst>
              </a:cu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직사각형 74">
                <a:extLst>
                  <a:ext uri="{FF2B5EF4-FFF2-40B4-BE49-F238E27FC236}">
                    <a16:creationId xmlns:a16="http://schemas.microsoft.com/office/drawing/2014/main" id="{2EEB19A5-7A1A-DEC4-DB17-07AE9C331ED8}"/>
                  </a:ext>
                </a:extLst>
              </p:cNvPr>
              <p:cNvSpPr/>
              <p:nvPr/>
            </p:nvSpPr>
            <p:spPr>
              <a:xfrm>
                <a:off x="6910934" y="6091724"/>
                <a:ext cx="519938" cy="2762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6" name="직선 화살표 연결선 75">
                <a:extLst>
                  <a:ext uri="{FF2B5EF4-FFF2-40B4-BE49-F238E27FC236}">
                    <a16:creationId xmlns:a16="http://schemas.microsoft.com/office/drawing/2014/main" id="{3CA3ED09-1CC7-6257-0D46-086D6995DD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0960" y="6139545"/>
                <a:ext cx="248627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4870EE42-1FD0-EC21-3701-363CE175D60E}"/>
                      </a:ext>
                    </a:extLst>
                  </p:cNvPr>
                  <p:cNvSpPr txBox="1"/>
                  <p:nvPr/>
                </p:nvSpPr>
                <p:spPr>
                  <a:xfrm>
                    <a:off x="4062198" y="5968390"/>
                    <a:ext cx="2375070" cy="38721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oMath>
                      </m:oMathPara>
                    </a14:m>
                    <a:endParaRPr lang="ko-KR" alt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4870EE42-1FD0-EC21-3701-363CE175D6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62198" y="5968390"/>
                    <a:ext cx="2375070" cy="387216"/>
                  </a:xfrm>
                  <a:prstGeom prst="rect">
                    <a:avLst/>
                  </a:prstGeom>
                  <a:blipFill>
                    <a:blip r:embed="rId53"/>
                    <a:stretch>
                      <a:fillRect l="-165569" t="-3067273" r="-168862" b="-1934545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8" name="타원 77">
                <a:extLst>
                  <a:ext uri="{FF2B5EF4-FFF2-40B4-BE49-F238E27FC236}">
                    <a16:creationId xmlns:a16="http://schemas.microsoft.com/office/drawing/2014/main" id="{D1E84667-2BD3-D7E3-7DBD-F02A56DBEE61}"/>
                  </a:ext>
                </a:extLst>
              </p:cNvPr>
              <p:cNvSpPr/>
              <p:nvPr/>
            </p:nvSpPr>
            <p:spPr>
              <a:xfrm>
                <a:off x="5717729" y="6072760"/>
                <a:ext cx="142466" cy="12899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타원 78">
                <a:extLst>
                  <a:ext uri="{FF2B5EF4-FFF2-40B4-BE49-F238E27FC236}">
                    <a16:creationId xmlns:a16="http://schemas.microsoft.com/office/drawing/2014/main" id="{F9122E24-8D39-8397-64DE-E07212C24F42}"/>
                  </a:ext>
                </a:extLst>
              </p:cNvPr>
              <p:cNvSpPr/>
              <p:nvPr/>
            </p:nvSpPr>
            <p:spPr>
              <a:xfrm>
                <a:off x="6049020" y="5923036"/>
                <a:ext cx="142466" cy="12899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타원 79">
                <a:extLst>
                  <a:ext uri="{FF2B5EF4-FFF2-40B4-BE49-F238E27FC236}">
                    <a16:creationId xmlns:a16="http://schemas.microsoft.com/office/drawing/2014/main" id="{9540EA91-2885-5571-44C1-9B9031665DFA}"/>
                  </a:ext>
                </a:extLst>
              </p:cNvPr>
              <p:cNvSpPr/>
              <p:nvPr/>
            </p:nvSpPr>
            <p:spPr>
              <a:xfrm>
                <a:off x="6388207" y="5874026"/>
                <a:ext cx="142466" cy="12899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F680AE9D-9B90-B2A3-F438-D9E7EF416731}"/>
                      </a:ext>
                    </a:extLst>
                  </p:cNvPr>
                  <p:cNvSpPr txBox="1"/>
                  <p:nvPr/>
                </p:nvSpPr>
                <p:spPr>
                  <a:xfrm rot="1800000">
                    <a:off x="6954783" y="5926084"/>
                    <a:ext cx="348880" cy="39601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oMath>
                      </m:oMathPara>
                    </a14:m>
                    <a:endParaRPr lang="ko-KR" alt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F680AE9D-9B90-B2A3-F438-D9E7EF41673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800000">
                    <a:off x="6954783" y="5926084"/>
                    <a:ext cx="348880" cy="396017"/>
                  </a:xfrm>
                  <a:prstGeom prst="rect">
                    <a:avLst/>
                  </a:prstGeom>
                  <a:blipFill>
                    <a:blip r:embed="rId54"/>
                    <a:stretch>
                      <a:fillRect l="-204167" t="-354667" r="-300000" b="-193333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타원 81">
                <a:extLst>
                  <a:ext uri="{FF2B5EF4-FFF2-40B4-BE49-F238E27FC236}">
                    <a16:creationId xmlns:a16="http://schemas.microsoft.com/office/drawing/2014/main" id="{124C9E09-31C6-65B9-D7F0-F5C5B2832BD0}"/>
                  </a:ext>
                </a:extLst>
              </p:cNvPr>
              <p:cNvSpPr/>
              <p:nvPr/>
            </p:nvSpPr>
            <p:spPr>
              <a:xfrm>
                <a:off x="7534468" y="6266574"/>
                <a:ext cx="142466" cy="12899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id="{36D486D0-FFFE-FAC5-6F4A-6F4E1AE9459D}"/>
                  </a:ext>
                </a:extLst>
              </p:cNvPr>
              <p:cNvSpPr/>
              <p:nvPr/>
            </p:nvSpPr>
            <p:spPr>
              <a:xfrm>
                <a:off x="6703682" y="5846086"/>
                <a:ext cx="519938" cy="2762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타원 83">
                <a:extLst>
                  <a:ext uri="{FF2B5EF4-FFF2-40B4-BE49-F238E27FC236}">
                    <a16:creationId xmlns:a16="http://schemas.microsoft.com/office/drawing/2014/main" id="{E2F46C3B-A165-C872-D626-0F4A4B7A0B62}"/>
                  </a:ext>
                </a:extLst>
              </p:cNvPr>
              <p:cNvSpPr/>
              <p:nvPr/>
            </p:nvSpPr>
            <p:spPr>
              <a:xfrm>
                <a:off x="7806649" y="6201713"/>
                <a:ext cx="142466" cy="12899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5621FA-808B-E408-966D-30B4EB8500E5}"/>
                  </a:ext>
                </a:extLst>
              </p:cNvPr>
              <p:cNvSpPr txBox="1"/>
              <p:nvPr/>
            </p:nvSpPr>
            <p:spPr>
              <a:xfrm>
                <a:off x="9467990" y="7194041"/>
                <a:ext cx="1744182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1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ko-KR" sz="1100" b="0" i="0" smtClean="0">
                          <a:latin typeface="Cambria Math" panose="02040503050406030204" pitchFamily="18" charset="0"/>
                        </a:rPr>
                        <m:t>bunch</m:t>
                      </m:r>
                      <m:r>
                        <a:rPr lang="en-US" altLang="ko-KR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100" b="0" i="0" smtClean="0">
                          <a:latin typeface="Cambria Math" panose="02040503050406030204" pitchFamily="18" charset="0"/>
                        </a:rPr>
                        <m:t>index</m:t>
                      </m:r>
                      <m:r>
                        <a:rPr lang="en-US" altLang="ko-KR" sz="1100" b="0" i="0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1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ko-KR" sz="11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ko-KR" sz="1100" b="0" i="0" smtClean="0">
                          <a:latin typeface="Cambria Math" panose="02040503050406030204" pitchFamily="18" charset="0"/>
                        </a:rPr>
                        <m:t>total</m:t>
                      </m:r>
                      <m:r>
                        <a:rPr lang="en-US" altLang="ko-KR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100" b="0" i="0" smtClean="0">
                          <a:latin typeface="Cambria Math" panose="02040503050406030204" pitchFamily="18" charset="0"/>
                        </a:rPr>
                        <m:t>bunch</m:t>
                      </m:r>
                      <m:r>
                        <a:rPr lang="en-US" altLang="ko-KR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100" b="0" i="0" smtClean="0">
                          <a:latin typeface="Cambria Math" panose="02040503050406030204" pitchFamily="18" charset="0"/>
                        </a:rPr>
                        <m:t>number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5621FA-808B-E408-966D-30B4EB850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990" y="7194041"/>
                <a:ext cx="1744182" cy="338554"/>
              </a:xfrm>
              <a:prstGeom prst="rect">
                <a:avLst/>
              </a:prstGeom>
              <a:blipFill>
                <a:blip r:embed="rId55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E23E50-D173-6104-3B76-701B21C4066D}"/>
                  </a:ext>
                </a:extLst>
              </p:cNvPr>
              <p:cNvSpPr txBox="1"/>
              <p:nvPr/>
            </p:nvSpPr>
            <p:spPr>
              <a:xfrm>
                <a:off x="9240156" y="4368470"/>
                <a:ext cx="220913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=1→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Dipole</m:t>
                      </m:r>
                      <m: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mode</m:t>
                      </m:r>
                    </m:oMath>
                  </m:oMathPara>
                </a14:m>
                <a:endParaRPr lang="en-US" altLang="ko-KR" sz="14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=2→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Quadrupole</m:t>
                      </m:r>
                      <m: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mode</m:t>
                      </m:r>
                    </m:oMath>
                  </m:oMathPara>
                </a14:m>
                <a:endParaRPr lang="en-US" altLang="ko-K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=3→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Sextupole</m:t>
                      </m:r>
                      <m:r>
                        <a:rPr lang="en-US" altLang="ko-KR" sz="14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>
                          <a:latin typeface="Cambria Math" panose="02040503050406030204" pitchFamily="18" charset="0"/>
                        </a:rPr>
                        <m:t>mode</m:t>
                      </m:r>
                    </m:oMath>
                  </m:oMathPara>
                </a14:m>
                <a:endParaRPr lang="ko-KR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ko-KR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E23E50-D173-6104-3B76-701B21C40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0156" y="4368470"/>
                <a:ext cx="2209130" cy="954107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0" name="TextBox 1139">
            <a:extLst>
              <a:ext uri="{FF2B5EF4-FFF2-40B4-BE49-F238E27FC236}">
                <a16:creationId xmlns:a16="http://schemas.microsoft.com/office/drawing/2014/main" id="{7B5E232F-A5E6-92E6-5AFC-E60628E97C8D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27DECBF-7C69-A36D-99A3-D0B72DCF45C4}"/>
                  </a:ext>
                </a:extLst>
              </p:cNvPr>
              <p:cNvSpPr txBox="1"/>
              <p:nvPr/>
            </p:nvSpPr>
            <p:spPr>
              <a:xfrm>
                <a:off x="10145119" y="3619406"/>
                <a:ext cx="231448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2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ko-KR" sz="12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ko-KR" sz="12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cavity resonant frequency</a:t>
                </a:r>
              </a:p>
              <a:p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200" b="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ko-KR" sz="1200" b="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ko-KR" sz="1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synchrotron frequency </a:t>
                </a:r>
                <a:endParaRPr lang="ko-KR" altLang="en-US" sz="12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27DECBF-7C69-A36D-99A3-D0B72DCF4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5119" y="3619406"/>
                <a:ext cx="2314483" cy="461665"/>
              </a:xfrm>
              <a:prstGeom prst="rect">
                <a:avLst/>
              </a:prstGeom>
              <a:blipFill>
                <a:blip r:embed="rId57"/>
                <a:stretch>
                  <a:fillRect t="-2667" b="-9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36" name="TextBox 1135">
                <a:extLst>
                  <a:ext uri="{FF2B5EF4-FFF2-40B4-BE49-F238E27FC236}">
                    <a16:creationId xmlns:a16="http://schemas.microsoft.com/office/drawing/2014/main" id="{D441E442-259E-A002-16AD-20E8DE699858}"/>
                  </a:ext>
                </a:extLst>
              </p:cNvPr>
              <p:cNvSpPr txBox="1"/>
              <p:nvPr/>
            </p:nvSpPr>
            <p:spPr>
              <a:xfrm>
                <a:off x="10186718" y="5991366"/>
                <a:ext cx="231448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2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ko-KR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sz="12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revolution frequency</a:t>
                </a:r>
                <a:endParaRPr lang="ko-KR" altLang="en-US" sz="1200" dirty="0"/>
              </a:p>
            </p:txBody>
          </p:sp>
        </mc:Choice>
        <mc:Fallback>
          <p:sp>
            <p:nvSpPr>
              <p:cNvPr id="1136" name="TextBox 1135">
                <a:extLst>
                  <a:ext uri="{FF2B5EF4-FFF2-40B4-BE49-F238E27FC236}">
                    <a16:creationId xmlns:a16="http://schemas.microsoft.com/office/drawing/2014/main" id="{D441E442-259E-A002-16AD-20E8DE699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6718" y="5991366"/>
                <a:ext cx="2314483" cy="276999"/>
              </a:xfrm>
              <a:prstGeom prst="rect">
                <a:avLst/>
              </a:prstGeom>
              <a:blipFill>
                <a:blip r:embed="rId58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슬라이드 번호 개체 틀 2">
            <a:extLst>
              <a:ext uri="{FF2B5EF4-FFF2-40B4-BE49-F238E27FC236}">
                <a16:creationId xmlns:a16="http://schemas.microsoft.com/office/drawing/2014/main" id="{E4A1C651-860C-D20E-289D-9B3065B40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8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1119038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D822C-E3B6-3244-71BC-12645FE12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EF780597-4389-6938-B6A4-1EB7AAE86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7D70684-490A-FAE9-5A65-3FF2FDFCA0B6}"/>
              </a:ext>
            </a:extLst>
          </p:cNvPr>
          <p:cNvSpPr/>
          <p:nvPr/>
        </p:nvSpPr>
        <p:spPr>
          <a:xfrm>
            <a:off x="80094" y="725769"/>
            <a:ext cx="6030681" cy="534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8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NC active HHC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7DACC7C-52DB-C7B7-2DBF-768D5A96F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3941D0E6-0D94-58CE-19A8-7119AA649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6E426D-A443-D1F4-7C93-90D51119D9D4}"/>
                  </a:ext>
                </a:extLst>
              </p:cNvPr>
              <p:cNvSpPr txBox="1"/>
              <p:nvPr/>
            </p:nvSpPr>
            <p:spPr>
              <a:xfrm>
                <a:off x="6881276" y="1260025"/>
                <a:ext cx="8416137" cy="6094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Issues with NC Active HHC</a:t>
                </a:r>
              </a:p>
              <a:p>
                <a:pPr>
                  <a:lnSpc>
                    <a:spcPct val="150000"/>
                  </a:lnSpc>
                </a:pPr>
                <a:endParaRPr lang="en-US" altLang="ko-KR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Background</a:t>
                </a:r>
                <a:endParaRPr lang="en-US" altLang="ko-KR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marR="0" lvl="0" indent="-28575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ko-K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To minimized generator power, optimal detuning frequency must be satisfied.</a:t>
                </a:r>
              </a:p>
              <a:p>
                <a:pPr marL="285750" marR="0" lvl="0" indent="-285750" algn="l" defTabSz="1142909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Main problem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revolution frequency (375 kHz) is close to optimal detuning frequency (270 kHz). </a:t>
                </a:r>
                <a:b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This cause strong coupled-bunch Instability.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Mitigation method</a:t>
                </a:r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Change the detuning frequency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Δ</m:t>
                    </m:r>
                    <m:r>
                      <a:rPr lang="en-US" altLang="ko-KR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en-US" altLang="ko-KR" sz="1600" noProof="0" dirty="0">
                    <a:solidFill>
                      <a:srgbClr val="0000FF"/>
                    </a:solidFill>
                    <a:ea typeface="맑은 고딕"/>
                    <a:cs typeface="Arial" panose="020B0604020202020204" pitchFamily="34" charset="0"/>
                  </a:rPr>
                  <a:t>.</a:t>
                </a:r>
              </a:p>
              <a:p>
                <a:pPr marL="857204" lvl="1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  <a:defRPr/>
                </a:pPr>
                <a:r>
                  <a:rPr kumimoji="0" lang="en-US" altLang="ko-KR" sz="1600" b="0" i="0" u="none" strike="noStrike" kern="120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Shifts the impedance peak away from </a:t>
                </a:r>
                <a14:m>
                  <m:oMath xmlns:m="http://schemas.openxmlformats.org/officeDocument/2006/math">
                    <m:r>
                      <a:rPr kumimoji="0" lang="en-US" altLang="ko-KR" sz="16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𝜇</m:t>
                    </m:r>
                    <m:r>
                      <a:rPr kumimoji="0" lang="en-US" altLang="ko-KR" sz="16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kumimoji="0" lang="en-US" altLang="ko-K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.</a:t>
                </a:r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ko-K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Adjust the </a:t>
                </a:r>
                <a:r>
                  <a:rPr kumimoji="0" lang="en-US" altLang="ko-K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coupling factor </a:t>
                </a:r>
                <a14:m>
                  <m:oMath xmlns:m="http://schemas.openxmlformats.org/officeDocument/2006/math">
                    <m:r>
                      <a:rPr kumimoji="0" lang="en-US" altLang="ko-K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US" altLang="ko-KR" sz="1600" noProof="0" dirty="0">
                    <a:solidFill>
                      <a:schemeClr val="tx1"/>
                    </a:solidFill>
                    <a:ea typeface="맑은 고딕"/>
                    <a:cs typeface="Arial" panose="020B0604020202020204" pitchFamily="34" charset="0"/>
                  </a:rPr>
                  <a:t>.</a:t>
                </a:r>
              </a:p>
              <a:p>
                <a:pPr marL="857204" lvl="1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  <a:defRPr/>
                </a:pPr>
                <a:r>
                  <a:rPr kumimoji="0" lang="en-US" altLang="ko-KR" sz="1600" b="0" i="0" u="none" strike="noStrike" kern="120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Reduce the impedance at the intersection with the </a:t>
                </a:r>
                <a14:m>
                  <m:oMath xmlns:m="http://schemas.openxmlformats.org/officeDocument/2006/math">
                    <m:r>
                      <a:rPr kumimoji="0" lang="en-US" altLang="ko-KR" sz="16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𝜇</m:t>
                    </m:r>
                    <m:r>
                      <a:rPr kumimoji="0" lang="en-US" altLang="ko-KR" sz="16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맑은 고딕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kumimoji="0" lang="en-US" altLang="ko-K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 line.</a:t>
                </a:r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Both cases must consider feasible generator power.</a:t>
                </a:r>
                <a:endParaRPr lang="en-US" altLang="ko-KR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6E426D-A443-D1F4-7C93-90D51119D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276" y="1260025"/>
                <a:ext cx="8416137" cy="6094489"/>
              </a:xfrm>
              <a:prstGeom prst="rect">
                <a:avLst/>
              </a:prstGeom>
              <a:blipFill>
                <a:blip r:embed="rId3"/>
                <a:stretch>
                  <a:fillRect l="-797" b="-50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그룹 17">
            <a:extLst>
              <a:ext uri="{FF2B5EF4-FFF2-40B4-BE49-F238E27FC236}">
                <a16:creationId xmlns:a16="http://schemas.microsoft.com/office/drawing/2014/main" id="{99971E2C-BECF-CCBC-1EEC-A1FD609D5D48}"/>
              </a:ext>
            </a:extLst>
          </p:cNvPr>
          <p:cNvGrpSpPr/>
          <p:nvPr/>
        </p:nvGrpSpPr>
        <p:grpSpPr>
          <a:xfrm>
            <a:off x="147139" y="1927656"/>
            <a:ext cx="6734137" cy="5021767"/>
            <a:chOff x="1019009" y="1521110"/>
            <a:chExt cx="5734483" cy="427630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1A445736-DF72-D455-FE2F-240439D53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9009" y="1521110"/>
              <a:ext cx="5619750" cy="42763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2388057-8C8E-16FA-0A5F-23E519F849F4}"/>
                    </a:ext>
                  </a:extLst>
                </p:cNvPr>
                <p:cNvSpPr txBox="1"/>
                <p:nvPr/>
              </p:nvSpPr>
              <p:spPr>
                <a:xfrm>
                  <a:off x="5072329" y="2553796"/>
                  <a:ext cx="935895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  <m:r>
                          <a:rPr lang="en-US" altLang="ko-K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ko-KR" alt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2388057-8C8E-16FA-0A5F-23E519F849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2329" y="2553796"/>
                  <a:ext cx="93589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2BBFE3D-2C23-D8F1-D32F-7CF3B4B43A86}"/>
                    </a:ext>
                  </a:extLst>
                </p:cNvPr>
                <p:cNvSpPr txBox="1"/>
                <p:nvPr/>
              </p:nvSpPr>
              <p:spPr>
                <a:xfrm>
                  <a:off x="3360936" y="2553796"/>
                  <a:ext cx="935895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  <m:r>
                          <a:rPr lang="en-US" altLang="ko-K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ko-KR" alt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2BBFE3D-2C23-D8F1-D32F-7CF3B4B43A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0936" y="2553796"/>
                  <a:ext cx="935895" cy="400110"/>
                </a:xfrm>
                <a:prstGeom prst="rect">
                  <a:avLst/>
                </a:prstGeom>
                <a:blipFill>
                  <a:blip r:embed="rId6"/>
                  <a:stretch>
                    <a:fillRect l="-366667" t="-2184416" r="-367778" b="-138961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9267AC96-9C06-43CD-55E5-12B47056B3C5}"/>
                </a:ext>
              </a:extLst>
            </p:cNvPr>
            <p:cNvSpPr/>
            <p:nvPr/>
          </p:nvSpPr>
          <p:spPr>
            <a:xfrm>
              <a:off x="4964015" y="3730152"/>
              <a:ext cx="236636" cy="236636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DBF6E3A7-5DF1-3519-7478-9BD1546AFA9F}"/>
                </a:ext>
              </a:extLst>
            </p:cNvPr>
            <p:cNvSpPr/>
            <p:nvPr/>
          </p:nvSpPr>
          <p:spPr>
            <a:xfrm>
              <a:off x="4964015" y="3950726"/>
              <a:ext cx="236636" cy="2366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F677DD46-6736-12AE-735B-A7858F076E0B}"/>
                </a:ext>
              </a:extLst>
            </p:cNvPr>
            <p:cNvSpPr/>
            <p:nvPr/>
          </p:nvSpPr>
          <p:spPr>
            <a:xfrm>
              <a:off x="4954490" y="4506399"/>
              <a:ext cx="236636" cy="236636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E912752-30BB-2EA7-F4D7-6F893652FCDD}"/>
                    </a:ext>
                  </a:extLst>
                </p:cNvPr>
                <p:cNvSpPr txBox="1"/>
                <p:nvPr/>
              </p:nvSpPr>
              <p:spPr>
                <a:xfrm>
                  <a:off x="5817597" y="2553796"/>
                  <a:ext cx="935895" cy="3407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  <m:r>
                          <a:rPr lang="en-US" altLang="ko-KR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ko-KR" altLang="en-US" sz="2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E912752-30BB-2EA7-F4D7-6F893652FC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7597" y="2553796"/>
                  <a:ext cx="935895" cy="340715"/>
                </a:xfrm>
                <a:prstGeom prst="rect">
                  <a:avLst/>
                </a:prstGeom>
                <a:blipFill>
                  <a:blip r:embed="rId7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타원 1">
            <a:extLst>
              <a:ext uri="{FF2B5EF4-FFF2-40B4-BE49-F238E27FC236}">
                <a16:creationId xmlns:a16="http://schemas.microsoft.com/office/drawing/2014/main" id="{E5D1C106-63F3-0ACC-4E48-87BDA21DFBF1}"/>
              </a:ext>
            </a:extLst>
          </p:cNvPr>
          <p:cNvSpPr/>
          <p:nvPr/>
        </p:nvSpPr>
        <p:spPr>
          <a:xfrm>
            <a:off x="6175169" y="6033516"/>
            <a:ext cx="108000" cy="108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B8631091-8453-8A9A-DFD4-55AC7EF42080}"/>
              </a:ext>
            </a:extLst>
          </p:cNvPr>
          <p:cNvSpPr/>
          <p:nvPr/>
        </p:nvSpPr>
        <p:spPr>
          <a:xfrm>
            <a:off x="6175085" y="5931354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606865D4-37F1-8E29-E983-3CE47F5DB4BB}"/>
              </a:ext>
            </a:extLst>
          </p:cNvPr>
          <p:cNvSpPr/>
          <p:nvPr/>
        </p:nvSpPr>
        <p:spPr>
          <a:xfrm>
            <a:off x="6175817" y="6086899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A9C43-4DE5-CD20-12A1-963FC031A2D6}"/>
              </a:ext>
            </a:extLst>
          </p:cNvPr>
          <p:cNvSpPr txBox="1"/>
          <p:nvPr/>
        </p:nvSpPr>
        <p:spPr>
          <a:xfrm>
            <a:off x="1706473" y="138689"/>
            <a:ext cx="7943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16</a:t>
            </a:r>
            <a:r>
              <a:rPr lang="en-US" altLang="ko-KR" sz="16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US" altLang="ko-K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International Particle Accelerator Conference, Taipei</a:t>
            </a:r>
          </a:p>
        </p:txBody>
      </p:sp>
      <p:sp>
        <p:nvSpPr>
          <p:cNvPr id="19" name="슬라이드 번호 개체 틀 2">
            <a:extLst>
              <a:ext uri="{FF2B5EF4-FFF2-40B4-BE49-F238E27FC236}">
                <a16:creationId xmlns:a16="http://schemas.microsoft.com/office/drawing/2014/main" id="{1AE0E9FF-BC54-34A8-B65F-C25785D0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87329" y="7943967"/>
            <a:ext cx="885812" cy="456322"/>
          </a:xfrm>
        </p:spPr>
        <p:txBody>
          <a:bodyPr/>
          <a:lstStyle/>
          <a:p>
            <a:pPr algn="ctr"/>
            <a:fld id="{48F63A3B-78C7-47BE-AE5E-E10140E04643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1332230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Kim">
      <a:majorFont>
        <a:latin typeface="Calibri"/>
        <a:ea typeface="맑은 고딕"/>
        <a:cs typeface=""/>
      </a:majorFont>
      <a:minorFont>
        <a:latin typeface="Calibri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95792</TotalTime>
  <Words>4550</Words>
  <Application>Microsoft Office PowerPoint</Application>
  <PresentationFormat>사용자 지정</PresentationFormat>
  <Paragraphs>600</Paragraphs>
  <Slides>23</Slides>
  <Notes>17</Notes>
  <HiddenSlides>0</HiddenSlides>
  <MMClips>1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3" baseType="lpstr">
      <vt:lpstr>굴림</vt:lpstr>
      <vt:lpstr>맑은 고딕</vt:lpstr>
      <vt:lpstr>함초롬바탕</vt:lpstr>
      <vt:lpstr>Arial</vt:lpstr>
      <vt:lpstr>Calibri</vt:lpstr>
      <vt:lpstr>Cambria Math</vt:lpstr>
      <vt:lpstr>Times New Roman</vt:lpstr>
      <vt:lpstr>Verdana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Nayoung Kim</dc:creator>
  <cp:lastModifiedBy>박영민(첨단원자력공학부)</cp:lastModifiedBy>
  <cp:revision>867</cp:revision>
  <dcterms:created xsi:type="dcterms:W3CDTF">2017-04-18T01:35:36Z</dcterms:created>
  <dcterms:modified xsi:type="dcterms:W3CDTF">2025-05-29T02:58:55Z</dcterms:modified>
</cp:coreProperties>
</file>