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58" r:id="rId4"/>
    <p:sldId id="262" r:id="rId5"/>
    <p:sldId id="265" r:id="rId6"/>
    <p:sldId id="263" r:id="rId7"/>
    <p:sldId id="264" r:id="rId8"/>
    <p:sldId id="267" r:id="rId9"/>
    <p:sldId id="269" r:id="rId10"/>
    <p:sldId id="266" r:id="rId11"/>
    <p:sldId id="271" r:id="rId12"/>
    <p:sldId id="270" r:id="rId13"/>
    <p:sldId id="272" r:id="rId14"/>
    <p:sldId id="274" r:id="rId15"/>
    <p:sldId id="275" r:id="rId16"/>
    <p:sldId id="277" r:id="rId17"/>
    <p:sldId id="279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6035" autoAdjust="0"/>
  </p:normalViewPr>
  <p:slideViewPr>
    <p:cSldViewPr snapToGrid="0">
      <p:cViewPr varScale="1">
        <p:scale>
          <a:sx n="106" d="100"/>
          <a:sy n="106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1053-BEC4-43A0-8555-FC23F12745B1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5177-AD19-47DC-B425-72F9977BE2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63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26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44E67-7293-B965-5BEE-0717DFACD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D5A9A3E-B674-5B18-47A2-919511DF0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B0DE24-2E91-22C1-9809-24C47D774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1C7056-774C-EE45-353D-D7780B1D6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183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A8051-D0EA-3A6B-F7C2-25CBE8CC1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4211B3-22BA-B202-EAA3-C5A3D9A46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51D79B-70E0-3853-05D7-92BFB73DD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C95A3B-928C-F214-FC58-4715D6E827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36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6855-17E1-F141-73FF-D5D5B7FB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81DC03-989B-0CCD-22AD-2149ADC59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A98E2D-7257-3F84-3AB9-5DA3CA606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12659D-2AAE-7EC2-0333-BB45AC297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33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EC51C-7C52-5511-140D-C3FB3DF4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500C793-0E5E-5B55-E74B-620516639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05471A-4AF0-6D00-7FE7-3E81F8324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D9C202C-D9C2-C624-7B1A-F4858CEE4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12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353DB-89DC-F59C-57A8-92D5E621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C7A738-3E06-6E11-1443-2D4FBB2A3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3AEA981-1064-5D05-34D9-F50EDE64AC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B0FB609-3CCA-5E13-8167-05A9BC41C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65177-AD19-47DC-B425-72F9977BE2E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72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83A416-1A9D-29DD-E768-FCF2F6D00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CB3D859-895D-2096-5EE8-E1BE4BA7D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AD6714-50D5-03B2-61E2-FD1C7395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A514CC-DE69-5941-9F71-9668656E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A66FD9-BA80-142F-CF0D-F10F97CB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07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E4CB82-2D8E-CF4B-BF68-50916005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366BC2-CE4C-25FE-FC35-8CAE7A3D6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98FB19-1A6C-F47E-5590-0F082A38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CA3DC4-52E6-BF6D-59A9-45C0853C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59B9D0-1F35-C9E6-BFAA-A8BD0E6E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41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B7C19E8-58CB-CD42-A4E3-68B67A8A3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7FFC64A-8A17-CA97-77ED-42DE74E52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9BBD04-BEFE-DFD8-830F-C5155A5B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BD81A9-B5D2-91B9-5F2B-C514A046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2B5F92-1E08-56AC-55DB-F23F3C45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75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C5C68-A9EF-2BE2-E539-07E59993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C37D4B-54EB-D585-087F-771BAC077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06E8D4-C98A-39BF-6A46-4FEC1927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4B745D-32E3-BA0A-DC7F-4C568A03A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F9E1B7-5123-811D-7766-BF700B19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81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57F5BE-AEF9-D193-0BEC-190D7B63B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A74694-A1A6-A4B3-5AA5-87E5955F0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B9C4CA-8B61-21EE-8071-31FD21648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79A390-C41E-810E-5096-E0D70CBF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9698F0-525D-A35D-4603-980F907E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29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22457-910C-7240-FCE4-3342172D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232861-64FA-D696-2B54-DA20E651D7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FB49F22-5F8C-72D0-2940-B14C809C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619554-BF48-6A01-6CE1-16D693AF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42D68F-0EBA-5649-8982-0ACEEEB5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594EDA-74C4-C24B-9C7F-9AC45CB4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1315AD-9F8C-89AB-31A4-556CF8F8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CB41982-7C61-F690-DBBA-8A059E51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4AFDC93-AA89-E370-CA30-67D3BC6E3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F054D66-A98D-EE27-DB21-B417DD023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2E7D10D-3ACA-3CF2-E76E-378C697C0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43C8054-89B0-5D98-7B16-185656E6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5838623-9AD8-A561-60DD-1A02AA62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53E70A7-1080-4E24-23D1-9ABE64E7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02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5320E3-FA2D-1FCF-4AC3-F09E2FC3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0FBFCF0-61E0-1898-C958-ED3A286E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A02D201-4231-24B3-D697-F258A12F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D3E4EA-23CD-E543-811E-F9B7A0E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6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5EA476E-645F-48E5-6589-145D655E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9435B80-059C-868A-1C95-81676BAFC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77E8F1-D5BB-0BCE-1876-E62CDD6F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51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40A68C-1183-77E0-8A9D-E618D716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84BB53-2581-1020-425D-592EA76FC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582D6A3-635E-9DEC-2001-B45095F53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75C0C3-7522-9AF8-4D39-4FCFA285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7924E8-7544-14BE-05C3-45D2E064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6FDE74-8C97-CEB7-37AC-5449AD27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17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2F2DA2-2FC1-D15B-1232-219884029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BE26CE-DBE9-2B71-07CA-DC2D0359A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0E3C8A-90EE-DB0F-5362-3FD01C2FD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2A185A-7BF4-28DC-BDD1-1B87CD30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130A274-EC00-4ACC-3F54-EAA7CDE5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66212C-4CBA-47A1-A262-E334006A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53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4975982-4370-607D-6192-C1B63CC4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9AE829-4476-F404-CF54-3A0B2ECB2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14B9C7-FE7B-664E-A7A6-CA733256A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993BE-B3B2-4D92-A6EC-0F10A7B04722}" type="datetimeFigureOut">
              <a:rPr lang="ko-KR" altLang="en-US" smtClean="0"/>
              <a:t>2025-05-23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E3A41F-6FA9-669F-4C81-A33592276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7C3ED-E8D6-20FB-70D3-AE00C110F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97741-A83A-473E-B94B-BE8EA35BA2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23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4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30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m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8.tmp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4F41C5-382E-9CD7-9F85-DF5C8F88A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Free electron laser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B347E8D-D68D-F1B3-8696-53984C522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25.05.23</a:t>
            </a:r>
          </a:p>
          <a:p>
            <a:r>
              <a:rPr lang="en-US" altLang="ko-KR" dirty="0"/>
              <a:t>Group meeting</a:t>
            </a:r>
          </a:p>
          <a:p>
            <a:r>
              <a:rPr lang="en-US" altLang="ko-KR" dirty="0"/>
              <a:t>Jang Won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699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E1122C-0DA8-2A2E-C4E6-ACB4B02B4B32}"/>
                  </a:ext>
                </a:extLst>
              </p:cNvPr>
              <p:cNvSpPr txBox="1"/>
              <p:nvPr/>
            </p:nvSpPr>
            <p:spPr>
              <a:xfrm>
                <a:off x="296707" y="1803570"/>
                <a:ext cx="3831691" cy="717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E1122C-0DA8-2A2E-C4E6-ACB4B02B4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07" y="1803570"/>
                <a:ext cx="3831691" cy="717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1">
            <a:extLst>
              <a:ext uri="{FF2B5EF4-FFF2-40B4-BE49-F238E27FC236}">
                <a16:creationId xmlns:a16="http://schemas.microsoft.com/office/drawing/2014/main" id="{C4453212-778C-B133-8789-23C43C94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High gain(1D)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187B3E-AD71-2F30-4BD9-4D20907BCE58}"/>
                  </a:ext>
                </a:extLst>
              </p:cNvPr>
              <p:cNvSpPr txBox="1"/>
              <p:nvPr/>
            </p:nvSpPr>
            <p:spPr>
              <a:xfrm>
                <a:off x="1583705" y="2570570"/>
                <a:ext cx="3831691" cy="724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187B3E-AD71-2F30-4BD9-4D20907BC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05" y="2570570"/>
                <a:ext cx="3831691" cy="7246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30C43A2-8415-6B7E-BADD-537CC6495618}"/>
              </a:ext>
            </a:extLst>
          </p:cNvPr>
          <p:cNvSpPr txBox="1"/>
          <p:nvPr/>
        </p:nvSpPr>
        <p:spPr>
          <a:xfrm>
            <a:off x="115011" y="2748215"/>
            <a:ext cx="216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dirty="0"/>
              <a:t>For x component: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127EDE-52C5-9183-DBE1-7C901B2D8C4D}"/>
                  </a:ext>
                </a:extLst>
              </p:cNvPr>
              <p:cNvSpPr txBox="1"/>
              <p:nvPr/>
            </p:nvSpPr>
            <p:spPr>
              <a:xfrm>
                <a:off x="397499" y="3522359"/>
                <a:ext cx="4466732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𝑠𝑜𝑙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    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127EDE-52C5-9183-DBE1-7C901B2D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99" y="3522359"/>
                <a:ext cx="4466732" cy="377989"/>
              </a:xfrm>
              <a:prstGeom prst="rect">
                <a:avLst/>
              </a:prstGeom>
              <a:blipFill>
                <a:blip r:embed="rId4"/>
                <a:stretch>
                  <a:fillRect t="-1613" b="-1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화살표: 오른쪽으로 구부러짐 7">
            <a:extLst>
              <a:ext uri="{FF2B5EF4-FFF2-40B4-BE49-F238E27FC236}">
                <a16:creationId xmlns:a16="http://schemas.microsoft.com/office/drawing/2014/main" id="{7BF96CB6-DED8-3833-B2D8-2AE964E64BC8}"/>
              </a:ext>
            </a:extLst>
          </p:cNvPr>
          <p:cNvSpPr/>
          <p:nvPr/>
        </p:nvSpPr>
        <p:spPr>
          <a:xfrm rot="10800000">
            <a:off x="4995421" y="2837992"/>
            <a:ext cx="524757" cy="9144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7014E-1CD1-D1D1-DFA6-14BF19E34255}"/>
                  </a:ext>
                </a:extLst>
              </p:cNvPr>
              <p:cNvSpPr txBox="1"/>
              <p:nvPr/>
            </p:nvSpPr>
            <p:spPr>
              <a:xfrm>
                <a:off x="3174129" y="1836779"/>
                <a:ext cx="3841510" cy="348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87014E-1CD1-D1D1-DFA6-14BF19E3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29" y="1836779"/>
                <a:ext cx="3841510" cy="348109"/>
              </a:xfrm>
              <a:prstGeom prst="rect">
                <a:avLst/>
              </a:prstGeom>
              <a:blipFill>
                <a:blip r:embed="rId5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758573-FE62-0A5A-E8DF-BD5056AB8910}"/>
                  </a:ext>
                </a:extLst>
              </p:cNvPr>
              <p:cNvSpPr txBox="1"/>
              <p:nvPr/>
            </p:nvSpPr>
            <p:spPr>
              <a:xfrm>
                <a:off x="3174128" y="2196429"/>
                <a:ext cx="3841510" cy="348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758573-FE62-0A5A-E8DF-BD5056AB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28" y="2196429"/>
                <a:ext cx="3841510" cy="348109"/>
              </a:xfrm>
              <a:prstGeom prst="rect">
                <a:avLst/>
              </a:prstGeom>
              <a:blipFill>
                <a:blip r:embed="rId6"/>
                <a:stretch>
                  <a:fillRect b="-122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7BA24F-0F85-5F81-B4EC-DB70EC73D794}"/>
                  </a:ext>
                </a:extLst>
              </p:cNvPr>
              <p:cNvSpPr txBox="1"/>
              <p:nvPr/>
            </p:nvSpPr>
            <p:spPr>
              <a:xfrm>
                <a:off x="2046402" y="4157962"/>
                <a:ext cx="44667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0" dirty="0"/>
                  <a:t>Slowly varying amplitude(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𝑆𝑉𝐴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approximation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7BA24F-0F85-5F81-B4EC-DB70EC73D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02" y="4157962"/>
                <a:ext cx="4466732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화살표: 왼쪽 19">
            <a:extLst>
              <a:ext uri="{FF2B5EF4-FFF2-40B4-BE49-F238E27FC236}">
                <a16:creationId xmlns:a16="http://schemas.microsoft.com/office/drawing/2014/main" id="{0EA1708F-E622-46D3-643D-7C1A67789DAF}"/>
              </a:ext>
            </a:extLst>
          </p:cNvPr>
          <p:cNvSpPr/>
          <p:nvPr/>
        </p:nvSpPr>
        <p:spPr>
          <a:xfrm>
            <a:off x="2118545" y="4730965"/>
            <a:ext cx="942681" cy="2356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A3FFB-B058-8B6B-DD82-A68E6B669BE1}"/>
                  </a:ext>
                </a:extLst>
              </p:cNvPr>
              <p:cNvSpPr txBox="1"/>
              <p:nvPr/>
            </p:nvSpPr>
            <p:spPr>
              <a:xfrm>
                <a:off x="2937132" y="4733133"/>
                <a:ext cx="2521354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≪|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1A3FFB-B058-8B6B-DD82-A68E6B669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32" y="4733133"/>
                <a:ext cx="2521354" cy="377989"/>
              </a:xfrm>
              <a:prstGeom prst="rect">
                <a:avLst/>
              </a:prstGeom>
              <a:blipFill>
                <a:blip r:embed="rId8"/>
                <a:stretch>
                  <a:fillRect t="-1613" r="-3390" b="-1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액자 21">
            <a:extLst>
              <a:ext uri="{FF2B5EF4-FFF2-40B4-BE49-F238E27FC236}">
                <a16:creationId xmlns:a16="http://schemas.microsoft.com/office/drawing/2014/main" id="{CBF8B62B-7899-E892-F665-386F6E738C3F}"/>
              </a:ext>
            </a:extLst>
          </p:cNvPr>
          <p:cNvSpPr/>
          <p:nvPr/>
        </p:nvSpPr>
        <p:spPr>
          <a:xfrm>
            <a:off x="2212553" y="3541132"/>
            <a:ext cx="672049" cy="35921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6DF715-8642-BE5F-93C5-BBC841EB322D}"/>
              </a:ext>
            </a:extLst>
          </p:cNvPr>
          <p:cNvSpPr txBox="1"/>
          <p:nvPr/>
        </p:nvSpPr>
        <p:spPr>
          <a:xfrm>
            <a:off x="2273082" y="3857104"/>
            <a:ext cx="548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0" dirty="0"/>
              <a:t>?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D54B2C-5AB5-198C-FEB7-7F445DF39C6D}"/>
                  </a:ext>
                </a:extLst>
              </p:cNvPr>
              <p:cNvSpPr txBox="1"/>
              <p:nvPr/>
            </p:nvSpPr>
            <p:spPr>
              <a:xfrm>
                <a:off x="1962979" y="5106488"/>
                <a:ext cx="4466732" cy="377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≪|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BD54B2C-5AB5-198C-FEB7-7F445DF39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79" y="5106488"/>
                <a:ext cx="4466732" cy="377667"/>
              </a:xfrm>
              <a:prstGeom prst="rect">
                <a:avLst/>
              </a:prstGeom>
              <a:blipFill>
                <a:blip r:embed="rId9"/>
                <a:stretch>
                  <a:fillRect t="-1613"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0FCA59-A62C-767F-5E6C-4E5AB8349393}"/>
                  </a:ext>
                </a:extLst>
              </p:cNvPr>
              <p:cNvSpPr txBox="1"/>
              <p:nvPr/>
            </p:nvSpPr>
            <p:spPr>
              <a:xfrm>
                <a:off x="957306" y="5943907"/>
                <a:ext cx="4466732" cy="704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⁡[−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A0FCA59-A62C-767F-5E6C-4E5AB834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06" y="5943907"/>
                <a:ext cx="4466732" cy="7041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592C69-A98A-5E4E-9B7A-2E3536C92E7D}"/>
                  </a:ext>
                </a:extLst>
              </p:cNvPr>
              <p:cNvSpPr txBox="1"/>
              <p:nvPr/>
            </p:nvSpPr>
            <p:spPr>
              <a:xfrm>
                <a:off x="5701913" y="6105105"/>
                <a:ext cx="2624612" cy="38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592C69-A98A-5E4E-9B7A-2E3536C92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13" y="6105105"/>
                <a:ext cx="2624612" cy="381708"/>
              </a:xfrm>
              <a:prstGeom prst="rect">
                <a:avLst/>
              </a:prstGeom>
              <a:blipFill>
                <a:blip r:embed="rId11"/>
                <a:stretch>
                  <a:fillRect t="-7937" b="-126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6C22BE-4898-A9E1-68E0-328047BABAC2}"/>
                  </a:ext>
                </a:extLst>
              </p:cNvPr>
              <p:cNvSpPr txBox="1"/>
              <p:nvPr/>
            </p:nvSpPr>
            <p:spPr>
              <a:xfrm>
                <a:off x="6332925" y="2616213"/>
                <a:ext cx="6235830" cy="97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𝑐𝐾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̃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6C22BE-4898-A9E1-68E0-328047BAB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925" y="2616213"/>
                <a:ext cx="6235830" cy="9739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액자 30">
            <a:extLst>
              <a:ext uri="{FF2B5EF4-FFF2-40B4-BE49-F238E27FC236}">
                <a16:creationId xmlns:a16="http://schemas.microsoft.com/office/drawing/2014/main" id="{336CAC2A-3570-7A72-4ABF-835AD22476D7}"/>
              </a:ext>
            </a:extLst>
          </p:cNvPr>
          <p:cNvSpPr/>
          <p:nvPr/>
        </p:nvSpPr>
        <p:spPr>
          <a:xfrm>
            <a:off x="7815800" y="2521281"/>
            <a:ext cx="3154641" cy="123111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화살표: 아래쪽 31">
            <a:extLst>
              <a:ext uri="{FF2B5EF4-FFF2-40B4-BE49-F238E27FC236}">
                <a16:creationId xmlns:a16="http://schemas.microsoft.com/office/drawing/2014/main" id="{8CB7AD87-2321-B420-8CEE-E3CB3ECF68BD}"/>
              </a:ext>
            </a:extLst>
          </p:cNvPr>
          <p:cNvSpPr/>
          <p:nvPr/>
        </p:nvSpPr>
        <p:spPr>
          <a:xfrm>
            <a:off x="1384889" y="4101943"/>
            <a:ext cx="584462" cy="18419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화살표: 왼쪽 33">
            <a:extLst>
              <a:ext uri="{FF2B5EF4-FFF2-40B4-BE49-F238E27FC236}">
                <a16:creationId xmlns:a16="http://schemas.microsoft.com/office/drawing/2014/main" id="{1D3FC663-B739-FE8D-7590-309532FC8FE1}"/>
              </a:ext>
            </a:extLst>
          </p:cNvPr>
          <p:cNvSpPr/>
          <p:nvPr/>
        </p:nvSpPr>
        <p:spPr>
          <a:xfrm>
            <a:off x="5088118" y="6199427"/>
            <a:ext cx="942681" cy="2356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8F2715CC-30DA-808A-F548-84F031BC8F8F}"/>
              </a:ext>
            </a:extLst>
          </p:cNvPr>
          <p:cNvSpPr/>
          <p:nvPr/>
        </p:nvSpPr>
        <p:spPr>
          <a:xfrm>
            <a:off x="9029046" y="1187777"/>
            <a:ext cx="584462" cy="12311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6">
            <a:extLst>
              <a:ext uri="{FF2B5EF4-FFF2-40B4-BE49-F238E27FC236}">
                <a16:creationId xmlns:a16="http://schemas.microsoft.com/office/drawing/2014/main" id="{43EE7DC7-7056-AD8E-E452-6B5206E6315A}"/>
              </a:ext>
            </a:extLst>
          </p:cNvPr>
          <p:cNvSpPr txBox="1">
            <a:spLocks/>
          </p:cNvSpPr>
          <p:nvPr/>
        </p:nvSpPr>
        <p:spPr>
          <a:xfrm>
            <a:off x="0" y="1292812"/>
            <a:ext cx="2988297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600" dirty="0"/>
              <a:t>Radiation Field</a:t>
            </a:r>
            <a:endParaRPr lang="ko-KR" altLang="en-US" sz="2600" dirty="0"/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92910F3F-C142-2826-F918-334184F42C33}"/>
              </a:ext>
            </a:extLst>
          </p:cNvPr>
          <p:cNvCxnSpPr>
            <a:cxnSpLocks/>
          </p:cNvCxnSpPr>
          <p:nvPr/>
        </p:nvCxnSpPr>
        <p:spPr>
          <a:xfrm flipH="1">
            <a:off x="6776606" y="1187778"/>
            <a:ext cx="14403" cy="491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0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E2EBC-58D5-C5CC-C1B3-36D528470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03D4C1-1745-1E75-E256-4823CFBD49DD}"/>
                  </a:ext>
                </a:extLst>
              </p:cNvPr>
              <p:cNvSpPr txBox="1"/>
              <p:nvPr/>
            </p:nvSpPr>
            <p:spPr>
              <a:xfrm>
                <a:off x="-790905" y="2020938"/>
                <a:ext cx="3831691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03D4C1-1745-1E75-E256-4823CFBD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0905" y="2020938"/>
                <a:ext cx="3831691" cy="613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1">
            <a:extLst>
              <a:ext uri="{FF2B5EF4-FFF2-40B4-BE49-F238E27FC236}">
                <a16:creationId xmlns:a16="http://schemas.microsoft.com/office/drawing/2014/main" id="{5FE72CF6-4EAB-806F-0C82-7F143BA3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High gain(1D)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2E2E2B-2342-BE15-EC3C-487E302FED7C}"/>
                  </a:ext>
                </a:extLst>
              </p:cNvPr>
              <p:cNvSpPr txBox="1"/>
              <p:nvPr/>
            </p:nvSpPr>
            <p:spPr>
              <a:xfrm>
                <a:off x="457004" y="2605984"/>
                <a:ext cx="4687007" cy="7285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D2E2E2B-2342-BE15-EC3C-487E302FE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04" y="2605984"/>
                <a:ext cx="4687007" cy="728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B6AF3-4C30-3E8D-3E65-C3F660BDB18F}"/>
                  </a:ext>
                </a:extLst>
              </p:cNvPr>
              <p:cNvSpPr txBox="1"/>
              <p:nvPr/>
            </p:nvSpPr>
            <p:spPr>
              <a:xfrm>
                <a:off x="1674049" y="2054581"/>
                <a:ext cx="4971511" cy="37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p>
                    </m:sSup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generates a periodic longitudinal field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B6AF3-4C30-3E8D-3E65-C3F660BDB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49" y="2054581"/>
                <a:ext cx="4971511" cy="379976"/>
              </a:xfrm>
              <a:prstGeom prst="rect">
                <a:avLst/>
              </a:prstGeom>
              <a:blipFill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A3738D-1C5A-DC28-51DD-4F6152406472}"/>
                  </a:ext>
                </a:extLst>
              </p:cNvPr>
              <p:cNvSpPr txBox="1"/>
              <p:nvPr/>
            </p:nvSpPr>
            <p:spPr>
              <a:xfrm>
                <a:off x="804676" y="3258787"/>
                <a:ext cx="4466732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A3738D-1C5A-DC28-51DD-4F6152406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76" y="3258787"/>
                <a:ext cx="4466732" cy="377989"/>
              </a:xfrm>
              <a:prstGeom prst="rect">
                <a:avLst/>
              </a:prstGeom>
              <a:blipFill>
                <a:blip r:embed="rId5"/>
                <a:stretch>
                  <a:fillRect t="-1613" b="-177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948C99-C6AF-4A2F-0225-455410D73159}"/>
                  </a:ext>
                </a:extLst>
              </p:cNvPr>
              <p:cNvSpPr txBox="1"/>
              <p:nvPr/>
            </p:nvSpPr>
            <p:spPr>
              <a:xfrm>
                <a:off x="2046402" y="4157962"/>
                <a:ext cx="44667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b="0" dirty="0"/>
                  <a:t>Slowly varying amplitude(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𝑆𝑉𝐴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approximation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C948C99-C6AF-4A2F-0225-455410D73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02" y="4157962"/>
                <a:ext cx="4466732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화살표: 왼쪽 19">
            <a:extLst>
              <a:ext uri="{FF2B5EF4-FFF2-40B4-BE49-F238E27FC236}">
                <a16:creationId xmlns:a16="http://schemas.microsoft.com/office/drawing/2014/main" id="{791D1219-14B8-4BA2-F54B-6E4C95197569}"/>
              </a:ext>
            </a:extLst>
          </p:cNvPr>
          <p:cNvSpPr/>
          <p:nvPr/>
        </p:nvSpPr>
        <p:spPr>
          <a:xfrm>
            <a:off x="2118545" y="4730965"/>
            <a:ext cx="942681" cy="23567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845D3A-507F-9021-1870-21F1B0D3BAB3}"/>
                  </a:ext>
                </a:extLst>
              </p:cNvPr>
              <p:cNvSpPr txBox="1"/>
              <p:nvPr/>
            </p:nvSpPr>
            <p:spPr>
              <a:xfrm>
                <a:off x="2937132" y="4733133"/>
                <a:ext cx="2521354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≪|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845D3A-507F-9021-1870-21F1B0D3B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32" y="4733133"/>
                <a:ext cx="2521354" cy="377989"/>
              </a:xfrm>
              <a:prstGeom prst="rect">
                <a:avLst/>
              </a:prstGeom>
              <a:blipFill>
                <a:blip r:embed="rId7"/>
                <a:stretch>
                  <a:fillRect t="-1613" r="-3390" b="-161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A0B3FC-C8BB-DEE7-34F5-0ED584B44267}"/>
                  </a:ext>
                </a:extLst>
              </p:cNvPr>
              <p:cNvSpPr txBox="1"/>
              <p:nvPr/>
            </p:nvSpPr>
            <p:spPr>
              <a:xfrm>
                <a:off x="1962979" y="5106488"/>
                <a:ext cx="4466732" cy="377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)|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≪|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0A0B3FC-C8BB-DEE7-34F5-0ED584B44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79" y="5106488"/>
                <a:ext cx="4466732" cy="377667"/>
              </a:xfrm>
              <a:prstGeom prst="rect">
                <a:avLst/>
              </a:prstGeom>
              <a:blipFill>
                <a:blip r:embed="rId8"/>
                <a:stretch>
                  <a:fillRect t="-1613" b="-1451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8E6F6A-F2BB-A853-F2FB-ECC198D1439B}"/>
                  </a:ext>
                </a:extLst>
              </p:cNvPr>
              <p:cNvSpPr txBox="1"/>
              <p:nvPr/>
            </p:nvSpPr>
            <p:spPr>
              <a:xfrm>
                <a:off x="6296199" y="2609086"/>
                <a:ext cx="6235830" cy="1017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̃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98E6F6A-F2BB-A853-F2FB-ECC198D14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99" y="2609086"/>
                <a:ext cx="6235830" cy="1017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액자 30">
            <a:extLst>
              <a:ext uri="{FF2B5EF4-FFF2-40B4-BE49-F238E27FC236}">
                <a16:creationId xmlns:a16="http://schemas.microsoft.com/office/drawing/2014/main" id="{0AC2C9F4-391C-7585-A76F-C2C954C3B1A2}"/>
              </a:ext>
            </a:extLst>
          </p:cNvPr>
          <p:cNvSpPr/>
          <p:nvPr/>
        </p:nvSpPr>
        <p:spPr>
          <a:xfrm>
            <a:off x="7560297" y="2521281"/>
            <a:ext cx="3610759" cy="123111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화살표: 아래쪽 31">
            <a:extLst>
              <a:ext uri="{FF2B5EF4-FFF2-40B4-BE49-F238E27FC236}">
                <a16:creationId xmlns:a16="http://schemas.microsoft.com/office/drawing/2014/main" id="{144F05AD-1EDF-8225-E5B3-40346D5D0451}"/>
              </a:ext>
            </a:extLst>
          </p:cNvPr>
          <p:cNvSpPr/>
          <p:nvPr/>
        </p:nvSpPr>
        <p:spPr>
          <a:xfrm>
            <a:off x="1360636" y="3636776"/>
            <a:ext cx="584462" cy="230713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3373B5FC-A418-D5F0-FEF3-8690FF8133F4}"/>
              </a:ext>
            </a:extLst>
          </p:cNvPr>
          <p:cNvSpPr/>
          <p:nvPr/>
        </p:nvSpPr>
        <p:spPr>
          <a:xfrm>
            <a:off x="9029046" y="1187777"/>
            <a:ext cx="584462" cy="123111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내용 개체 틀 6">
            <a:extLst>
              <a:ext uri="{FF2B5EF4-FFF2-40B4-BE49-F238E27FC236}">
                <a16:creationId xmlns:a16="http://schemas.microsoft.com/office/drawing/2014/main" id="{D5524072-FA2B-EBB8-1EC9-F4872B0745C8}"/>
              </a:ext>
            </a:extLst>
          </p:cNvPr>
          <p:cNvSpPr txBox="1">
            <a:spLocks/>
          </p:cNvSpPr>
          <p:nvPr/>
        </p:nvSpPr>
        <p:spPr>
          <a:xfrm>
            <a:off x="0" y="1292812"/>
            <a:ext cx="2988297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600" dirty="0"/>
              <a:t>Space charge field</a:t>
            </a:r>
          </a:p>
        </p:txBody>
      </p: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1A026711-64E6-5205-B388-25E3E7464E57}"/>
              </a:ext>
            </a:extLst>
          </p:cNvPr>
          <p:cNvCxnSpPr>
            <a:cxnSpLocks/>
          </p:cNvCxnSpPr>
          <p:nvPr/>
        </p:nvCxnSpPr>
        <p:spPr>
          <a:xfrm flipH="1">
            <a:off x="6776606" y="1187778"/>
            <a:ext cx="14403" cy="491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64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A2655-32CC-DDC9-AD73-563E68E6D36E}"/>
                  </a:ext>
                </a:extLst>
              </p:cNvPr>
              <p:cNvSpPr txBox="1"/>
              <p:nvPr/>
            </p:nvSpPr>
            <p:spPr>
              <a:xfrm>
                <a:off x="2282959" y="1518123"/>
                <a:ext cx="2584632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A2655-32CC-DDC9-AD73-563E68E6D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59" y="1518123"/>
                <a:ext cx="2584632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DB481-7799-C585-7BDF-71C0CE957DB1}"/>
                  </a:ext>
                </a:extLst>
              </p:cNvPr>
              <p:cNvSpPr txBox="1"/>
              <p:nvPr/>
            </p:nvSpPr>
            <p:spPr>
              <a:xfrm>
                <a:off x="2074865" y="2318967"/>
                <a:ext cx="2651325" cy="673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7BDB481-7799-C585-7BDF-71C0CE95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65" y="2318967"/>
                <a:ext cx="2651325" cy="673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288EEF-B1F7-1430-38E2-7BC6105E170F}"/>
                  </a:ext>
                </a:extLst>
              </p:cNvPr>
              <p:cNvSpPr txBox="1"/>
              <p:nvPr/>
            </p:nvSpPr>
            <p:spPr>
              <a:xfrm>
                <a:off x="4726190" y="1499729"/>
                <a:ext cx="6876852" cy="70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𝑐𝐾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288EEF-B1F7-1430-38E2-7BC6105E1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190" y="1499729"/>
                <a:ext cx="6876852" cy="702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62EEA-A8EB-07CF-A362-7F384680C059}"/>
                  </a:ext>
                </a:extLst>
              </p:cNvPr>
              <p:cNvSpPr txBox="1"/>
              <p:nvPr/>
            </p:nvSpPr>
            <p:spPr>
              <a:xfrm>
                <a:off x="5018421" y="2246872"/>
                <a:ext cx="6876852" cy="694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̃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562EEA-A8EB-07CF-A362-7F384680C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21" y="2246872"/>
                <a:ext cx="6876852" cy="69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제목 1">
            <a:extLst>
              <a:ext uri="{FF2B5EF4-FFF2-40B4-BE49-F238E27FC236}">
                <a16:creationId xmlns:a16="http://schemas.microsoft.com/office/drawing/2014/main" id="{488118DE-5497-CB09-1B3B-A84D0BEF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Coupled First-Order Equations</a:t>
            </a:r>
            <a:endParaRPr lang="ko-KR" altLang="en-US" sz="3600" dirty="0"/>
          </a:p>
        </p:txBody>
      </p:sp>
      <p:sp>
        <p:nvSpPr>
          <p:cNvPr id="13" name="내용 개체 틀 6">
            <a:extLst>
              <a:ext uri="{FF2B5EF4-FFF2-40B4-BE49-F238E27FC236}">
                <a16:creationId xmlns:a16="http://schemas.microsoft.com/office/drawing/2014/main" id="{26230349-63FA-7FD0-5ADA-FBCB2B998662}"/>
              </a:ext>
            </a:extLst>
          </p:cNvPr>
          <p:cNvSpPr txBox="1">
            <a:spLocks/>
          </p:cNvSpPr>
          <p:nvPr/>
        </p:nvSpPr>
        <p:spPr>
          <a:xfrm>
            <a:off x="0" y="1093371"/>
            <a:ext cx="7610475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600" dirty="0"/>
              <a:t>Result of  Maxwell equation (under modulation)</a:t>
            </a:r>
            <a:endParaRPr lang="ko-KR" altLang="en-US" sz="2600" dirty="0"/>
          </a:p>
        </p:txBody>
      </p:sp>
      <p:sp>
        <p:nvSpPr>
          <p:cNvPr id="14" name="내용 개체 틀 6">
            <a:extLst>
              <a:ext uri="{FF2B5EF4-FFF2-40B4-BE49-F238E27FC236}">
                <a16:creationId xmlns:a16="http://schemas.microsoft.com/office/drawing/2014/main" id="{6B968595-6949-243D-4DE1-C7245BE50774}"/>
              </a:ext>
            </a:extLst>
          </p:cNvPr>
          <p:cNvSpPr txBox="1">
            <a:spLocks/>
          </p:cNvSpPr>
          <p:nvPr/>
        </p:nvSpPr>
        <p:spPr>
          <a:xfrm>
            <a:off x="141401" y="1751098"/>
            <a:ext cx="3751435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/>
              <a:t>From phase equation:</a:t>
            </a:r>
            <a:endParaRPr lang="ko-KR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내용 개체 틀 6">
                <a:extLst>
                  <a:ext uri="{FF2B5EF4-FFF2-40B4-BE49-F238E27FC236}">
                    <a16:creationId xmlns:a16="http://schemas.microsoft.com/office/drawing/2014/main" id="{007C945D-DD73-9C27-36C0-EBFAE75930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950" y="2521639"/>
                <a:ext cx="3751435" cy="38527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800" dirty="0"/>
                  <a:t>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𝑑𝑊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ko-KR" sz="18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altLang="ko-K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ko-KR" sz="1800" dirty="0"/>
                  <a:t>: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6" name="내용 개체 틀 6">
                <a:extLst>
                  <a:ext uri="{FF2B5EF4-FFF2-40B4-BE49-F238E27FC236}">
                    <a16:creationId xmlns:a16="http://schemas.microsoft.com/office/drawing/2014/main" id="{007C945D-DD73-9C27-36C0-EBFAE7593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50" y="2521639"/>
                <a:ext cx="3751435" cy="385271"/>
              </a:xfrm>
              <a:prstGeom prst="rect">
                <a:avLst/>
              </a:prstGeom>
              <a:blipFill>
                <a:blip r:embed="rId6"/>
                <a:stretch>
                  <a:fillRect l="-1299" t="-23810" b="-269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BF54320-B4F9-BDDB-8237-48812A8B0FB0}"/>
              </a:ext>
            </a:extLst>
          </p:cNvPr>
          <p:cNvSpPr txBox="1"/>
          <p:nvPr/>
        </p:nvSpPr>
        <p:spPr>
          <a:xfrm>
            <a:off x="9243065" y="1618335"/>
            <a:ext cx="2235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/>
              <a:t>Radiation field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F1956-767F-CDD7-EBFE-BCF7983BDFD5}"/>
              </a:ext>
            </a:extLst>
          </p:cNvPr>
          <p:cNvSpPr txBox="1"/>
          <p:nvPr/>
        </p:nvSpPr>
        <p:spPr>
          <a:xfrm>
            <a:off x="9687696" y="2434247"/>
            <a:ext cx="2207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sz="1800" dirty="0"/>
              <a:t>Space charge field</a:t>
            </a: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42F62373-2D32-AD99-2BF2-CC9944EB5DAD}"/>
              </a:ext>
            </a:extLst>
          </p:cNvPr>
          <p:cNvSpPr/>
          <p:nvPr/>
        </p:nvSpPr>
        <p:spPr>
          <a:xfrm>
            <a:off x="2958783" y="3055785"/>
            <a:ext cx="171288" cy="8620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69B1F5-42CC-0064-D813-0522EB47EDC9}"/>
                  </a:ext>
                </a:extLst>
              </p:cNvPr>
              <p:cNvSpPr txBox="1"/>
              <p:nvPr/>
            </p:nvSpPr>
            <p:spPr>
              <a:xfrm>
                <a:off x="1632369" y="3951091"/>
                <a:ext cx="3625431" cy="76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acc>
                            <m:accPr>
                              <m:chr m:val="̂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69B1F5-42CC-0064-D813-0522EB47E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69" y="3951091"/>
                <a:ext cx="3625431" cy="7631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2B3C63-43B0-1385-9747-07FBC9541367}"/>
                  </a:ext>
                </a:extLst>
              </p:cNvPr>
              <p:cNvSpPr txBox="1"/>
              <p:nvPr/>
            </p:nvSpPr>
            <p:spPr>
              <a:xfrm>
                <a:off x="-252166" y="4064551"/>
                <a:ext cx="2967086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2B3C63-43B0-1385-9747-07FBC954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166" y="4064551"/>
                <a:ext cx="2967086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1931E0-E233-9EA5-2EA2-67496E8DB302}"/>
                  </a:ext>
                </a:extLst>
              </p:cNvPr>
              <p:cNvSpPr txBox="1"/>
              <p:nvPr/>
            </p:nvSpPr>
            <p:spPr>
              <a:xfrm>
                <a:off x="-252166" y="4796257"/>
                <a:ext cx="2967086" cy="618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21931E0-E233-9EA5-2EA2-67496E8D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166" y="4796257"/>
                <a:ext cx="2967086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507E77-FC13-324D-96C5-530EA2204B62}"/>
                  </a:ext>
                </a:extLst>
              </p:cNvPr>
              <p:cNvSpPr txBox="1"/>
              <p:nvPr/>
            </p:nvSpPr>
            <p:spPr>
              <a:xfrm>
                <a:off x="1631935" y="4764557"/>
                <a:ext cx="3625431" cy="7631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𝑑𝑧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507E77-FC13-324D-96C5-530EA2204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35" y="4764557"/>
                <a:ext cx="3625431" cy="7631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A033876-44C1-CECE-C0A6-E8D0A90FA065}"/>
              </a:ext>
            </a:extLst>
          </p:cNvPr>
          <p:cNvSpPr txBox="1"/>
          <p:nvPr/>
        </p:nvSpPr>
        <p:spPr>
          <a:xfrm>
            <a:off x="4867591" y="4881384"/>
            <a:ext cx="67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Energy deviation due to interaction between space charge field and electron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8DF2AD-43F5-4C0C-65BC-0D257F96FF8B}"/>
                  </a:ext>
                </a:extLst>
              </p:cNvPr>
              <p:cNvSpPr txBox="1"/>
              <p:nvPr/>
            </p:nvSpPr>
            <p:spPr>
              <a:xfrm>
                <a:off x="975871" y="5672588"/>
                <a:ext cx="6221690" cy="551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altLang="ko-K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sup>
                    </m:sSup>
                  </m:oMath>
                </a14:m>
                <a:r>
                  <a:rPr lang="en-US" altLang="ko-KR" dirty="0"/>
                  <a:t>}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8DF2AD-43F5-4C0C-65BC-0D257F96F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71" y="5672588"/>
                <a:ext cx="6221690" cy="5519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액자 30">
            <a:extLst>
              <a:ext uri="{FF2B5EF4-FFF2-40B4-BE49-F238E27FC236}">
                <a16:creationId xmlns:a16="http://schemas.microsoft.com/office/drawing/2014/main" id="{45B2E35F-8E85-289E-28F4-E8F0B05BAE1E}"/>
              </a:ext>
            </a:extLst>
          </p:cNvPr>
          <p:cNvSpPr/>
          <p:nvPr/>
        </p:nvSpPr>
        <p:spPr>
          <a:xfrm>
            <a:off x="2815890" y="1542888"/>
            <a:ext cx="1409435" cy="647687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액자 31">
            <a:extLst>
              <a:ext uri="{FF2B5EF4-FFF2-40B4-BE49-F238E27FC236}">
                <a16:creationId xmlns:a16="http://schemas.microsoft.com/office/drawing/2014/main" id="{09CB24C8-848C-4428-877D-209C174B9C38}"/>
              </a:ext>
            </a:extLst>
          </p:cNvPr>
          <p:cNvSpPr/>
          <p:nvPr/>
        </p:nvSpPr>
        <p:spPr>
          <a:xfrm>
            <a:off x="6883087" y="1503402"/>
            <a:ext cx="2359977" cy="719414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액자 32">
            <a:extLst>
              <a:ext uri="{FF2B5EF4-FFF2-40B4-BE49-F238E27FC236}">
                <a16:creationId xmlns:a16="http://schemas.microsoft.com/office/drawing/2014/main" id="{E4DEC357-77A5-2C42-B251-13DBF1481598}"/>
              </a:ext>
            </a:extLst>
          </p:cNvPr>
          <p:cNvSpPr/>
          <p:nvPr/>
        </p:nvSpPr>
        <p:spPr>
          <a:xfrm>
            <a:off x="7197561" y="2298436"/>
            <a:ext cx="2457679" cy="62451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액자 33">
            <a:extLst>
              <a:ext uri="{FF2B5EF4-FFF2-40B4-BE49-F238E27FC236}">
                <a16:creationId xmlns:a16="http://schemas.microsoft.com/office/drawing/2014/main" id="{2EDD308B-877F-2126-EAD6-9F3A46561BD4}"/>
              </a:ext>
            </a:extLst>
          </p:cNvPr>
          <p:cNvSpPr/>
          <p:nvPr/>
        </p:nvSpPr>
        <p:spPr>
          <a:xfrm>
            <a:off x="998807" y="5672588"/>
            <a:ext cx="3309241" cy="763158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3B8FDD-98FA-0C5B-F72A-68F669511C4C}"/>
                  </a:ext>
                </a:extLst>
              </p:cNvPr>
              <p:cNvSpPr txBox="1"/>
              <p:nvPr/>
            </p:nvSpPr>
            <p:spPr>
              <a:xfrm>
                <a:off x="5018421" y="5811200"/>
                <a:ext cx="5426497" cy="3743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modulated current</a:t>
                </a:r>
                <a:r>
                  <a:rPr lang="ko-KR" altLang="en-US" dirty="0"/>
                  <a:t>만 알면 모두 알 수 있음</a:t>
                </a:r>
                <a:r>
                  <a:rPr lang="en-US" altLang="ko-KR" dirty="0"/>
                  <a:t>!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3B8FDD-98FA-0C5B-F72A-68F66951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21" y="5811200"/>
                <a:ext cx="5426497" cy="374333"/>
              </a:xfrm>
              <a:prstGeom prst="rect">
                <a:avLst/>
              </a:prstGeom>
              <a:blipFill>
                <a:blip r:embed="rId12"/>
                <a:stretch>
                  <a:fillRect l="-337" t="-8065" b="-22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화살표: 아래쪽 37">
            <a:extLst>
              <a:ext uri="{FF2B5EF4-FFF2-40B4-BE49-F238E27FC236}">
                <a16:creationId xmlns:a16="http://schemas.microsoft.com/office/drawing/2014/main" id="{FAE85BF7-D4DA-DF45-D01E-FB6CB3FD743F}"/>
              </a:ext>
            </a:extLst>
          </p:cNvPr>
          <p:cNvSpPr/>
          <p:nvPr/>
        </p:nvSpPr>
        <p:spPr>
          <a:xfrm rot="4530200">
            <a:off x="5523844" y="1118709"/>
            <a:ext cx="196723" cy="21546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화살표: 아래쪽 38">
            <a:extLst>
              <a:ext uri="{FF2B5EF4-FFF2-40B4-BE49-F238E27FC236}">
                <a16:creationId xmlns:a16="http://schemas.microsoft.com/office/drawing/2014/main" id="{3B21A576-FEEC-F992-3679-0270F53FB998}"/>
              </a:ext>
            </a:extLst>
          </p:cNvPr>
          <p:cNvSpPr/>
          <p:nvPr/>
        </p:nvSpPr>
        <p:spPr>
          <a:xfrm rot="5400000">
            <a:off x="5686459" y="1551264"/>
            <a:ext cx="151326" cy="22419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496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F144-CDED-68FA-B925-2B01F71CB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8043D072-DC82-7959-7277-2209401F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Coupled First-Order equations</a:t>
            </a:r>
            <a:endParaRPr lang="ko-KR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1C53-2095-AA74-7065-30ED6FFDA628}"/>
              </a:ext>
            </a:extLst>
          </p:cNvPr>
          <p:cNvSpPr txBox="1"/>
          <p:nvPr/>
        </p:nvSpPr>
        <p:spPr>
          <a:xfrm>
            <a:off x="151926" y="1343818"/>
            <a:ext cx="87092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/>
              <a:t>Longitudinal distribution of electron in </a:t>
            </a:r>
            <a:r>
              <a:rPr lang="en-US" altLang="ko-KR" sz="2600" dirty="0" err="1"/>
              <a:t>microbunch</a:t>
            </a:r>
            <a:r>
              <a:rPr lang="en-US" altLang="ko-KR" sz="2600" dirty="0"/>
              <a:t> </a:t>
            </a:r>
            <a:endParaRPr lang="en-US" altLang="ko-KR" sz="2600" b="0" i="1" dirty="0">
              <a:latin typeface="Cambria Math" panose="02040503050406030204" pitchFamily="18" charset="0"/>
            </a:endParaRPr>
          </a:p>
        </p:txBody>
      </p:sp>
      <p:pic>
        <p:nvPicPr>
          <p:cNvPr id="3" name="그림 2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81F9ADE-C1C1-C072-EA98-5DB2F0BA7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9" t="17259" b="4363"/>
          <a:stretch/>
        </p:blipFill>
        <p:spPr>
          <a:xfrm>
            <a:off x="8067330" y="789632"/>
            <a:ext cx="1587730" cy="1711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45D5A-C25B-CAB1-3138-7E5A42722282}"/>
                  </a:ext>
                </a:extLst>
              </p:cNvPr>
              <p:cNvSpPr txBox="1"/>
              <p:nvPr/>
            </p:nvSpPr>
            <p:spPr>
              <a:xfrm>
                <a:off x="-933450" y="1898004"/>
                <a:ext cx="6191250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B45D5A-C25B-CAB1-3138-7E5A42722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33450" y="1898004"/>
                <a:ext cx="619125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EDEDBE-517C-C20A-88DC-BBA1BB7C9C55}"/>
                  </a:ext>
                </a:extLst>
              </p:cNvPr>
              <p:cNvSpPr txBox="1"/>
              <p:nvPr/>
            </p:nvSpPr>
            <p:spPr>
              <a:xfrm>
                <a:off x="151926" y="2830948"/>
                <a:ext cx="61912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can be expanded in a real Fourier series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EDEDBE-517C-C20A-88DC-BBA1BB7C9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26" y="2830948"/>
                <a:ext cx="6191250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B94FB3-4FF0-57A9-7DF3-62F0CD8ABE9F}"/>
                  </a:ext>
                </a:extLst>
              </p:cNvPr>
              <p:cNvSpPr txBox="1"/>
              <p:nvPr/>
            </p:nvSpPr>
            <p:spPr>
              <a:xfrm>
                <a:off x="-1103132" y="3982738"/>
                <a:ext cx="6191250" cy="715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</m:func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B94FB3-4FF0-57A9-7DF3-62F0CD8A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3132" y="3982738"/>
                <a:ext cx="6191250" cy="715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4969C-9E6D-464F-D2A1-63B4CC26454F}"/>
                  </a:ext>
                </a:extLst>
              </p:cNvPr>
              <p:cNvSpPr txBox="1"/>
              <p:nvPr/>
            </p:nvSpPr>
            <p:spPr>
              <a:xfrm>
                <a:off x="322080" y="3161824"/>
                <a:ext cx="3494798" cy="84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{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A4969C-9E6D-464F-D2A1-63B4CC264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80" y="3161824"/>
                <a:ext cx="3494798" cy="847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660850-89F2-3817-8CFC-9E06B95F1A53}"/>
                  </a:ext>
                </a:extLst>
              </p:cNvPr>
              <p:cNvSpPr txBox="1"/>
              <p:nvPr/>
            </p:nvSpPr>
            <p:spPr>
              <a:xfrm>
                <a:off x="4885753" y="3579226"/>
                <a:ext cx="6520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First at the dc current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660850-89F2-3817-8CFC-9E06B95F1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753" y="3579226"/>
                <a:ext cx="6520679" cy="369332"/>
              </a:xfrm>
              <a:prstGeom prst="rect">
                <a:avLst/>
              </a:prstGeom>
              <a:blipFill>
                <a:blip r:embed="rId7"/>
                <a:stretch>
                  <a:fillRect l="-748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30D017-C666-FC37-1907-57048D9371B0}"/>
                  </a:ext>
                </a:extLst>
              </p:cNvPr>
              <p:cNvSpPr txBox="1"/>
              <p:nvPr/>
            </p:nvSpPr>
            <p:spPr>
              <a:xfrm>
                <a:off x="4311700" y="4014478"/>
                <a:ext cx="6645896" cy="683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𝑒𝑐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 ,(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)→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𝑒𝑐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B30D017-C666-FC37-1907-57048D93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00" y="4014478"/>
                <a:ext cx="6645896" cy="6833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DAEC01-C8D8-71AC-8B0B-5963688A694F}"/>
                  </a:ext>
                </a:extLst>
              </p:cNvPr>
              <p:cNvSpPr txBox="1"/>
              <p:nvPr/>
            </p:nvSpPr>
            <p:spPr>
              <a:xfrm>
                <a:off x="4885753" y="4792759"/>
                <a:ext cx="6645896" cy="379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Modulation current,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dirty="0"/>
                  <a:t> (first harmonic term)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DAEC01-C8D8-71AC-8B0B-5963688A6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753" y="4792759"/>
                <a:ext cx="6645896" cy="379527"/>
              </a:xfrm>
              <a:prstGeom prst="rect">
                <a:avLst/>
              </a:prstGeom>
              <a:blipFill>
                <a:blip r:embed="rId9"/>
                <a:stretch>
                  <a:fillRect l="-733" t="-8065" b="-22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F5E447-EE34-BD6B-2319-2E5C1B6444D0}"/>
                  </a:ext>
                </a:extLst>
              </p:cNvPr>
              <p:cNvSpPr txBox="1"/>
              <p:nvPr/>
            </p:nvSpPr>
            <p:spPr>
              <a:xfrm>
                <a:off x="4311700" y="5172486"/>
                <a:ext cx="6645896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𝑒𝑐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F5E447-EE34-BD6B-2319-2E5C1B644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700" y="5172486"/>
                <a:ext cx="6645896" cy="871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액자 37">
            <a:extLst>
              <a:ext uri="{FF2B5EF4-FFF2-40B4-BE49-F238E27FC236}">
                <a16:creationId xmlns:a16="http://schemas.microsoft.com/office/drawing/2014/main" id="{BBD9E1F6-B9F5-8261-62B9-98204D911DBD}"/>
              </a:ext>
            </a:extLst>
          </p:cNvPr>
          <p:cNvSpPr/>
          <p:nvPr/>
        </p:nvSpPr>
        <p:spPr>
          <a:xfrm>
            <a:off x="5448259" y="5226507"/>
            <a:ext cx="4365044" cy="871200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83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E3F31-BCAE-2BBA-4AE8-5E6BCDBC0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F6197681-4433-F043-D0A2-111A4A58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Coupled First-Order equations</a:t>
            </a:r>
            <a:endParaRPr lang="ko-KR" alt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CCB0F0-2DC3-0D84-BED1-529504A1ACD9}"/>
              </a:ext>
            </a:extLst>
          </p:cNvPr>
          <p:cNvSpPr txBox="1"/>
          <p:nvPr/>
        </p:nvSpPr>
        <p:spPr>
          <a:xfrm>
            <a:off x="0" y="1204322"/>
            <a:ext cx="87092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/>
              <a:t>The complete set of coupled first-order equations </a:t>
            </a:r>
            <a:endParaRPr lang="en-US" altLang="ko-KR" sz="26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0560C4-C2A2-06CA-3039-634D854DFC56}"/>
                  </a:ext>
                </a:extLst>
              </p:cNvPr>
              <p:cNvSpPr txBox="1"/>
              <p:nvPr/>
            </p:nvSpPr>
            <p:spPr>
              <a:xfrm>
                <a:off x="265170" y="1807151"/>
                <a:ext cx="2584632" cy="852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0560C4-C2A2-06CA-3039-634D854DF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0" y="1807151"/>
                <a:ext cx="2584632" cy="8520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FDDA88-AE2D-7F1D-29B2-C410616F4D7F}"/>
                  </a:ext>
                </a:extLst>
              </p:cNvPr>
              <p:cNvSpPr txBox="1"/>
              <p:nvPr/>
            </p:nvSpPr>
            <p:spPr>
              <a:xfrm>
                <a:off x="623842" y="2717121"/>
                <a:ext cx="6527866" cy="766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ko-KR" sz="2600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altLang="ko-KR" sz="26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2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</m:num>
                          <m:den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̃"/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ko-KR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sSup>
                      <m:sSup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ko-KR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ko-KR" sz="2600" dirty="0"/>
                  <a:t>}</a:t>
                </a:r>
                <a:endParaRPr lang="ko-KR" altLang="en-US" sz="2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FDDA88-AE2D-7F1D-29B2-C410616F4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2" y="2717121"/>
                <a:ext cx="6527866" cy="7669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F426A3-8735-B27D-BC62-C779562C0A65}"/>
                  </a:ext>
                </a:extLst>
              </p:cNvPr>
              <p:cNvSpPr txBox="1"/>
              <p:nvPr/>
            </p:nvSpPr>
            <p:spPr>
              <a:xfrm>
                <a:off x="547974" y="3452204"/>
                <a:ext cx="3751435" cy="121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F426A3-8735-B27D-BC62-C779562C0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4" y="3452204"/>
                <a:ext cx="3751435" cy="121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FC39AF-A67D-684B-EA2A-221DD04F1E52}"/>
                  </a:ext>
                </a:extLst>
              </p:cNvPr>
              <p:cNvSpPr txBox="1"/>
              <p:nvPr/>
            </p:nvSpPr>
            <p:spPr>
              <a:xfrm>
                <a:off x="-160256" y="4596709"/>
                <a:ext cx="4696983" cy="97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𝑐𝐾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̃"/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FC39AF-A67D-684B-EA2A-221DD04F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256" y="4596709"/>
                <a:ext cx="4696983" cy="973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3D274-2302-5C78-68DB-36F2203C5D51}"/>
                  </a:ext>
                </a:extLst>
              </p:cNvPr>
              <p:cNvSpPr txBox="1"/>
              <p:nvPr/>
            </p:nvSpPr>
            <p:spPr>
              <a:xfrm>
                <a:off x="6770018" y="2356038"/>
                <a:ext cx="5866614" cy="17048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600" dirty="0">
                    <a:latin typeface="고딕"/>
                  </a:rPr>
                  <a:t>Describe time evolution of the </a:t>
                </a:r>
              </a:p>
              <a:p>
                <a:r>
                  <a:rPr lang="en-US" altLang="ko-KR" sz="2600" dirty="0">
                    <a:latin typeface="고딕"/>
                  </a:rPr>
                  <a:t>phase(</a:t>
                </a:r>
                <a14:m>
                  <m:oMath xmlns:m="http://schemas.openxmlformats.org/officeDocument/2006/math">
                    <m:r>
                      <a:rPr lang="en-US" altLang="ko-KR" sz="26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2600" dirty="0">
                    <a:latin typeface="고딕"/>
                  </a:rPr>
                  <a:t>)</a:t>
                </a:r>
                <a:r>
                  <a:rPr lang="en-US" altLang="ko-KR" sz="2600" b="0" i="1" dirty="0">
                    <a:latin typeface="고딕"/>
                  </a:rPr>
                  <a:t>, </a:t>
                </a:r>
                <a:r>
                  <a:rPr lang="en-US" altLang="ko-KR" sz="2600" b="0" dirty="0">
                    <a:latin typeface="고딕"/>
                  </a:rPr>
                  <a:t>energy deviation(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2600" b="0" dirty="0">
                    <a:latin typeface="고딕"/>
                  </a:rPr>
                  <a:t>), modulated current density(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ko-KR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600" b="0" dirty="0">
                    <a:latin typeface="고딕"/>
                  </a:rPr>
                  <a:t>), </a:t>
                </a:r>
              </a:p>
              <a:p>
                <a:r>
                  <a:rPr lang="en-US" altLang="ko-KR" sz="2600" b="0" dirty="0">
                    <a:latin typeface="고딕"/>
                  </a:rPr>
                  <a:t>amplitude of the light wave(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6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ko-KR" sz="2600" b="0" dirty="0">
                    <a:latin typeface="고딕"/>
                  </a:rPr>
                  <a:t>)</a:t>
                </a:r>
                <a:endParaRPr lang="en-US" altLang="ko-KR" sz="2600" b="0" i="1" dirty="0">
                  <a:latin typeface="고딕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3D274-2302-5C78-68DB-36F2203C5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18" y="2356038"/>
                <a:ext cx="5866614" cy="1704890"/>
              </a:xfrm>
              <a:prstGeom prst="rect">
                <a:avLst/>
              </a:prstGeom>
              <a:blipFill>
                <a:blip r:embed="rId6"/>
                <a:stretch>
                  <a:fillRect l="-1871" t="-2857" b="-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액자 14">
            <a:extLst>
              <a:ext uri="{FF2B5EF4-FFF2-40B4-BE49-F238E27FC236}">
                <a16:creationId xmlns:a16="http://schemas.microsoft.com/office/drawing/2014/main" id="{0A7A418A-554D-8CB0-3B20-6C481C067F9D}"/>
              </a:ext>
            </a:extLst>
          </p:cNvPr>
          <p:cNvSpPr/>
          <p:nvPr/>
        </p:nvSpPr>
        <p:spPr>
          <a:xfrm>
            <a:off x="265170" y="1779219"/>
            <a:ext cx="5975374" cy="407482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D8AAF-D5FE-53CC-E9D8-C1091BCF9013}"/>
              </a:ext>
            </a:extLst>
          </p:cNvPr>
          <p:cNvSpPr txBox="1"/>
          <p:nvPr/>
        </p:nvSpPr>
        <p:spPr>
          <a:xfrm>
            <a:off x="265170" y="5968906"/>
            <a:ext cx="72979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latin typeface="고딕"/>
              </a:rPr>
              <a:t>2N+2 coupled differential, algebraic equations</a:t>
            </a:r>
            <a:endParaRPr lang="en-US" altLang="ko-KR" sz="2600" b="0" i="1" dirty="0">
              <a:latin typeface="고딕"/>
            </a:endParaRPr>
          </a:p>
        </p:txBody>
      </p:sp>
    </p:spTree>
    <p:extLst>
      <p:ext uri="{BB962C8B-B14F-4D97-AF65-F5344CB8AC3E}">
        <p14:creationId xmlns:p14="http://schemas.microsoft.com/office/powerpoint/2010/main" val="178752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0DB44-7869-4CCD-8DD1-2DE04742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46807954-292F-8F24-9B13-864451E5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Third-Order equations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DB2D4E-AB61-C92C-A07B-38AF31CECF45}"/>
                  </a:ext>
                </a:extLst>
              </p:cNvPr>
              <p:cNvSpPr txBox="1"/>
              <p:nvPr/>
            </p:nvSpPr>
            <p:spPr>
              <a:xfrm>
                <a:off x="75415" y="939044"/>
                <a:ext cx="87092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Under mono-energetic condition,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=⋯=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ko-KR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DB2D4E-AB61-C92C-A07B-38AF31CEC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5" y="939044"/>
                <a:ext cx="8709269" cy="369332"/>
              </a:xfrm>
              <a:prstGeom prst="rect">
                <a:avLst/>
              </a:prstGeom>
              <a:blipFill>
                <a:blip r:embed="rId2"/>
                <a:stretch>
                  <a:fillRect l="-560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8FE5D-D819-991D-2B6F-3082568D2CEF}"/>
                  </a:ext>
                </a:extLst>
              </p:cNvPr>
              <p:cNvSpPr txBox="1"/>
              <p:nvPr/>
            </p:nvSpPr>
            <p:spPr>
              <a:xfrm>
                <a:off x="75414" y="1282016"/>
                <a:ext cx="8709269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0" dirty="0">
                    <a:latin typeface="Cambria Math" panose="02040503050406030204" pitchFamily="18" charset="0"/>
                  </a:rPr>
                  <a:t>assume periodic initial phases: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altLang="ko-KR" b="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8FE5D-D819-991D-2B6F-3082568D2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4" y="1282016"/>
                <a:ext cx="8709269" cy="461473"/>
              </a:xfrm>
              <a:prstGeom prst="rect">
                <a:avLst/>
              </a:prstGeom>
              <a:blipFill>
                <a:blip r:embed="rId3"/>
                <a:stretch>
                  <a:fillRect l="-560" t="-1316" b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0266B7-09E4-B28D-B388-B237B5FDA462}"/>
                  </a:ext>
                </a:extLst>
              </p:cNvPr>
              <p:cNvSpPr txBox="1"/>
              <p:nvPr/>
            </p:nvSpPr>
            <p:spPr>
              <a:xfrm>
                <a:off x="-836629" y="1743489"/>
                <a:ext cx="6188696" cy="690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{</m:t>
                      </m:r>
                      <m:acc>
                        <m:accPr>
                          <m:chr m:val="̃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0266B7-09E4-B28D-B388-B237B5FD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629" y="1743489"/>
                <a:ext cx="6188696" cy="690189"/>
              </a:xfrm>
              <a:prstGeom prst="rect">
                <a:avLst/>
              </a:prstGeom>
              <a:blipFill>
                <a:blip r:embed="rId4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C84D3-308B-D0EB-14AB-B68C9083CB4D}"/>
                  </a:ext>
                </a:extLst>
              </p:cNvPr>
              <p:cNvSpPr txBox="1"/>
              <p:nvPr/>
            </p:nvSpPr>
            <p:spPr>
              <a:xfrm>
                <a:off x="-358218" y="3618736"/>
                <a:ext cx="8446417" cy="595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 4</m:t>
                      </m:r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sSubSup>
                            <m:sSub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6C84D3-308B-D0EB-14AB-B68C9083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8218" y="3618736"/>
                <a:ext cx="8446417" cy="595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D76CAEC3-1BC4-6A03-CA1E-2B4248CD5AC9}"/>
              </a:ext>
            </a:extLst>
          </p:cNvPr>
          <p:cNvSpPr/>
          <p:nvPr/>
        </p:nvSpPr>
        <p:spPr>
          <a:xfrm>
            <a:off x="2045616" y="2487882"/>
            <a:ext cx="297747" cy="11602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89A9FD-7C14-342E-592C-8D0C70A9A2E7}"/>
                  </a:ext>
                </a:extLst>
              </p:cNvPr>
              <p:cNvSpPr txBox="1"/>
              <p:nvPr/>
            </p:nvSpPr>
            <p:spPr>
              <a:xfrm>
                <a:off x="7560298" y="2734694"/>
                <a:ext cx="4099054" cy="626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acc>
                                  <m:accPr>
                                    <m:chr m:val="̃"/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ko-KR" sz="1600" dirty="0"/>
                  <a:t>: gain parameter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89A9FD-7C14-342E-592C-8D0C70A9A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298" y="2734694"/>
                <a:ext cx="4099054" cy="6261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0727FD-1DF3-D398-2653-6A7EBA805427}"/>
                  </a:ext>
                </a:extLst>
              </p:cNvPr>
              <p:cNvSpPr txBox="1"/>
              <p:nvPr/>
            </p:nvSpPr>
            <p:spPr>
              <a:xfrm>
                <a:off x="7560298" y="3451870"/>
                <a:ext cx="4099054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</m:e>
                    </m:rad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ko-KR" sz="1600" dirty="0"/>
                  <a:t>: space charge parameter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0727FD-1DF3-D398-2653-6A7EBA805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298" y="3451870"/>
                <a:ext cx="4099054" cy="593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2697500-9A1B-8F67-079B-5FE123347B1D}"/>
              </a:ext>
            </a:extLst>
          </p:cNvPr>
          <p:cNvSpPr txBox="1"/>
          <p:nvPr/>
        </p:nvSpPr>
        <p:spPr>
          <a:xfrm>
            <a:off x="-51298" y="4574262"/>
            <a:ext cx="870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0" dirty="0">
                <a:latin typeface="Cambria Math" panose="02040503050406030204" pitchFamily="18" charset="0"/>
              </a:rPr>
              <a:t>(If the electron beam is on r</a:t>
            </a:r>
            <a:r>
              <a:rPr lang="en-US" altLang="ko-KR" sz="2000" dirty="0">
                <a:latin typeface="Cambria Math" panose="02040503050406030204" pitchFamily="18" charset="0"/>
              </a:rPr>
              <a:t>esonance and space charge force is small,)</a:t>
            </a:r>
            <a:endParaRPr lang="en-US" altLang="ko-KR" b="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299961-C011-63EC-4D48-68BDAED9156D}"/>
                  </a:ext>
                </a:extLst>
              </p:cNvPr>
              <p:cNvSpPr txBox="1"/>
              <p:nvPr/>
            </p:nvSpPr>
            <p:spPr>
              <a:xfrm>
                <a:off x="7560298" y="4062349"/>
                <a:ext cx="3573266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ra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ko-KR" altLang="en-US" sz="1600" dirty="0"/>
                  <a:t> </a:t>
                </a:r>
                <a:r>
                  <a:rPr lang="en-US" altLang="ko-KR" sz="1600" dirty="0"/>
                  <a:t>plasma frequency</a:t>
                </a:r>
                <a:endParaRPr lang="ko-KR" alt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8299961-C011-63EC-4D48-68BDAED91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298" y="4062349"/>
                <a:ext cx="3573266" cy="593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CA8A35-26FF-C0F5-9AF4-1F10B49102CC}"/>
                  </a:ext>
                </a:extLst>
              </p:cNvPr>
              <p:cNvSpPr txBox="1"/>
              <p:nvPr/>
            </p:nvSpPr>
            <p:spPr>
              <a:xfrm>
                <a:off x="-1602556" y="5716415"/>
                <a:ext cx="8446417" cy="555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CA8A35-26FF-C0F5-9AF4-1F10B4910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2556" y="5716415"/>
                <a:ext cx="8446417" cy="555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788D0C78-0AE9-6DDA-6C81-31D14D5F2DA8}"/>
              </a:ext>
            </a:extLst>
          </p:cNvPr>
          <p:cNvSpPr/>
          <p:nvPr/>
        </p:nvSpPr>
        <p:spPr>
          <a:xfrm>
            <a:off x="2045616" y="5018651"/>
            <a:ext cx="297747" cy="6534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4BF7E7-0DBF-D197-7A1F-0AE3999DD052}"/>
                  </a:ext>
                </a:extLst>
              </p:cNvPr>
              <p:cNvSpPr txBox="1"/>
              <p:nvPr/>
            </p:nvSpPr>
            <p:spPr>
              <a:xfrm>
                <a:off x="2690534" y="5008850"/>
                <a:ext cx="2075535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b="0" dirty="0"/>
                  <a:t>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B4BF7E7-0DBF-D197-7A1F-0AE3999DD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34" y="5008850"/>
                <a:ext cx="2075535" cy="390748"/>
              </a:xfrm>
              <a:prstGeom prst="rect">
                <a:avLst/>
              </a:prstGeom>
              <a:blipFill>
                <a:blip r:embed="rId10"/>
                <a:stretch>
                  <a:fillRect l="-2346" t="-10938" b="-17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액자 26">
            <a:extLst>
              <a:ext uri="{FF2B5EF4-FFF2-40B4-BE49-F238E27FC236}">
                <a16:creationId xmlns:a16="http://schemas.microsoft.com/office/drawing/2014/main" id="{C8D07EE4-A1E3-8EDF-B491-69068478A52C}"/>
              </a:ext>
            </a:extLst>
          </p:cNvPr>
          <p:cNvSpPr/>
          <p:nvPr/>
        </p:nvSpPr>
        <p:spPr>
          <a:xfrm>
            <a:off x="1131216" y="5761088"/>
            <a:ext cx="2988297" cy="55566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9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8D51A-A2F2-69A9-1F9F-4AF009C8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6DC8C8B9-90E8-B938-14EC-0903B452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Third-Order equations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21EBBB-C407-B331-99D4-867EDD579547}"/>
                  </a:ext>
                </a:extLst>
              </p:cNvPr>
              <p:cNvSpPr txBox="1"/>
              <p:nvPr/>
            </p:nvSpPr>
            <p:spPr>
              <a:xfrm>
                <a:off x="48170" y="1065985"/>
                <a:ext cx="3256459" cy="555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altLang="ko-KR" sz="26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21EBBB-C407-B331-99D4-867EDD579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0" y="1065985"/>
                <a:ext cx="3256459" cy="55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3FC283-5A36-82EF-CBAC-E67682DF1B7E}"/>
                  </a:ext>
                </a:extLst>
              </p:cNvPr>
              <p:cNvSpPr txBox="1"/>
              <p:nvPr/>
            </p:nvSpPr>
            <p:spPr>
              <a:xfrm>
                <a:off x="3077456" y="1631238"/>
                <a:ext cx="5665991" cy="371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3FC283-5A36-82EF-CBAC-E67682DF1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456" y="1631238"/>
                <a:ext cx="5665991" cy="37151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88EFBE-D7F3-EA5B-A146-598414958D1D}"/>
                  </a:ext>
                </a:extLst>
              </p:cNvPr>
              <p:cNvSpPr txBox="1"/>
              <p:nvPr/>
            </p:nvSpPr>
            <p:spPr>
              <a:xfrm>
                <a:off x="2791422" y="1982578"/>
                <a:ext cx="5665991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88EFBE-D7F3-EA5B-A146-598414958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422" y="1982578"/>
                <a:ext cx="5665991" cy="610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CFA4A-7F0B-31EE-1CD3-DE500DA94B30}"/>
                  </a:ext>
                </a:extLst>
              </p:cNvPr>
              <p:cNvSpPr txBox="1"/>
              <p:nvPr/>
            </p:nvSpPr>
            <p:spPr>
              <a:xfrm>
                <a:off x="3192302" y="1208304"/>
                <a:ext cx="7101768" cy="377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ko-KR" altLang="en-US" dirty="0"/>
                  <a:t>는 다음과 같은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개의 </a:t>
                </a:r>
                <a:r>
                  <a:rPr lang="en-US" altLang="ko-KR" dirty="0"/>
                  <a:t>trial solution</a:t>
                </a:r>
                <a:r>
                  <a:rPr lang="ko-KR" altLang="en-US" dirty="0"/>
                  <a:t>의 선형조합으로 표현 가능</a:t>
                </a:r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FCFA4A-7F0B-31EE-1CD3-DE500D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302" y="1208304"/>
                <a:ext cx="7101768" cy="377667"/>
              </a:xfrm>
              <a:prstGeom prst="rect">
                <a:avLst/>
              </a:prstGeom>
              <a:blipFill>
                <a:blip r:embed="rId6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A537B2-D840-DB8A-8DFB-70594048A596}"/>
                  </a:ext>
                </a:extLst>
              </p:cNvPr>
              <p:cNvSpPr txBox="1"/>
              <p:nvPr/>
            </p:nvSpPr>
            <p:spPr>
              <a:xfrm>
                <a:off x="3304629" y="2953441"/>
                <a:ext cx="4226963" cy="10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A537B2-D840-DB8A-8DFB-70594048A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629" y="2953441"/>
                <a:ext cx="4226963" cy="1042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E28491A-952C-1134-FFF4-DEAD0D5CC592}"/>
              </a:ext>
            </a:extLst>
          </p:cNvPr>
          <p:cNvSpPr txBox="1"/>
          <p:nvPr/>
        </p:nvSpPr>
        <p:spPr>
          <a:xfrm>
            <a:off x="3721853" y="2607709"/>
            <a:ext cx="7101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Initial condition(z=0)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B34161-3934-6CB1-2EAD-F6FA1EDB7165}"/>
                  </a:ext>
                </a:extLst>
              </p:cNvPr>
              <p:cNvSpPr txBox="1"/>
              <p:nvPr/>
            </p:nvSpPr>
            <p:spPr>
              <a:xfrm>
                <a:off x="781634" y="4835151"/>
                <a:ext cx="4591644" cy="10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B34161-3934-6CB1-2EAD-F6FA1EDB7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34" y="4835151"/>
                <a:ext cx="4591644" cy="10427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AA6E092-BDB6-1EEB-9225-75CFA5E6D2F5}"/>
              </a:ext>
            </a:extLst>
          </p:cNvPr>
          <p:cNvSpPr txBox="1"/>
          <p:nvPr/>
        </p:nvSpPr>
        <p:spPr>
          <a:xfrm>
            <a:off x="595098" y="4026921"/>
            <a:ext cx="10896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FEL process</a:t>
            </a:r>
            <a:r>
              <a:rPr lang="ko-KR" altLang="en-US" dirty="0"/>
              <a:t>가 다음과 같은 </a:t>
            </a:r>
            <a:r>
              <a:rPr lang="en-US" altLang="ko-KR" dirty="0"/>
              <a:t>incident plane light wave</a:t>
            </a:r>
            <a:r>
              <a:rPr lang="ko-KR" altLang="en-US" dirty="0"/>
              <a:t>로 시작하고</a:t>
            </a:r>
            <a:r>
              <a:rPr lang="en-US" altLang="ko-KR" dirty="0"/>
              <a:t> initial modulation</a:t>
            </a:r>
            <a:r>
              <a:rPr lang="ko-KR" altLang="en-US" dirty="0"/>
              <a:t>없다고 하면</a:t>
            </a:r>
            <a:r>
              <a:rPr lang="en-US" altLang="ko-KR" dirty="0"/>
              <a:t>,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A6EDA8-48DB-349B-4D20-00B4AAFCFC3A}"/>
                  </a:ext>
                </a:extLst>
              </p:cNvPr>
              <p:cNvSpPr txBox="1"/>
              <p:nvPr/>
            </p:nvSpPr>
            <p:spPr>
              <a:xfrm>
                <a:off x="1223638" y="4341959"/>
                <a:ext cx="61886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180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ko-KR" sz="180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8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A6EDA8-48DB-349B-4D20-00B4AAFCF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38" y="4341959"/>
                <a:ext cx="6188696" cy="369332"/>
              </a:xfrm>
              <a:prstGeom prst="rect">
                <a:avLst/>
              </a:prstGeom>
              <a:blipFill>
                <a:blip r:embed="rId9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196DD3-6E2D-122D-62F7-1921B005A007}"/>
                  </a:ext>
                </a:extLst>
              </p:cNvPr>
              <p:cNvSpPr txBox="1"/>
              <p:nvPr/>
            </p:nvSpPr>
            <p:spPr>
              <a:xfrm>
                <a:off x="4689585" y="5007939"/>
                <a:ext cx="7018506" cy="74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iΓ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A196DD3-6E2D-122D-62F7-1921B005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85" y="5007939"/>
                <a:ext cx="7018506" cy="7472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액자 28">
            <a:extLst>
              <a:ext uri="{FF2B5EF4-FFF2-40B4-BE49-F238E27FC236}">
                <a16:creationId xmlns:a16="http://schemas.microsoft.com/office/drawing/2014/main" id="{ECB59BE3-B511-8B80-0810-A2614148C5D3}"/>
              </a:ext>
            </a:extLst>
          </p:cNvPr>
          <p:cNvSpPr/>
          <p:nvPr/>
        </p:nvSpPr>
        <p:spPr>
          <a:xfrm>
            <a:off x="5062193" y="5008689"/>
            <a:ext cx="6429081" cy="869248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0C555-D470-6249-8BF1-A31A9D79DD21}"/>
                  </a:ext>
                </a:extLst>
              </p:cNvPr>
              <p:cNvSpPr txBox="1"/>
              <p:nvPr/>
            </p:nvSpPr>
            <p:spPr>
              <a:xfrm>
                <a:off x="4946526" y="4305617"/>
                <a:ext cx="6188696" cy="412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0C555-D470-6249-8BF1-A31A9D79D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526" y="4305617"/>
                <a:ext cx="6188696" cy="412998"/>
              </a:xfrm>
              <a:prstGeom prst="rect">
                <a:avLst/>
              </a:prstGeom>
              <a:blipFill>
                <a:blip r:embed="rId11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45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80396-452A-EA9B-BA62-A94653BEF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34B33296-4163-34D2-4CEA-33CF4EEE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Third-Order equations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C0F935-24BB-82AE-4D59-758E9BC98535}"/>
                  </a:ext>
                </a:extLst>
              </p:cNvPr>
              <p:cNvSpPr txBox="1"/>
              <p:nvPr/>
            </p:nvSpPr>
            <p:spPr>
              <a:xfrm>
                <a:off x="-210889" y="1172785"/>
                <a:ext cx="7018506" cy="74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iΓ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C0F935-24BB-82AE-4D59-758E9BC98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889" y="1172785"/>
                <a:ext cx="7018506" cy="747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액자 28">
            <a:extLst>
              <a:ext uri="{FF2B5EF4-FFF2-40B4-BE49-F238E27FC236}">
                <a16:creationId xmlns:a16="http://schemas.microsoft.com/office/drawing/2014/main" id="{3171EE32-4F28-4A35-06B1-0438EB73E723}"/>
              </a:ext>
            </a:extLst>
          </p:cNvPr>
          <p:cNvSpPr/>
          <p:nvPr/>
        </p:nvSpPr>
        <p:spPr>
          <a:xfrm>
            <a:off x="161719" y="1173535"/>
            <a:ext cx="6429081" cy="869248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액자 29">
            <a:extLst>
              <a:ext uri="{FF2B5EF4-FFF2-40B4-BE49-F238E27FC236}">
                <a16:creationId xmlns:a16="http://schemas.microsoft.com/office/drawing/2014/main" id="{C7E0FF2C-CA0A-C47D-8613-22EF34DBFA18}"/>
              </a:ext>
            </a:extLst>
          </p:cNvPr>
          <p:cNvSpPr/>
          <p:nvPr/>
        </p:nvSpPr>
        <p:spPr>
          <a:xfrm>
            <a:off x="1525701" y="925780"/>
            <a:ext cx="1715678" cy="1241266"/>
          </a:xfrm>
          <a:prstGeom prst="frame">
            <a:avLst>
              <a:gd name="adj1" fmla="val 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5A9933-4320-9D7E-A432-CA7220F42462}"/>
                  </a:ext>
                </a:extLst>
              </p:cNvPr>
              <p:cNvSpPr txBox="1"/>
              <p:nvPr/>
            </p:nvSpPr>
            <p:spPr>
              <a:xfrm>
                <a:off x="73751" y="2167046"/>
                <a:ext cx="45271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Dominating term,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25A9933-4320-9D7E-A432-CA7220F42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1" y="2167046"/>
                <a:ext cx="4527168" cy="369332"/>
              </a:xfrm>
              <a:prstGeom prst="rect">
                <a:avLst/>
              </a:prstGeom>
              <a:blipFill>
                <a:blip r:embed="rId4"/>
                <a:stretch>
                  <a:fillRect l="-1077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5501A84-60BC-58F5-B521-D48AD154879F}"/>
              </a:ext>
            </a:extLst>
          </p:cNvPr>
          <p:cNvSpPr txBox="1"/>
          <p:nvPr/>
        </p:nvSpPr>
        <p:spPr>
          <a:xfrm>
            <a:off x="213581" y="4139146"/>
            <a:ext cx="5615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Gain function</a:t>
            </a:r>
            <a:r>
              <a:rPr lang="ko-KR" altLang="en-US" dirty="0"/>
              <a:t>을 다음과 같이 쓰고 </a:t>
            </a:r>
            <a:r>
              <a:rPr lang="en-US" altLang="ko-KR" dirty="0"/>
              <a:t>low gain</a:t>
            </a:r>
            <a:r>
              <a:rPr lang="ko-KR" altLang="en-US" dirty="0"/>
              <a:t>과 비교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09FBE-7FD4-C52D-1354-3DD65578EAD5}"/>
                  </a:ext>
                </a:extLst>
              </p:cNvPr>
              <p:cNvSpPr txBox="1"/>
              <p:nvPr/>
            </p:nvSpPr>
            <p:spPr>
              <a:xfrm>
                <a:off x="-210889" y="4547404"/>
                <a:ext cx="6201052" cy="78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F09FBE-7FD4-C52D-1354-3DD65578E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0889" y="4547404"/>
                <a:ext cx="6201052" cy="781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 descr="텍스트, 도표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9518DA8-E663-B3DB-B2DD-DC5C72B01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19" y="3515790"/>
            <a:ext cx="4498558" cy="3021654"/>
          </a:xfrm>
          <a:prstGeom prst="rect">
            <a:avLst/>
          </a:prstGeom>
        </p:spPr>
      </p:pic>
      <p:sp>
        <p:nvSpPr>
          <p:cNvPr id="17" name="원형: 비어 있음 16">
            <a:extLst>
              <a:ext uri="{FF2B5EF4-FFF2-40B4-BE49-F238E27FC236}">
                <a16:creationId xmlns:a16="http://schemas.microsoft.com/office/drawing/2014/main" id="{24EFA89A-C32E-230F-D0A8-ED8A4E9234EE}"/>
              </a:ext>
            </a:extLst>
          </p:cNvPr>
          <p:cNvSpPr/>
          <p:nvPr/>
        </p:nvSpPr>
        <p:spPr>
          <a:xfrm>
            <a:off x="6823817" y="5026617"/>
            <a:ext cx="463261" cy="435688"/>
          </a:xfrm>
          <a:prstGeom prst="donut">
            <a:avLst>
              <a:gd name="adj" fmla="val 1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00634-2EB2-5D42-357F-DA645531661D}"/>
              </a:ext>
            </a:extLst>
          </p:cNvPr>
          <p:cNvSpPr txBox="1"/>
          <p:nvPr/>
        </p:nvSpPr>
        <p:spPr>
          <a:xfrm>
            <a:off x="3479588" y="2151534"/>
            <a:ext cx="4527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Exponential growth!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AB38AA-415A-4686-CC26-F9BC0845653C}"/>
                  </a:ext>
                </a:extLst>
              </p:cNvPr>
              <p:cNvSpPr txBox="1"/>
              <p:nvPr/>
            </p:nvSpPr>
            <p:spPr>
              <a:xfrm>
                <a:off x="409120" y="2787936"/>
                <a:ext cx="6506533" cy="100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ko-KR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den>
                    </m:f>
                  </m:oMath>
                </a14:m>
                <a:r>
                  <a:rPr lang="en-US" altLang="ko-KR" dirty="0"/>
                  <a:t>: power gain length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3AB38AA-415A-4686-CC26-F9BC08456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20" y="2787936"/>
                <a:ext cx="6506533" cy="1009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 descr="텍스트, 라인, 스크린샷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3C714FA-5F35-081A-E163-D48E76EB9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78" y="320556"/>
            <a:ext cx="4213008" cy="2550133"/>
          </a:xfrm>
          <a:prstGeom prst="rect">
            <a:avLst/>
          </a:prstGeom>
        </p:spPr>
      </p:pic>
      <p:sp>
        <p:nvSpPr>
          <p:cNvPr id="25" name="원형: 비어 있음 24">
            <a:extLst>
              <a:ext uri="{FF2B5EF4-FFF2-40B4-BE49-F238E27FC236}">
                <a16:creationId xmlns:a16="http://schemas.microsoft.com/office/drawing/2014/main" id="{1963A012-E3B5-05B5-BEC7-AE80005F1BA4}"/>
              </a:ext>
            </a:extLst>
          </p:cNvPr>
          <p:cNvSpPr/>
          <p:nvPr/>
        </p:nvSpPr>
        <p:spPr>
          <a:xfrm>
            <a:off x="8840528" y="4937959"/>
            <a:ext cx="463261" cy="435688"/>
          </a:xfrm>
          <a:prstGeom prst="donut">
            <a:avLst>
              <a:gd name="adj" fmla="val 1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6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7989C-2994-FB42-B111-2330FCAB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414C0F5E-4300-03B9-6069-588BEDE35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Third-Order-equations</a:t>
            </a:r>
            <a:endParaRPr lang="ko-KR" altLang="en-US" sz="36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3FAF10B-7A5F-E76F-A860-F901924A382F}"/>
              </a:ext>
            </a:extLst>
          </p:cNvPr>
          <p:cNvSpPr txBox="1">
            <a:spLocks/>
          </p:cNvSpPr>
          <p:nvPr/>
        </p:nvSpPr>
        <p:spPr>
          <a:xfrm>
            <a:off x="0" y="756581"/>
            <a:ext cx="115764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600" dirty="0"/>
              <a:t>FEL process starts with </a:t>
            </a:r>
            <a:r>
              <a:rPr lang="en-US" altLang="ko-KR" sz="2600" dirty="0">
                <a:solidFill>
                  <a:srgbClr val="FF0000"/>
                </a:solidFill>
              </a:rPr>
              <a:t>initial periodic charge density modulation</a:t>
            </a:r>
          </a:p>
          <a:p>
            <a:r>
              <a:rPr lang="en-US" altLang="ko-KR" sz="2600" dirty="0"/>
              <a:t>(There is no external Lightwave)</a:t>
            </a:r>
            <a:endParaRPr lang="ko-KR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CEC50E-13BA-D475-EBC3-8FF26E6EAB1A}"/>
                  </a:ext>
                </a:extLst>
              </p:cNvPr>
              <p:cNvSpPr txBox="1"/>
              <p:nvPr/>
            </p:nvSpPr>
            <p:spPr>
              <a:xfrm>
                <a:off x="-1098544" y="1892156"/>
                <a:ext cx="6187736" cy="3799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CEC50E-13BA-D475-EBC3-8FF26E6EA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8544" y="1892156"/>
                <a:ext cx="6187736" cy="379976"/>
              </a:xfrm>
              <a:prstGeom prst="rect">
                <a:avLst/>
              </a:prstGeom>
              <a:blipFill>
                <a:blip r:embed="rId3"/>
                <a:stretch>
                  <a:fillRect t="-6349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9794C2-E998-64D0-6FDE-D9F6E50F8B39}"/>
                  </a:ext>
                </a:extLst>
              </p:cNvPr>
              <p:cNvSpPr txBox="1"/>
              <p:nvPr/>
            </p:nvSpPr>
            <p:spPr>
              <a:xfrm>
                <a:off x="497548" y="2386214"/>
                <a:ext cx="4591644" cy="10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eqArr>
                      </m:e>
                    </m:d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9794C2-E998-64D0-6FDE-D9F6E50F8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8" y="2386214"/>
                <a:ext cx="4591644" cy="104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3F41D6-DBCD-46B8-1F3C-6FE35399CEFD}"/>
                  </a:ext>
                </a:extLst>
              </p:cNvPr>
              <p:cNvSpPr txBox="1"/>
              <p:nvPr/>
            </p:nvSpPr>
            <p:spPr>
              <a:xfrm>
                <a:off x="88171" y="3605863"/>
                <a:ext cx="6345314" cy="406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3F41D6-DBCD-46B8-1F3C-6FE35399C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1" y="3605863"/>
                <a:ext cx="6345314" cy="406330"/>
              </a:xfrm>
              <a:prstGeom prst="rect">
                <a:avLst/>
              </a:prstGeom>
              <a:blipFill>
                <a:blip r:embed="rId5"/>
                <a:stretch>
                  <a:fillRect t="-1515" b="-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 descr="텍스트, 스크린샷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979C8D1-F0F1-F549-53D3-4D5360AF3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55" y="1579184"/>
            <a:ext cx="5172797" cy="43630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AA8FD5-2575-30F1-DB0F-0381953F3240}"/>
              </a:ext>
            </a:extLst>
          </p:cNvPr>
          <p:cNvSpPr txBox="1"/>
          <p:nvPr/>
        </p:nvSpPr>
        <p:spPr>
          <a:xfrm>
            <a:off x="7611862" y="4345112"/>
            <a:ext cx="34852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Periodic initial density modulation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48B07-D158-97B5-26F5-131DC0925C19}"/>
              </a:ext>
            </a:extLst>
          </p:cNvPr>
          <p:cNvSpPr txBox="1"/>
          <p:nvPr/>
        </p:nvSpPr>
        <p:spPr>
          <a:xfrm>
            <a:off x="7609272" y="2789729"/>
            <a:ext cx="34852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0070C0"/>
                </a:solidFill>
              </a:rPr>
              <a:t>Exponential growth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0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A589-257C-592A-E929-1B11254E7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61E13E52-CF44-356B-5A48-1EF40A5B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Saturation</a:t>
            </a:r>
            <a:endParaRPr lang="ko-KR" altLang="en-US" sz="3600" dirty="0"/>
          </a:p>
        </p:txBody>
      </p:sp>
      <p:pic>
        <p:nvPicPr>
          <p:cNvPr id="6" name="그림 5" descr="텍스트, 스크린샷, 라인, 도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88EE58C-0404-2043-4837-E2252ACD2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320"/>
            <a:ext cx="7918882" cy="48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1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8D2797-60D0-B290-81D0-E72F2F41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Schematic diagram of PAL-XFEL</a:t>
            </a:r>
            <a:endParaRPr lang="ko-KR" altLang="en-US" dirty="0"/>
          </a:p>
        </p:txBody>
      </p:sp>
      <p:pic>
        <p:nvPicPr>
          <p:cNvPr id="8" name="그림 7" descr="텍스트, 라인, 폰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73D4FE0-848F-B368-B347-E0C3B4423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2340"/>
            <a:ext cx="10374173" cy="2372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D8B192-2A40-6BEE-C28F-C53CDD6076C2}"/>
              </a:ext>
            </a:extLst>
          </p:cNvPr>
          <p:cNvSpPr txBox="1"/>
          <p:nvPr/>
        </p:nvSpPr>
        <p:spPr>
          <a:xfrm>
            <a:off x="1399110" y="4308347"/>
            <a:ext cx="9649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Reproduced from H.-S. Kang </a:t>
            </a:r>
            <a:r>
              <a:rPr lang="en-US" altLang="ko-KR" i="1" dirty="0"/>
              <a:t>et al</a:t>
            </a:r>
            <a:r>
              <a:rPr lang="en-US" altLang="ko-KR" dirty="0"/>
              <a:t>., “Hard X-ray free-electron laser with femtosecond-scale timing jitter,” </a:t>
            </a:r>
            <a:r>
              <a:rPr lang="en-US" altLang="ko-KR" i="1" dirty="0"/>
              <a:t>Nature Photonics</a:t>
            </a:r>
            <a:r>
              <a:rPr lang="en-US" altLang="ko-KR" dirty="0"/>
              <a:t>, vol. 11, pp. 708–713, 2017.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921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1779E-1128-1A1D-A0EF-FBE806530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C7870BCF-D82B-2D5B-F8FF-28F9C176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SASE</a:t>
            </a:r>
            <a:endParaRPr lang="ko-KR" alt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7F194-4E96-AE80-E8A6-69DB44F370A9}"/>
              </a:ext>
            </a:extLst>
          </p:cNvPr>
          <p:cNvSpPr txBox="1"/>
          <p:nvPr/>
        </p:nvSpPr>
        <p:spPr>
          <a:xfrm>
            <a:off x="150337" y="966151"/>
            <a:ext cx="105156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solidFill>
                  <a:srgbClr val="FF0000"/>
                </a:solidFill>
              </a:rPr>
              <a:t>Incident light (seed)</a:t>
            </a:r>
            <a:r>
              <a:rPr lang="en-US" altLang="ko-KR" sz="2600" dirty="0"/>
              <a:t> or </a:t>
            </a:r>
            <a:r>
              <a:rPr lang="en-US" altLang="ko-KR" sz="2600" dirty="0">
                <a:solidFill>
                  <a:srgbClr val="FF0000"/>
                </a:solidFill>
              </a:rPr>
              <a:t>initial modulation </a:t>
            </a:r>
            <a:r>
              <a:rPr lang="en-US" altLang="ko-KR" sz="2600" dirty="0"/>
              <a:t>leads to an exponential growth process.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BB437-788A-D82A-9703-28A64DC73129}"/>
              </a:ext>
            </a:extLst>
          </p:cNvPr>
          <p:cNvSpPr txBox="1"/>
          <p:nvPr/>
        </p:nvSpPr>
        <p:spPr>
          <a:xfrm>
            <a:off x="355105" y="3228945"/>
            <a:ext cx="7493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SASE means Self-Amplified Spontaneous Emission(no seed)</a:t>
            </a:r>
            <a:endParaRPr lang="ko-KR" alt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DCC7F-BB3A-A1E4-A18E-0148C74C32ED}"/>
              </a:ext>
            </a:extLst>
          </p:cNvPr>
          <p:cNvSpPr txBox="1"/>
          <p:nvPr/>
        </p:nvSpPr>
        <p:spPr>
          <a:xfrm>
            <a:off x="355106" y="3895302"/>
            <a:ext cx="7493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Shot noise(white noise) makes initial modulation.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A5C20F-6962-E85A-695C-C6CDF63F4C80}"/>
                  </a:ext>
                </a:extLst>
              </p:cNvPr>
              <p:cNvSpPr txBox="1"/>
              <p:nvPr/>
            </p:nvSpPr>
            <p:spPr>
              <a:xfrm>
                <a:off x="1855263" y="4295412"/>
                <a:ext cx="3208349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A5C20F-6962-E85A-695C-C6CDF63F4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263" y="4295412"/>
                <a:ext cx="3208349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60F15-3682-12E0-EC60-909A53A9EABA}"/>
                  </a:ext>
                </a:extLst>
              </p:cNvPr>
              <p:cNvSpPr txBox="1"/>
              <p:nvPr/>
            </p:nvSpPr>
            <p:spPr>
              <a:xfrm>
                <a:off x="5923956" y="1689253"/>
                <a:ext cx="4591644" cy="10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eqArr>
                      </m:e>
                    </m:d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̃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acc>
                      <m:accPr>
                        <m:chr m:val="̃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C60F15-3682-12E0-EC60-909A53A9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956" y="1689253"/>
                <a:ext cx="4591644" cy="104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FC409B-893E-7D04-ABFA-8E5EEDDBE2B1}"/>
                  </a:ext>
                </a:extLst>
              </p:cNvPr>
              <p:cNvSpPr txBox="1"/>
              <p:nvPr/>
            </p:nvSpPr>
            <p:spPr>
              <a:xfrm>
                <a:off x="1257144" y="1749492"/>
                <a:ext cx="4247011" cy="104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  <m:e>
                            <m:acc>
                              <m:accPr>
                                <m:chr m:val="̃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  <m:d>
                              <m:d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FC409B-893E-7D04-ABFA-8E5EEDDB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44" y="1749492"/>
                <a:ext cx="4247011" cy="104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5A3FA14-D82E-CD89-BDFD-4ED71D6BF55B}"/>
              </a:ext>
            </a:extLst>
          </p:cNvPr>
          <p:cNvSpPr txBox="1"/>
          <p:nvPr/>
        </p:nvSpPr>
        <p:spPr>
          <a:xfrm>
            <a:off x="1972926" y="2724602"/>
            <a:ext cx="1113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Seed</a:t>
            </a:r>
            <a:endParaRPr lang="ko-KR" alt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657C1-E29E-595D-8CD5-CF4B11FD9150}"/>
              </a:ext>
            </a:extLst>
          </p:cNvPr>
          <p:cNvSpPr txBox="1"/>
          <p:nvPr/>
        </p:nvSpPr>
        <p:spPr>
          <a:xfrm>
            <a:off x="6606901" y="2748557"/>
            <a:ext cx="24830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Initial modulation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736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5E59C-DA41-C3AD-D1A1-67F47024A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4EEF16A7-34C9-0E25-5E66-A5A1E1ED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SASE-shot noise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2A2CA-D7F6-FBE3-0545-76D5746E2B7A}"/>
                  </a:ext>
                </a:extLst>
              </p:cNvPr>
              <p:cNvSpPr txBox="1"/>
              <p:nvPr/>
            </p:nvSpPr>
            <p:spPr>
              <a:xfrm>
                <a:off x="86846" y="1712634"/>
                <a:ext cx="5370991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</m:t>
                    </m:r>
                    <m:acc>
                      <m:accPr>
                        <m:chr m:val="̇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altLang="ko-KR" dirty="0"/>
                  <a:t>: absolute magnitude of dc beam current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02A2CA-D7F6-FBE3-0545-76D5746E2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6" y="1712634"/>
                <a:ext cx="5370991" cy="377989"/>
              </a:xfrm>
              <a:prstGeom prst="rect">
                <a:avLst/>
              </a:prstGeom>
              <a:blipFill>
                <a:blip r:embed="rId3"/>
                <a:stretch>
                  <a:fillRect t="-8065" r="-227" b="-24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22DCA4-6DC4-589B-9CFD-B9A4F9D25743}"/>
                  </a:ext>
                </a:extLst>
              </p:cNvPr>
              <p:cNvSpPr txBox="1"/>
              <p:nvPr/>
            </p:nvSpPr>
            <p:spPr>
              <a:xfrm>
                <a:off x="97653" y="943708"/>
                <a:ext cx="11647504" cy="86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Consider relativistic electrons that are randomly distributed along the bunch and call N numbers of electrons in the time interval T. Then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is the average number of electrons per unit time.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22DCA4-6DC4-589B-9CFD-B9A4F9D25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3" y="943708"/>
                <a:ext cx="11647504" cy="862608"/>
              </a:xfrm>
              <a:prstGeom prst="rect">
                <a:avLst/>
              </a:prstGeom>
              <a:blipFill>
                <a:blip r:embed="rId4"/>
                <a:stretch>
                  <a:fillRect l="-523" t="-4255" b="-7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D64C8-616C-910D-38A1-4051001084FE}"/>
                  </a:ext>
                </a:extLst>
              </p:cNvPr>
              <p:cNvSpPr txBox="1"/>
              <p:nvPr/>
            </p:nvSpPr>
            <p:spPr>
              <a:xfrm>
                <a:off x="-410303" y="2090623"/>
                <a:ext cx="6187736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≫1)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D64C8-616C-910D-38A1-40510010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0303" y="2090623"/>
                <a:ext cx="6187736" cy="9025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40A3E-4186-8023-C215-7F73D36D5434}"/>
                  </a:ext>
                </a:extLst>
              </p:cNvPr>
              <p:cNvSpPr txBox="1"/>
              <p:nvPr/>
            </p:nvSpPr>
            <p:spPr>
              <a:xfrm>
                <a:off x="-226518" y="2993178"/>
                <a:ext cx="2624204" cy="60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𝑒𝑁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740A3E-4186-8023-C215-7F73D36D5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6518" y="2993178"/>
                <a:ext cx="2624204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3D52EF-FD56-30E7-3DD3-C2FD54E051EE}"/>
                  </a:ext>
                </a:extLst>
              </p:cNvPr>
              <p:cNvSpPr txBox="1"/>
              <p:nvPr/>
            </p:nvSpPr>
            <p:spPr>
              <a:xfrm>
                <a:off x="2661097" y="2986015"/>
                <a:ext cx="3334963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The Fourier transform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3D52EF-FD56-30E7-3DD3-C2FD54E05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097" y="2986015"/>
                <a:ext cx="3334963" cy="377989"/>
              </a:xfrm>
              <a:prstGeom prst="rect">
                <a:avLst/>
              </a:prstGeom>
              <a:blipFill>
                <a:blip r:embed="rId7"/>
                <a:stretch>
                  <a:fillRect l="-1645" t="-9677" b="-22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9A37B8-1088-2291-8A01-14EDFF53DABC}"/>
                  </a:ext>
                </a:extLst>
              </p:cNvPr>
              <p:cNvSpPr txBox="1"/>
              <p:nvPr/>
            </p:nvSpPr>
            <p:spPr>
              <a:xfrm>
                <a:off x="5816659" y="2707178"/>
                <a:ext cx="2756168" cy="902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𝑒</m:t>
                      </m:r>
                      <m:nary>
                        <m:naryPr>
                          <m:chr m:val="∑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9A37B8-1088-2291-8A01-14EDFF53D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659" y="2707178"/>
                <a:ext cx="2756168" cy="9025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89E3FFE-F15A-72F0-05FF-CE7D06F38BD4}"/>
              </a:ext>
            </a:extLst>
          </p:cNvPr>
          <p:cNvSpPr txBox="1"/>
          <p:nvPr/>
        </p:nvSpPr>
        <p:spPr>
          <a:xfrm>
            <a:off x="2548763" y="3760220"/>
            <a:ext cx="5370991" cy="374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Spectral density function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E93D73-8136-B099-ADB8-733E0B006FA3}"/>
                  </a:ext>
                </a:extLst>
              </p:cNvPr>
              <p:cNvSpPr txBox="1"/>
              <p:nvPr/>
            </p:nvSpPr>
            <p:spPr>
              <a:xfrm>
                <a:off x="5451929" y="3640760"/>
                <a:ext cx="4226307" cy="4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E93D73-8136-B099-ADB8-733E0B006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29" y="3640760"/>
                <a:ext cx="4226307" cy="484941"/>
              </a:xfrm>
              <a:prstGeom prst="rect">
                <a:avLst/>
              </a:prstGeom>
              <a:blipFill>
                <a:blip r:embed="rId9"/>
                <a:stretch>
                  <a:fillRect l="-1153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F15459E-4593-2D4D-1D3E-B9487A4F709A}"/>
              </a:ext>
            </a:extLst>
          </p:cNvPr>
          <p:cNvSpPr txBox="1"/>
          <p:nvPr/>
        </p:nvSpPr>
        <p:spPr>
          <a:xfrm>
            <a:off x="4879586" y="4134746"/>
            <a:ext cx="5370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Constant</a:t>
            </a:r>
          </a:p>
          <a:p>
            <a:pPr algn="ctr"/>
            <a:r>
              <a:rPr lang="en-US" altLang="ko-KR" dirty="0"/>
              <a:t>Independent of frequency </a:t>
            </a:r>
          </a:p>
          <a:p>
            <a:pPr algn="ctr"/>
            <a:r>
              <a:rPr lang="en-US" altLang="ko-KR" dirty="0"/>
              <a:t>(Characteristic feature of white noise)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62453-BB5D-9782-391C-ED611809834C}"/>
                  </a:ext>
                </a:extLst>
              </p:cNvPr>
              <p:cNvSpPr txBox="1"/>
              <p:nvPr/>
            </p:nvSpPr>
            <p:spPr>
              <a:xfrm>
                <a:off x="229100" y="5198448"/>
                <a:ext cx="8851526" cy="904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=&lt;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m:rPr>
                                  <m:brk m:alnAt="23"/>
                                </m:r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962453-BB5D-9782-391C-ED6118098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00" y="5198448"/>
                <a:ext cx="8851526" cy="9042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A5EDD9-80E8-B7C3-4788-C30C2C624FF1}"/>
                  </a:ext>
                </a:extLst>
              </p:cNvPr>
              <p:cNvSpPr txBox="1"/>
              <p:nvPr/>
            </p:nvSpPr>
            <p:spPr>
              <a:xfrm>
                <a:off x="3420496" y="5965554"/>
                <a:ext cx="3824872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  <m:sup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A5EDD9-80E8-B7C3-4788-C30C2C624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96" y="5965554"/>
                <a:ext cx="3824872" cy="9106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29B5C13-61BF-B1E4-0FD1-FEDCF585A495}"/>
              </a:ext>
            </a:extLst>
          </p:cNvPr>
          <p:cNvSpPr txBox="1"/>
          <p:nvPr/>
        </p:nvSpPr>
        <p:spPr>
          <a:xfrm>
            <a:off x="6810850" y="6236237"/>
            <a:ext cx="524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/>
              <a:t>Random distribution makes initial modulation</a:t>
            </a:r>
          </a:p>
        </p:txBody>
      </p:sp>
    </p:spTree>
    <p:extLst>
      <p:ext uri="{BB962C8B-B14F-4D97-AF65-F5344CB8AC3E}">
        <p14:creationId xmlns:p14="http://schemas.microsoft.com/office/powerpoint/2010/main" val="81762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9AD1026-F8E8-93FE-76CF-5F8A98336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9" t="17259" b="4363"/>
          <a:stretch/>
        </p:blipFill>
        <p:spPr>
          <a:xfrm>
            <a:off x="290404" y="1162749"/>
            <a:ext cx="1587730" cy="1711196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72DC9AD9-5BD3-7CE2-BC5C-F9CFF36FB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SASE-shot noise</a:t>
            </a:r>
            <a:endParaRPr lang="ko-KR" alt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273E2-0AB2-7273-3A8A-18B221E95223}"/>
              </a:ext>
            </a:extLst>
          </p:cNvPr>
          <p:cNvSpPr txBox="1"/>
          <p:nvPr/>
        </p:nvSpPr>
        <p:spPr>
          <a:xfrm>
            <a:off x="1878134" y="1093218"/>
            <a:ext cx="9837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A long bunch can be subdivided into sections that are each one coherence length long. In the SASE process the microbunching takes place independently in different sections which then radiate incoherently.</a:t>
            </a:r>
            <a:endParaRPr lang="ko-KR" altLang="en-US" sz="2000" dirty="0"/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2EBBC6D0-6FC7-17D4-7EA0-36A70E1D800E}"/>
              </a:ext>
            </a:extLst>
          </p:cNvPr>
          <p:cNvSpPr/>
          <p:nvPr/>
        </p:nvSpPr>
        <p:spPr>
          <a:xfrm>
            <a:off x="5947126" y="2108881"/>
            <a:ext cx="297747" cy="1074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00FBE2-12C1-95EF-FF7A-FEE5B0CF1CDD}"/>
              </a:ext>
            </a:extLst>
          </p:cNvPr>
          <p:cNvSpPr txBox="1"/>
          <p:nvPr/>
        </p:nvSpPr>
        <p:spPr>
          <a:xfrm>
            <a:off x="1956185" y="3274047"/>
            <a:ext cx="7391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The longitudinal coherence of SASE radiation is poor.</a:t>
            </a:r>
            <a:endParaRPr lang="ko-KR" alt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F6307-EA41-753F-94BE-B0C6CB87CC62}"/>
              </a:ext>
            </a:extLst>
          </p:cNvPr>
          <p:cNvSpPr txBox="1"/>
          <p:nvPr/>
        </p:nvSpPr>
        <p:spPr>
          <a:xfrm>
            <a:off x="1956185" y="4549065"/>
            <a:ext cx="8821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The straightforward solution is seeding external laser(coherent source).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2715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9148C-1361-F09F-B0E6-293BD37CE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42401A23-B0D0-EB83-8288-82C0B4B7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High-Gain Harmonic Generation(HGHG)</a:t>
            </a:r>
            <a:endParaRPr lang="ko-KR" altLang="en-US" sz="3600" dirty="0"/>
          </a:p>
        </p:txBody>
      </p:sp>
      <p:pic>
        <p:nvPicPr>
          <p:cNvPr id="3" name="그림 2" descr="텍스트, 도표, 스크린샷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BF0AC198-9DCF-5092-2AF2-701F6ED3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50" y="909159"/>
            <a:ext cx="7735380" cy="37247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6ADE38-98F4-E227-4B69-0E10F7228838}"/>
                  </a:ext>
                </a:extLst>
              </p:cNvPr>
              <p:cNvSpPr txBox="1"/>
              <p:nvPr/>
            </p:nvSpPr>
            <p:spPr>
              <a:xfrm>
                <a:off x="2602707" y="745824"/>
                <a:ext cx="1769436" cy="405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6ADE38-98F4-E227-4B69-0E10F7228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07" y="745824"/>
                <a:ext cx="1769436" cy="405945"/>
              </a:xfrm>
              <a:prstGeom prst="rect">
                <a:avLst/>
              </a:prstGeom>
              <a:blipFill>
                <a:blip r:embed="rId3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C8B2709-4E3A-BA8F-B97E-1927D23D26E1}"/>
              </a:ext>
            </a:extLst>
          </p:cNvPr>
          <p:cNvSpPr txBox="1"/>
          <p:nvPr/>
        </p:nvSpPr>
        <p:spPr>
          <a:xfrm>
            <a:off x="331502" y="4836927"/>
            <a:ext cx="11528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The precondition is a seed beam of sufficient power to generate an energy modulation well above the energy spread of the electron beam.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C684D4-4444-DD9B-6FCC-278D08150FBB}"/>
              </a:ext>
            </a:extLst>
          </p:cNvPr>
          <p:cNvSpPr txBox="1"/>
          <p:nvPr/>
        </p:nvSpPr>
        <p:spPr>
          <a:xfrm>
            <a:off x="331502" y="5506120"/>
            <a:ext cx="115289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Density modulation is formed where high/low energy electrons take different length of path in chicane.</a:t>
            </a:r>
            <a:endParaRPr lang="ko-KR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0C1D65-B17C-C706-ACA7-94B73B85C8FB}"/>
                  </a:ext>
                </a:extLst>
              </p:cNvPr>
              <p:cNvSpPr txBox="1"/>
              <p:nvPr/>
            </p:nvSpPr>
            <p:spPr>
              <a:xfrm>
                <a:off x="331502" y="6150114"/>
                <a:ext cx="115289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The Fourier expansion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contains higher harmonics with angular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0C1D65-B17C-C706-ACA7-94B73B85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2" y="6150114"/>
                <a:ext cx="11528995" cy="400110"/>
              </a:xfrm>
              <a:prstGeom prst="rect">
                <a:avLst/>
              </a:prstGeom>
              <a:blipFill>
                <a:blip r:embed="rId4"/>
                <a:stretch>
                  <a:fillRect l="-529" t="-909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79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2CFF0-81EC-4904-24A0-B0656E24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3822329D-9C68-FBB7-81DF-6A447158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Echo-Enabled Harmonic Generation(EEHG)</a:t>
            </a:r>
            <a:endParaRPr lang="ko-KR" alt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F053D7-B320-D0AF-FF18-F6996ACBDD0B}"/>
              </a:ext>
            </a:extLst>
          </p:cNvPr>
          <p:cNvSpPr txBox="1"/>
          <p:nvPr/>
        </p:nvSpPr>
        <p:spPr>
          <a:xfrm>
            <a:off x="455789" y="4657850"/>
            <a:ext cx="11528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Generating </a:t>
            </a:r>
            <a:r>
              <a:rPr lang="en-US" altLang="ko-KR" sz="2000" dirty="0" err="1"/>
              <a:t>microbunches</a:t>
            </a:r>
            <a:r>
              <a:rPr lang="en-US" altLang="ko-KR" sz="2000" dirty="0"/>
              <a:t> with a considerable substructure</a:t>
            </a:r>
            <a:endParaRPr lang="ko-KR" altLang="en-US" sz="2000" dirty="0"/>
          </a:p>
        </p:txBody>
      </p:sp>
      <p:pic>
        <p:nvPicPr>
          <p:cNvPr id="4" name="그림 3" descr="텍스트, 도표, 스크린샷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D6651B6-305D-C3E2-2B47-9FB163DF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2" y="1209319"/>
            <a:ext cx="7811590" cy="34485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3FB549-7E84-A499-DB4C-818FA1F9AA6C}"/>
                  </a:ext>
                </a:extLst>
              </p:cNvPr>
              <p:cNvSpPr txBox="1"/>
              <p:nvPr/>
            </p:nvSpPr>
            <p:spPr>
              <a:xfrm>
                <a:off x="455788" y="5378421"/>
                <a:ext cx="115289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Can generate much higher harmonic numbers than HGHG,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3FB549-7E84-A499-DB4C-818FA1F9A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8" y="5378421"/>
                <a:ext cx="11528995" cy="400110"/>
              </a:xfrm>
              <a:prstGeom prst="rect">
                <a:avLst/>
              </a:prstGeom>
              <a:blipFill>
                <a:blip r:embed="rId3"/>
                <a:stretch>
                  <a:fillRect l="-582" t="-7576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59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749C-7DFE-7565-863D-6870D8E29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79BE3A60-5139-C735-F6A2-6E310126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Self-Seeding(X-ray region)</a:t>
            </a:r>
            <a:endParaRPr lang="ko-KR" altLang="en-US" sz="3600" dirty="0"/>
          </a:p>
        </p:txBody>
      </p:sp>
      <p:pic>
        <p:nvPicPr>
          <p:cNvPr id="3" name="그림 2" descr="라인, 도표, 폰트, 스크린샷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17FE39A3-0F74-9AB5-09F5-B99CA0DA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1204585"/>
            <a:ext cx="7906853" cy="18671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E1B758-A53B-B847-26DF-7D774A72FB9C}"/>
              </a:ext>
            </a:extLst>
          </p:cNvPr>
          <p:cNvSpPr txBox="1"/>
          <p:nvPr/>
        </p:nvSpPr>
        <p:spPr>
          <a:xfrm>
            <a:off x="7634200" y="1204585"/>
            <a:ext cx="48894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For X-rays, suitable seed lasers are presently not available.</a:t>
            </a:r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3424F-80B4-6960-B520-D0C9DECEDA7D}"/>
              </a:ext>
            </a:extLst>
          </p:cNvPr>
          <p:cNvSpPr txBox="1"/>
          <p:nvPr/>
        </p:nvSpPr>
        <p:spPr>
          <a:xfrm>
            <a:off x="368381" y="3221999"/>
            <a:ext cx="114192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/>
              <a:t>SASE radiation (undulator 1)</a:t>
            </a:r>
          </a:p>
          <a:p>
            <a:pPr marL="457200" indent="-457200">
              <a:buAutoNum type="arabicPeriod"/>
            </a:pPr>
            <a:r>
              <a:rPr lang="en-US" altLang="ko-KR" sz="2000" dirty="0"/>
              <a:t>Radiation passes through a monochromator, electron beam passes a magnetic bypass.</a:t>
            </a:r>
          </a:p>
          <a:p>
            <a:pPr marL="457200" indent="-457200">
              <a:buAutoNum type="arabicPeriod"/>
            </a:pPr>
            <a:r>
              <a:rPr lang="en-US" altLang="ko-KR" sz="2000" dirty="0"/>
              <a:t>The magnetic bypass is adjusted such that the emerging electron and radiation pulse have a good temporal overlap.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FDB93-A216-4F92-8F79-298694E9B260}"/>
              </a:ext>
            </a:extLst>
          </p:cNvPr>
          <p:cNvSpPr txBox="1"/>
          <p:nvPr/>
        </p:nvSpPr>
        <p:spPr>
          <a:xfrm>
            <a:off x="540397" y="4695691"/>
            <a:ext cx="114192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Microbunching from first undulator is washed out in the magnetic bypass.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8004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D065F2-BE9C-6BC4-5413-C7502AA3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ko-KR" dirty="0"/>
              <a:t>Reference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1603E-4D7F-65C8-6D4D-FC6AE9A71BD4}"/>
              </a:ext>
            </a:extLst>
          </p:cNvPr>
          <p:cNvSpPr txBox="1"/>
          <p:nvPr/>
        </p:nvSpPr>
        <p:spPr>
          <a:xfrm>
            <a:off x="230863" y="1228636"/>
            <a:ext cx="90760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dirty="0"/>
              <a:t>Peter </a:t>
            </a:r>
            <a:r>
              <a:rPr lang="en-US" altLang="ko-KR" dirty="0" err="1"/>
              <a:t>Schmüser</a:t>
            </a:r>
            <a:r>
              <a:rPr lang="en-US" altLang="ko-KR" dirty="0"/>
              <a:t>, Martin </a:t>
            </a:r>
            <a:r>
              <a:rPr lang="en-US" altLang="ko-KR" dirty="0" err="1"/>
              <a:t>Dohlus</a:t>
            </a:r>
            <a:r>
              <a:rPr lang="en-US" altLang="ko-KR" dirty="0"/>
              <a:t>, Jörg Rossbach, Christopher Behrens , Free-Electron Lasers in the Ultraviolet and X-Ray Regime, 2nd ed. (Springer International Publishing, Switzerland, 2014).</a:t>
            </a:r>
          </a:p>
          <a:p>
            <a:pPr marL="342900" indent="-342900">
              <a:buAutoNum type="arabicPeriod"/>
            </a:pPr>
            <a:r>
              <a:rPr lang="en-US" altLang="ko-KR" dirty="0" err="1"/>
              <a:t>Moohyun</a:t>
            </a:r>
            <a:r>
              <a:rPr lang="en-US" altLang="ko-KR" dirty="0"/>
              <a:t> Yoon</a:t>
            </a:r>
            <a:r>
              <a:rPr lang="en-US" altLang="ko-KR"/>
              <a:t>, Lecture Notes on PHYS683, DIVISION OF ADVANCED NUCLEAR ENGINEERING, POSTECH.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16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C3917C-734C-81D6-39E3-A08A9BA57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280808" cy="1325563"/>
          </a:xfrm>
        </p:spPr>
        <p:txBody>
          <a:bodyPr/>
          <a:lstStyle/>
          <a:p>
            <a:r>
              <a:rPr lang="en-US" altLang="ko-KR" dirty="0"/>
              <a:t>Undulator radiation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79D0C4-D563-3943-9287-8BCF03D5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1204309"/>
            <a:ext cx="4562573" cy="943114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Undulator radiation 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2B4B148-1567-966B-DBEF-7DFD4C3BD960}"/>
              </a:ext>
            </a:extLst>
          </p:cNvPr>
          <p:cNvGrpSpPr/>
          <p:nvPr/>
        </p:nvGrpSpPr>
        <p:grpSpPr>
          <a:xfrm>
            <a:off x="150829" y="1895736"/>
            <a:ext cx="6230219" cy="2145085"/>
            <a:chOff x="638280" y="2338796"/>
            <a:chExt cx="6230219" cy="2145085"/>
          </a:xfrm>
        </p:grpSpPr>
        <p:pic>
          <p:nvPicPr>
            <p:cNvPr id="7" name="그림 6" descr="라인, 그래프, 도표이(가) 표시된 사진">
              <a:extLst>
                <a:ext uri="{FF2B5EF4-FFF2-40B4-BE49-F238E27FC236}">
                  <a16:creationId xmlns:a16="http://schemas.microsoft.com/office/drawing/2014/main" id="{35CE66BD-94ED-7CD3-AA39-02FE05314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3" b="1"/>
            <a:stretch/>
          </p:blipFill>
          <p:spPr>
            <a:xfrm>
              <a:off x="638280" y="2766218"/>
              <a:ext cx="6230219" cy="1325563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E796544A-EEEC-3C46-555F-EEC9DA693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54"/>
            <a:stretch/>
          </p:blipFill>
          <p:spPr>
            <a:xfrm>
              <a:off x="1946379" y="2338796"/>
              <a:ext cx="4244143" cy="447737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2D5E7D6-232C-25A6-5891-68CA0519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6" t="-6879"/>
            <a:stretch/>
          </p:blipFill>
          <p:spPr>
            <a:xfrm>
              <a:off x="2035278" y="4005346"/>
              <a:ext cx="4155244" cy="4785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79E0F4BD-19EC-8C24-EBF9-E03A22F9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46253" y="1315588"/>
                <a:ext cx="3421483" cy="18141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ko-KR" sz="1600" b="0" dirty="0" smtClean="0"/>
                        <m:t>→</m:t>
                      </m:r>
                      <m:r>
                        <m:rPr>
                          <m:nor/>
                        </m:rPr>
                        <a:rPr lang="en-US" altLang="ko-KR" sz="1600" b="0" i="0" dirty="0" smtClean="0"/>
                        <m:t> </m:t>
                      </m:r>
                    </m:oMath>
                  </m:oMathPara>
                </a14:m>
                <a:endParaRPr lang="en-US" altLang="ko-KR" sz="1600" b="0" i="0" dirty="0"/>
              </a:p>
              <a:p>
                <a:pPr marL="0" indent="0" algn="ctr">
                  <a:buNone/>
                </a:pPr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2" name="내용 개체 틀 2">
                <a:extLst>
                  <a:ext uri="{FF2B5EF4-FFF2-40B4-BE49-F238E27FC236}">
                    <a16:creationId xmlns:a16="http://schemas.microsoft.com/office/drawing/2014/main" id="{79E0F4BD-19EC-8C24-EBF9-E03A22F9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53" y="1315588"/>
                <a:ext cx="3421483" cy="1814111"/>
              </a:xfrm>
              <a:prstGeom prst="rect">
                <a:avLst/>
              </a:prstGeom>
              <a:blipFill>
                <a:blip r:embed="rId5"/>
                <a:stretch>
                  <a:fillRect t="-47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1F521755-4160-A9A0-2594-58CBE9628D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657" y="4099512"/>
                <a:ext cx="4562573" cy="6920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=(0,−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fun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1F521755-4160-A9A0-2594-58CBE9628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7" y="4099512"/>
                <a:ext cx="4562573" cy="6920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B4A9E39B-B663-6E3F-8649-EBFEAFB36E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4557" y="2685544"/>
                <a:ext cx="5866614" cy="27564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acc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2000" b="0" dirty="0"/>
              </a:p>
              <a:p>
                <a:pPr marL="0" indent="0" algn="ctr">
                  <a:buNone/>
                </a:pPr>
                <a:r>
                  <a:rPr lang="en-US" altLang="ko-KR" sz="2000" dirty="0"/>
                  <a:t>(constructive interference condition)</a:t>
                </a:r>
              </a:p>
              <a:p>
                <a:pPr marL="0" indent="0" algn="ctr">
                  <a:buNone/>
                </a:pPr>
                <a:endParaRPr lang="en-US" altLang="ko-KR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2000" b="0" dirty="0" smtClean="0"/>
                        <m:t>→</m:t>
                      </m:r>
                      <m:sSub>
                        <m:sSub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000" b="0" dirty="0"/>
              </a:p>
              <a:p>
                <a:pPr marL="0" indent="0" algn="ctr">
                  <a:buNone/>
                </a:pPr>
                <a:r>
                  <a:rPr lang="en-US" altLang="ko-KR" sz="2000" b="0" dirty="0">
                    <a:solidFill>
                      <a:srgbClr val="0070C0"/>
                    </a:solidFill>
                  </a:rPr>
                  <a:t>Undulator radiation Condition</a:t>
                </a:r>
              </a:p>
              <a:p>
                <a:pPr marL="0" indent="0">
                  <a:buNone/>
                </a:pPr>
                <a:endParaRPr lang="ko-KR" altLang="en-US" sz="2000" dirty="0"/>
              </a:p>
            </p:txBody>
          </p:sp>
        </mc:Choice>
        <mc:Fallback xmlns="">
          <p:sp>
            <p:nvSpPr>
              <p:cNvPr id="15" name="내용 개체 틀 2">
                <a:extLst>
                  <a:ext uri="{FF2B5EF4-FFF2-40B4-BE49-F238E27FC236}">
                    <a16:creationId xmlns:a16="http://schemas.microsoft.com/office/drawing/2014/main" id="{B4A9E39B-B663-6E3F-8649-EBFEAFB36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557" y="2685544"/>
                <a:ext cx="5866614" cy="27564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화살표: 오른쪽으로 구부러짐 17">
            <a:extLst>
              <a:ext uri="{FF2B5EF4-FFF2-40B4-BE49-F238E27FC236}">
                <a16:creationId xmlns:a16="http://schemas.microsoft.com/office/drawing/2014/main" id="{D807CC4E-F38B-4765-5E75-4E4A44ECB32E}"/>
              </a:ext>
            </a:extLst>
          </p:cNvPr>
          <p:cNvSpPr/>
          <p:nvPr/>
        </p:nvSpPr>
        <p:spPr>
          <a:xfrm>
            <a:off x="7478600" y="2215299"/>
            <a:ext cx="524757" cy="9144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액자 18">
            <a:extLst>
              <a:ext uri="{FF2B5EF4-FFF2-40B4-BE49-F238E27FC236}">
                <a16:creationId xmlns:a16="http://schemas.microsoft.com/office/drawing/2014/main" id="{5B46D2E3-E551-03D6-C4F5-B7FCDBA49C3C}"/>
              </a:ext>
            </a:extLst>
          </p:cNvPr>
          <p:cNvSpPr/>
          <p:nvPr/>
        </p:nvSpPr>
        <p:spPr>
          <a:xfrm>
            <a:off x="7004115" y="3930977"/>
            <a:ext cx="4185501" cy="1338607"/>
          </a:xfrm>
          <a:prstGeom prst="frame">
            <a:avLst>
              <a:gd name="adj1" fmla="val 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26474F-6CC5-5ECC-97D4-BA9C9EF5BC39}"/>
                  </a:ext>
                </a:extLst>
              </p:cNvPr>
              <p:cNvSpPr txBox="1"/>
              <p:nvPr/>
            </p:nvSpPr>
            <p:spPr>
              <a:xfrm>
                <a:off x="3098487" y="5500457"/>
                <a:ext cx="5794047" cy="1283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𝑐𝐾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ko-KR" sz="1600" dirty="0"/>
              </a:p>
              <a:p>
                <a:pPr algn="ctr"/>
                <a:r>
                  <a:rPr lang="en-US" altLang="ko-KR" sz="1600" b="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ko-KR" altLang="en-US" sz="1600" dirty="0"/>
              </a:p>
              <a:p>
                <a:pPr marL="0" indent="0" algn="ctr">
                  <a:buNone/>
                </a:pPr>
                <a:endParaRPr lang="ko-KR" alt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26474F-6CC5-5ECC-97D4-BA9C9EF5B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87" y="5500457"/>
                <a:ext cx="5794047" cy="12833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4B391-0DF8-15D4-4327-0E8CCE017E43}"/>
                  </a:ext>
                </a:extLst>
              </p:cNvPr>
              <p:cNvSpPr txBox="1"/>
              <p:nvPr/>
            </p:nvSpPr>
            <p:spPr>
              <a:xfrm>
                <a:off x="7740978" y="5978459"/>
                <a:ext cx="5095875" cy="454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</m:den>
                    </m:f>
                  </m:oMath>
                </a14:m>
                <a:r>
                  <a:rPr lang="ko-KR" altLang="en-US" sz="1800" dirty="0"/>
                  <a:t> </a:t>
                </a:r>
                <a:r>
                  <a:rPr lang="en-US" altLang="ko-KR" dirty="0"/>
                  <a:t>:Undulator parameter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C4B391-0DF8-15D4-4327-0E8CCE017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978" y="5978459"/>
                <a:ext cx="5095875" cy="454099"/>
              </a:xfrm>
              <a:prstGeom prst="rect">
                <a:avLst/>
              </a:prstGeom>
              <a:blipFill>
                <a:blip r:embed="rId9"/>
                <a:stretch>
                  <a:fillRect t="-1351" b="-94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1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737C1-9A51-68D8-5E0C-426ED59F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ko-KR" dirty="0"/>
              <a:t>Undulator radiation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9871F3-C3A4-878B-EA5E-7D1C5D2B028C}"/>
                  </a:ext>
                </a:extLst>
              </p:cNvPr>
              <p:cNvSpPr txBox="1"/>
              <p:nvPr/>
            </p:nvSpPr>
            <p:spPr>
              <a:xfrm>
                <a:off x="-1055802" y="1730316"/>
                <a:ext cx="8942502" cy="1602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d>
                                    <m:d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ko-KR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acc>
                                      <m:r>
                                        <a:rPr lang="en-US" altLang="ko-KR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altLang="ko-K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ko-K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⋅</m:t>
                                              </m:r>
                                              <m:acc>
                                                <m:accPr>
                                                  <m:chr m:val="⃗"/>
                                                  <m:ctrlPr>
                                                    <a:rPr lang="en-US" altLang="ko-K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ko-K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e>
                                              </m:acc>
                                              <m:d>
                                                <m:dPr>
                                                  <m:ctrlPr>
                                                    <a:rPr lang="en-US" altLang="ko-K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ko-K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1600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en-US" altLang="ko-K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600" dirty="0"/>
              </a:p>
              <a:p>
                <a:pPr algn="ctr"/>
                <a:endParaRPr lang="en-US" altLang="ko-KR" sz="1600" dirty="0"/>
              </a:p>
              <a:p>
                <a:pPr algn="ctr"/>
                <a:r>
                  <a:rPr lang="en-US" altLang="ko-KR" sz="1600" dirty="0"/>
                  <a:t>               =</a:t>
                </a:r>
                <a:r>
                  <a:rPr lang="en-US" altLang="ko-KR" sz="16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sub>
                              <m:sup>
                                <m:f>
                                  <m:f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sub>
                                    </m:sSub>
                                  </m:den>
                                </m:f>
                              </m:sup>
                              <m:e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acc>
                                  <m:accPr>
                                    <m:chr m:val="̂"/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d>
                                  <m:d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ko-K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  <m:r>
                                      <a:rPr lang="en-US" altLang="ko-KR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acc>
                                  </m:e>
                                </m:d>
                                <m:sSup>
                                  <m:s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ko-K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acc>
                                              <m:accPr>
                                                <m:chr m:val="̂"/>
                                                <m:ctrlPr>
                                                  <a:rPr lang="en-US" altLang="ko-K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acc>
                                            <m:r>
                                              <a:rPr lang="en-US" altLang="ko-K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en-US" altLang="ko-K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altLang="ko-K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acc>
                                            <m:d>
                                              <m:dPr>
                                                <m:ctrlPr>
                                                  <a:rPr lang="en-US" altLang="ko-KR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p>
                                                  <m:sSupPr>
                                                    <m:ctrlPr>
                                                      <a:rPr lang="en-US" altLang="ko-KR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altLang="ko-KR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𝑡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altLang="ko-KR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′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num>
                                          <m:den>
                                            <m:r>
                                              <a:rPr lang="en-US" altLang="ko-KR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9871F3-C3A4-878B-EA5E-7D1C5D2B0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802" y="1730316"/>
                <a:ext cx="8942502" cy="1602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57D4C6C7-DA5F-7336-98C5-96466097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596" y="1816486"/>
            <a:ext cx="3349203" cy="689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(by Jackson Ch.11)</a:t>
            </a:r>
            <a:endParaRPr lang="ko-KR" altLang="en-US" dirty="0"/>
          </a:p>
        </p:txBody>
      </p:sp>
      <p:sp>
        <p:nvSpPr>
          <p:cNvPr id="9" name="원형: 비어 있음 8">
            <a:extLst>
              <a:ext uri="{FF2B5EF4-FFF2-40B4-BE49-F238E27FC236}">
                <a16:creationId xmlns:a16="http://schemas.microsoft.com/office/drawing/2014/main" id="{F3A0D18B-87A0-A7E9-A107-C08A7F58172F}"/>
              </a:ext>
            </a:extLst>
          </p:cNvPr>
          <p:cNvSpPr/>
          <p:nvPr/>
        </p:nvSpPr>
        <p:spPr>
          <a:xfrm>
            <a:off x="2643924" y="2634254"/>
            <a:ext cx="742950" cy="708012"/>
          </a:xfrm>
          <a:prstGeom prst="donut">
            <a:avLst>
              <a:gd name="adj" fmla="val 1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내용 개체 틀 6">
            <a:extLst>
              <a:ext uri="{FF2B5EF4-FFF2-40B4-BE49-F238E27FC236}">
                <a16:creationId xmlns:a16="http://schemas.microsoft.com/office/drawing/2014/main" id="{42FCCCF9-36B2-86C2-C4F1-3FBB3AA95C2D}"/>
              </a:ext>
            </a:extLst>
          </p:cNvPr>
          <p:cNvSpPr txBox="1">
            <a:spLocks/>
          </p:cNvSpPr>
          <p:nvPr/>
        </p:nvSpPr>
        <p:spPr>
          <a:xfrm>
            <a:off x="-1" y="1234123"/>
            <a:ext cx="11201401" cy="651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Radiation by a moving charge, energy radiated frequency distribution </a:t>
            </a:r>
            <a:endParaRPr lang="ko-KR" altLang="en-US" dirty="0"/>
          </a:p>
        </p:txBody>
      </p:sp>
      <p:sp>
        <p:nvSpPr>
          <p:cNvPr id="11" name="내용 개체 틀 6">
            <a:extLst>
              <a:ext uri="{FF2B5EF4-FFF2-40B4-BE49-F238E27FC236}">
                <a16:creationId xmlns:a16="http://schemas.microsoft.com/office/drawing/2014/main" id="{65D110D7-D70F-DD86-B4B9-993E82DA1A2F}"/>
              </a:ext>
            </a:extLst>
          </p:cNvPr>
          <p:cNvSpPr txBox="1">
            <a:spLocks/>
          </p:cNvSpPr>
          <p:nvPr/>
        </p:nvSpPr>
        <p:spPr>
          <a:xfrm>
            <a:off x="1076325" y="4097549"/>
            <a:ext cx="4381500" cy="512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dirty="0"/>
              <a:t>Line-shape function</a:t>
            </a:r>
            <a:endParaRPr lang="ko-KR" altLang="en-US" dirty="0"/>
          </a:p>
        </p:txBody>
      </p:sp>
      <p:pic>
        <p:nvPicPr>
          <p:cNvPr id="15" name="그림 14" descr="텍스트, 도표, 라인, 그래프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AC880E3C-2A47-F348-31BF-06FD56C17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02" y="3786126"/>
            <a:ext cx="4245275" cy="3053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5E0964-9A16-B589-DE1D-680317091126}"/>
                  </a:ext>
                </a:extLst>
              </p:cNvPr>
              <p:cNvSpPr txBox="1"/>
              <p:nvPr/>
            </p:nvSpPr>
            <p:spPr>
              <a:xfrm>
                <a:off x="1278942" y="4547723"/>
                <a:ext cx="3090441" cy="1117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func>
                        </m:num>
                        <m:den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5E0964-9A16-B589-DE1D-680317091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942" y="4547723"/>
                <a:ext cx="3090441" cy="11171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F838C5-6703-9F5A-C84E-AF5968EF7FDC}"/>
                  </a:ext>
                </a:extLst>
              </p:cNvPr>
              <p:cNvSpPr txBox="1"/>
              <p:nvPr/>
            </p:nvSpPr>
            <p:spPr>
              <a:xfrm>
                <a:off x="8765651" y="4725659"/>
                <a:ext cx="342634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↑ → 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𝑠h𝑎𝑟𝑝𝑛𝑒𝑠𝑠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F838C5-6703-9F5A-C84E-AF5968EF7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51" y="4725659"/>
                <a:ext cx="342634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57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5443D-84C4-20DD-14AA-73B01F393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라인, 도표, 그래프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5ED545C-46BE-919B-FAB4-BA9EBE098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20" y="2448207"/>
            <a:ext cx="6753854" cy="2845798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A43E8FD-F170-5D14-1A12-5372C21D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981468" cy="13255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600" dirty="0"/>
              <a:t>Energy Transfer between Electron beam and light wave</a:t>
            </a:r>
            <a:endParaRPr lang="ko-KR" altLang="en-US" sz="3600" dirty="0"/>
          </a:p>
        </p:txBody>
      </p:sp>
      <p:pic>
        <p:nvPicPr>
          <p:cNvPr id="8" name="그림 7" descr="도표, 스크린샷, 라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21B1B0E-5677-6AD3-3CAA-2EAFC001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9" y="1658369"/>
            <a:ext cx="4385762" cy="233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EB0CA8-13F8-61B6-EFF8-900CB1254DF8}"/>
                  </a:ext>
                </a:extLst>
              </p:cNvPr>
              <p:cNvSpPr txBox="1"/>
              <p:nvPr/>
            </p:nvSpPr>
            <p:spPr>
              <a:xfrm>
                <a:off x="5866447" y="5215524"/>
                <a:ext cx="50958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000" dirty="0"/>
                  <a:t> </a:t>
                </a:r>
                <a:r>
                  <a:rPr lang="en-US" altLang="ko-KR" sz="2000" dirty="0"/>
                  <a:t>:incident light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EB0CA8-13F8-61B6-EFF8-900CB1254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47" y="5215524"/>
                <a:ext cx="5095875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A4785E-A3B9-E6CD-9984-6997A3CFABAB}"/>
                  </a:ext>
                </a:extLst>
              </p:cNvPr>
              <p:cNvSpPr txBox="1"/>
              <p:nvPr/>
            </p:nvSpPr>
            <p:spPr>
              <a:xfrm>
                <a:off x="4935592" y="2126578"/>
                <a:ext cx="6264110" cy="564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𝑐𝐾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ko-KR" sz="2000" dirty="0"/>
                  <a:t>: electron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7A4785E-A3B9-E6CD-9984-6997A3CFA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92" y="2126578"/>
                <a:ext cx="6264110" cy="564065"/>
              </a:xfrm>
              <a:prstGeom prst="rect">
                <a:avLst/>
              </a:prstGeom>
              <a:blipFill>
                <a:blip r:embed="rId5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ABBAC45-FEA4-628D-D320-044DB47A1764}"/>
              </a:ext>
            </a:extLst>
          </p:cNvPr>
          <p:cNvSpPr txBox="1"/>
          <p:nvPr/>
        </p:nvSpPr>
        <p:spPr>
          <a:xfrm>
            <a:off x="4935592" y="1563995"/>
            <a:ext cx="62641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ko-KR" sz="2600" dirty="0"/>
              <a:t>Basic concept of FEL</a:t>
            </a:r>
          </a:p>
        </p:txBody>
      </p:sp>
    </p:spTree>
    <p:extLst>
      <p:ext uri="{BB962C8B-B14F-4D97-AF65-F5344CB8AC3E}">
        <p14:creationId xmlns:p14="http://schemas.microsoft.com/office/powerpoint/2010/main" val="139696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4687D-99BC-A6BE-9BC4-EB3E5486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19AEF2-6521-73F4-DD5E-17E1A5BAD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Low gain</a:t>
            </a:r>
            <a:endParaRPr lang="ko-KR" altLang="en-US" sz="3600" dirty="0"/>
          </a:p>
        </p:txBody>
      </p:sp>
      <p:pic>
        <p:nvPicPr>
          <p:cNvPr id="8" name="그림 7" descr="도표, 스크린샷, 라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B8F042D-2A00-566B-2ED7-8B0400F4A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9" y="1205599"/>
            <a:ext cx="4385762" cy="233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17348-9706-6C7B-1936-7DA3765D8471}"/>
                  </a:ext>
                </a:extLst>
              </p:cNvPr>
              <p:cNvSpPr txBox="1"/>
              <p:nvPr/>
            </p:nvSpPr>
            <p:spPr>
              <a:xfrm>
                <a:off x="-337163" y="3539127"/>
                <a:ext cx="50958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 </a:t>
                </a:r>
                <a:r>
                  <a:rPr lang="en-US" altLang="ko-KR" dirty="0"/>
                  <a:t>:incident light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117348-9706-6C7B-1936-7DA3765D8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163" y="3539127"/>
                <a:ext cx="5095875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5881D5-CC83-9F64-E26D-EF37C17C95F2}"/>
                  </a:ext>
                </a:extLst>
              </p:cNvPr>
              <p:cNvSpPr txBox="1"/>
              <p:nvPr/>
            </p:nvSpPr>
            <p:spPr>
              <a:xfrm>
                <a:off x="2651035" y="1582790"/>
                <a:ext cx="6343173" cy="143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ko-K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=−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𝑐𝐾</m:t>
                          </m:r>
                        </m:num>
                        <m:den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ko-KR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600"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ko-KR" sz="16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altLang="ko-KR" sz="16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dirty="0"/>
              </a:p>
              <a:p>
                <a:r>
                  <a:rPr lang="en-US" altLang="ko-KR" sz="1600" b="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𝑐𝐾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m:rPr>
                        <m:sty m:val="p"/>
                      </m:rPr>
                      <a:rPr lang="en-US" altLang="ko-KR" sz="1600" i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)−</m:t>
                    </m:r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𝑐𝐾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m:rPr>
                        <m:sty m:val="p"/>
                      </m:rPr>
                      <a:rPr lang="en-US" altLang="ko-KR" sz="1600" i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5881D5-CC83-9F64-E26D-EF37C17C9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35" y="1582790"/>
                <a:ext cx="6343173" cy="1436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D94941-ACC3-B9C8-F053-DD2758F96AAC}"/>
                  </a:ext>
                </a:extLst>
              </p:cNvPr>
              <p:cNvSpPr txBox="1"/>
              <p:nvPr/>
            </p:nvSpPr>
            <p:spPr>
              <a:xfrm>
                <a:off x="4600561" y="1182270"/>
                <a:ext cx="7376640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The electric field of the light wave exerts a force on the electron,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D94941-ACC3-B9C8-F053-DD2758F96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61" y="1182270"/>
                <a:ext cx="7376640" cy="402931"/>
              </a:xfrm>
              <a:prstGeom prst="rect">
                <a:avLst/>
              </a:prstGeom>
              <a:blipFill>
                <a:blip r:embed="rId5"/>
                <a:stretch>
                  <a:fillRect l="-744" t="-21212" r="-1405" b="-2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FAFA40-ACA2-925E-45D0-CA37E4E85EE6}"/>
                  </a:ext>
                </a:extLst>
              </p:cNvPr>
              <p:cNvSpPr txBox="1"/>
              <p:nvPr/>
            </p:nvSpPr>
            <p:spPr>
              <a:xfrm>
                <a:off x="3608466" y="3009989"/>
                <a:ext cx="490143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sz="1600" dirty="0"/>
              </a:p>
              <a:p>
                <a:endParaRPr lang="ko-KR" altLang="en-US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FAFA40-ACA2-925E-45D0-CA37E4E85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66" y="3009989"/>
                <a:ext cx="490143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9194659-634D-F682-FB8D-74EF4E017F7F}"/>
              </a:ext>
            </a:extLst>
          </p:cNvPr>
          <p:cNvSpPr txBox="1"/>
          <p:nvPr/>
        </p:nvSpPr>
        <p:spPr>
          <a:xfrm>
            <a:off x="7173959" y="3320725"/>
            <a:ext cx="3985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(Phase velocity&gt;c), neglected term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651E21-683A-A6FF-72E3-C5AEE54375E8}"/>
              </a:ext>
            </a:extLst>
          </p:cNvPr>
          <p:cNvSpPr txBox="1"/>
          <p:nvPr/>
        </p:nvSpPr>
        <p:spPr>
          <a:xfrm>
            <a:off x="7230779" y="2974605"/>
            <a:ext cx="3985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Ponderomotive phase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8602F4-0392-35A6-40CC-A3ED4301478C}"/>
                  </a:ext>
                </a:extLst>
              </p:cNvPr>
              <p:cNvSpPr txBox="1"/>
              <p:nvPr/>
            </p:nvSpPr>
            <p:spPr>
              <a:xfrm>
                <a:off x="365714" y="4377413"/>
                <a:ext cx="7682912" cy="1515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000" dirty="0"/>
                  <a:t>Condition for stationary phase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acc>
                      <m:accPr>
                        <m:chr m:val="̅"/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ko-KR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2000" dirty="0"/>
                        <m:t>→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(1+</m:t>
                      </m:r>
                      <m:f>
                        <m:fPr>
                          <m:ctrlP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000" b="0" dirty="0"/>
              </a:p>
              <a:p>
                <a:endParaRPr lang="en-US" altLang="ko-KR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8602F4-0392-35A6-40CC-A3ED43014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14" y="4377413"/>
                <a:ext cx="7682912" cy="1515671"/>
              </a:xfrm>
              <a:prstGeom prst="rect">
                <a:avLst/>
              </a:prstGeom>
              <a:blipFill>
                <a:blip r:embed="rId7"/>
                <a:stretch>
                  <a:fillRect l="-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액자 23">
            <a:extLst>
              <a:ext uri="{FF2B5EF4-FFF2-40B4-BE49-F238E27FC236}">
                <a16:creationId xmlns:a16="http://schemas.microsoft.com/office/drawing/2014/main" id="{EA0CED2E-EDE4-F206-7DCD-8E8DDCF4BB01}"/>
              </a:ext>
            </a:extLst>
          </p:cNvPr>
          <p:cNvSpPr/>
          <p:nvPr/>
        </p:nvSpPr>
        <p:spPr>
          <a:xfrm>
            <a:off x="4626022" y="3032408"/>
            <a:ext cx="5095875" cy="317840"/>
          </a:xfrm>
          <a:prstGeom prst="frame">
            <a:avLst>
              <a:gd name="adj1" fmla="val 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액자 24">
            <a:extLst>
              <a:ext uri="{FF2B5EF4-FFF2-40B4-BE49-F238E27FC236}">
                <a16:creationId xmlns:a16="http://schemas.microsoft.com/office/drawing/2014/main" id="{0EBCAC5D-1E87-4A17-6D63-BA18F0901332}"/>
              </a:ext>
            </a:extLst>
          </p:cNvPr>
          <p:cNvSpPr/>
          <p:nvPr/>
        </p:nvSpPr>
        <p:spPr>
          <a:xfrm>
            <a:off x="3231495" y="4891588"/>
            <a:ext cx="2083455" cy="75690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BF4BD3-D36A-A43A-4D38-A6F253966984}"/>
              </a:ext>
            </a:extLst>
          </p:cNvPr>
          <p:cNvSpPr txBox="1"/>
          <p:nvPr/>
        </p:nvSpPr>
        <p:spPr>
          <a:xfrm>
            <a:off x="5257800" y="4821909"/>
            <a:ext cx="36290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/>
              <a:t>same as the undulator radiation condition!</a:t>
            </a:r>
            <a:endParaRPr lang="ko-KR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B8D96-3C6D-DB92-202D-563F91D7487B}"/>
                  </a:ext>
                </a:extLst>
              </p:cNvPr>
              <p:cNvSpPr txBox="1"/>
              <p:nvPr/>
            </p:nvSpPr>
            <p:spPr>
              <a:xfrm>
                <a:off x="-1449684" y="3815827"/>
                <a:ext cx="5224672" cy="5918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𝑐𝐾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altLang="ko-KR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42B8D96-3C6D-DB92-202D-563F91D74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49684" y="3815827"/>
                <a:ext cx="5224672" cy="591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FC5AD5-63B2-21A3-10CA-D496AA9C98AA}"/>
                  </a:ext>
                </a:extLst>
              </p:cNvPr>
              <p:cNvSpPr txBox="1"/>
              <p:nvPr/>
            </p:nvSpPr>
            <p:spPr>
              <a:xfrm>
                <a:off x="4986988" y="3515375"/>
                <a:ext cx="187991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FC5AD5-63B2-21A3-10CA-D496AA9C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88" y="3515375"/>
                <a:ext cx="1879917" cy="338554"/>
              </a:xfrm>
              <a:prstGeom prst="rect">
                <a:avLst/>
              </a:prstGeom>
              <a:blipFill>
                <a:blip r:embed="rId9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68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A3164-5691-1B70-52E7-3352660E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5CB63-B4BE-89B5-1020-A08ED5191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Low gain</a:t>
            </a:r>
            <a:endParaRPr lang="ko-KR" altLang="en-US" sz="3600" dirty="0"/>
          </a:p>
        </p:txBody>
      </p:sp>
      <p:pic>
        <p:nvPicPr>
          <p:cNvPr id="8" name="그림 7" descr="도표, 스크린샷, 라인, 그래픽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3424B824-58AE-FDA1-5265-0E876DBEA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9" y="1658369"/>
            <a:ext cx="4385762" cy="233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D950FC-3F9D-1C49-3A83-5816DF2F4256}"/>
                  </a:ext>
                </a:extLst>
              </p:cNvPr>
              <p:cNvSpPr txBox="1"/>
              <p:nvPr/>
            </p:nvSpPr>
            <p:spPr>
              <a:xfrm>
                <a:off x="-337163" y="3991897"/>
                <a:ext cx="50958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800" dirty="0"/>
                  <a:t> </a:t>
                </a:r>
                <a:r>
                  <a:rPr lang="en-US" altLang="ko-KR" dirty="0"/>
                  <a:t>:incident light</a:t>
                </a:r>
                <a:endParaRPr lang="ko-KR" alt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D950FC-3F9D-1C49-3A83-5816DF2F4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163" y="3991897"/>
                <a:ext cx="5095875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33020A-135F-5F81-5C7F-D46D3552BA8B}"/>
                  </a:ext>
                </a:extLst>
              </p:cNvPr>
              <p:cNvSpPr txBox="1"/>
              <p:nvPr/>
            </p:nvSpPr>
            <p:spPr>
              <a:xfrm>
                <a:off x="3626737" y="2210489"/>
                <a:ext cx="6343173" cy="914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𝑐𝐾</m:t>
                          </m:r>
                          <m:sSub>
                            <m:sSubPr>
                              <m:ctrlP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26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26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33020A-135F-5F81-5C7F-D46D3552B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37" y="2210489"/>
                <a:ext cx="6343173" cy="914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 descr="텍스트, 라인, 그래프, 폰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E117F34C-D23C-E917-2E77-B255EF80F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19" y="3125227"/>
            <a:ext cx="7303482" cy="2353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3BFB40-6220-8D4E-A5C9-B11AFF936F62}"/>
              </a:ext>
            </a:extLst>
          </p:cNvPr>
          <p:cNvSpPr txBox="1"/>
          <p:nvPr/>
        </p:nvSpPr>
        <p:spPr>
          <a:xfrm>
            <a:off x="6029507" y="5500416"/>
            <a:ext cx="32181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solidFill>
                  <a:srgbClr val="FF0000"/>
                </a:solidFill>
              </a:rPr>
              <a:t>-:light wave</a:t>
            </a:r>
          </a:p>
          <a:p>
            <a:r>
              <a:rPr lang="en-US" altLang="ko-KR" sz="2600" dirty="0">
                <a:solidFill>
                  <a:srgbClr val="0070C0"/>
                </a:solidFill>
              </a:rPr>
              <a:t>-:electron trajectory</a:t>
            </a:r>
            <a:endParaRPr lang="ko-KR" alt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3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4DB28-4498-8576-097B-1597FA73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445CB-AE48-7614-3EBC-AFBA794B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600" dirty="0"/>
              <a:t>FEL Pendulum Equations</a:t>
            </a:r>
            <a:endParaRPr lang="ko-KR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FF66E-8BE8-DD54-9DD0-C6F68FBAA482}"/>
                  </a:ext>
                </a:extLst>
              </p:cNvPr>
              <p:cNvSpPr txBox="1"/>
              <p:nvPr/>
            </p:nvSpPr>
            <p:spPr>
              <a:xfrm>
                <a:off x="0" y="2015465"/>
                <a:ext cx="5647431" cy="1144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̅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↔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FF66E-8BE8-DD54-9DD0-C6F68FBAA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5465"/>
                <a:ext cx="5647431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FE4D3E-1957-66F8-42D7-3AD6DBF04853}"/>
                  </a:ext>
                </a:extLst>
              </p:cNvPr>
              <p:cNvSpPr txBox="1"/>
              <p:nvPr/>
            </p:nvSpPr>
            <p:spPr>
              <a:xfrm>
                <a:off x="357442" y="1389741"/>
                <a:ext cx="4016593" cy="518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dirty="0"/>
                  <a:t> :energy deviation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FE4D3E-1957-66F8-42D7-3AD6DBF04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2" y="1389741"/>
                <a:ext cx="4016593" cy="518475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B5D00-BFD8-2489-346F-BC73D24D56F1}"/>
                  </a:ext>
                </a:extLst>
              </p:cNvPr>
              <p:cNvSpPr txBox="1"/>
              <p:nvPr/>
            </p:nvSpPr>
            <p:spPr>
              <a:xfrm>
                <a:off x="4262824" y="1833376"/>
                <a:ext cx="5647431" cy="1252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𝑐𝐾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1800" i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↔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A5B5D00-BFD8-2489-346F-BC73D24D5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24" y="1833376"/>
                <a:ext cx="5647431" cy="1252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액자 17">
            <a:extLst>
              <a:ext uri="{FF2B5EF4-FFF2-40B4-BE49-F238E27FC236}">
                <a16:creationId xmlns:a16="http://schemas.microsoft.com/office/drawing/2014/main" id="{1068E5D0-0F5E-F824-E35F-99BC036CE4A9}"/>
              </a:ext>
            </a:extLst>
          </p:cNvPr>
          <p:cNvSpPr/>
          <p:nvPr/>
        </p:nvSpPr>
        <p:spPr>
          <a:xfrm>
            <a:off x="2383604" y="2607928"/>
            <a:ext cx="1178747" cy="551696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액자 18">
            <a:extLst>
              <a:ext uri="{FF2B5EF4-FFF2-40B4-BE49-F238E27FC236}">
                <a16:creationId xmlns:a16="http://schemas.microsoft.com/office/drawing/2014/main" id="{B9B4EA2B-9C37-FC96-BD6C-4EE41DCFB2B6}"/>
              </a:ext>
            </a:extLst>
          </p:cNvPr>
          <p:cNvSpPr/>
          <p:nvPr/>
        </p:nvSpPr>
        <p:spPr>
          <a:xfrm>
            <a:off x="6245710" y="2459637"/>
            <a:ext cx="1907690" cy="681691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17D2641-48C4-7188-CE91-26423034F120}"/>
              </a:ext>
            </a:extLst>
          </p:cNvPr>
          <p:cNvCxnSpPr/>
          <p:nvPr/>
        </p:nvCxnSpPr>
        <p:spPr>
          <a:xfrm>
            <a:off x="386497" y="3260295"/>
            <a:ext cx="111330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AE865FC-95D6-ABCB-494F-05295E8C7406}"/>
              </a:ext>
            </a:extLst>
          </p:cNvPr>
          <p:cNvSpPr txBox="1"/>
          <p:nvPr/>
        </p:nvSpPr>
        <p:spPr>
          <a:xfrm>
            <a:off x="33871" y="3200796"/>
            <a:ext cx="621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Solving the equation using the perturbation method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E80426-7824-B592-04B2-355FF9A3630C}"/>
                  </a:ext>
                </a:extLst>
              </p:cNvPr>
              <p:cNvSpPr txBox="1"/>
              <p:nvPr/>
            </p:nvSpPr>
            <p:spPr>
              <a:xfrm>
                <a:off x="-64893" y="3447066"/>
                <a:ext cx="3506610" cy="374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E80426-7824-B592-04B2-355FF9A36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893" y="3447066"/>
                <a:ext cx="3506610" cy="3745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753C91-C728-074F-0CAA-E8AB95FDAA56}"/>
                  </a:ext>
                </a:extLst>
              </p:cNvPr>
              <p:cNvSpPr txBox="1"/>
              <p:nvPr/>
            </p:nvSpPr>
            <p:spPr>
              <a:xfrm>
                <a:off x="-64893" y="3718520"/>
                <a:ext cx="35066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753C91-C728-074F-0CAA-E8AB95FDA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893" y="3718520"/>
                <a:ext cx="3506610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8E8B7E-C439-9099-578D-7B11885B89FF}"/>
                  </a:ext>
                </a:extLst>
              </p:cNvPr>
              <p:cNvSpPr txBox="1"/>
              <p:nvPr/>
            </p:nvSpPr>
            <p:spPr>
              <a:xfrm>
                <a:off x="8376499" y="2456553"/>
                <a:ext cx="1637125" cy="666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8E8B7E-C439-9099-578D-7B11885B8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499" y="2456553"/>
                <a:ext cx="1637125" cy="666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F370D1-6577-C007-31CB-A31A3922EC42}"/>
                  </a:ext>
                </a:extLst>
              </p:cNvPr>
              <p:cNvSpPr txBox="1"/>
              <p:nvPr/>
            </p:nvSpPr>
            <p:spPr>
              <a:xfrm>
                <a:off x="-106767" y="4236244"/>
                <a:ext cx="6946729" cy="1465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≡−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m:rPr>
                              <m:sty m:val="p"/>
                            </m:rPr>
                            <a:rPr lang="en-US" altLang="ko-KR" sz="20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20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, 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f>
                        <m:f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F370D1-6577-C007-31CB-A31A3922E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767" y="4236244"/>
                <a:ext cx="6946729" cy="14650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B58BBED-CA74-6FF8-D7C6-58008FD4BA63}"/>
              </a:ext>
            </a:extLst>
          </p:cNvPr>
          <p:cNvSpPr txBox="1"/>
          <p:nvPr/>
        </p:nvSpPr>
        <p:spPr>
          <a:xfrm>
            <a:off x="-34849" y="4384636"/>
            <a:ext cx="2396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second order eq</a:t>
            </a:r>
            <a:endParaRPr lang="ko-KR" altLang="en-US" dirty="0"/>
          </a:p>
        </p:txBody>
      </p:sp>
      <p:sp>
        <p:nvSpPr>
          <p:cNvPr id="32" name="액자 31">
            <a:extLst>
              <a:ext uri="{FF2B5EF4-FFF2-40B4-BE49-F238E27FC236}">
                <a16:creationId xmlns:a16="http://schemas.microsoft.com/office/drawing/2014/main" id="{D8A4B08D-D779-83CB-2377-FBE41920A275}"/>
              </a:ext>
            </a:extLst>
          </p:cNvPr>
          <p:cNvSpPr/>
          <p:nvPr/>
        </p:nvSpPr>
        <p:spPr>
          <a:xfrm>
            <a:off x="2727092" y="4937329"/>
            <a:ext cx="1279010" cy="77816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EC559C-B853-1281-3C2C-61753FFC2BE4}"/>
                  </a:ext>
                </a:extLst>
              </p:cNvPr>
              <p:cNvSpPr txBox="1"/>
              <p:nvPr/>
            </p:nvSpPr>
            <p:spPr>
              <a:xfrm>
                <a:off x="6525239" y="5379480"/>
                <a:ext cx="533995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ko-KR" sz="2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↑ →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𝑠h𝑎𝑟𝑝𝑛𝑒𝑠𝑠</m:t>
                      </m:r>
                      <m:r>
                        <a:rPr lang="en-US" altLang="ko-KR" sz="2600" i="1">
                          <a:latin typeface="Cambria Math" panose="02040503050406030204" pitchFamily="18" charset="0"/>
                        </a:rPr>
                        <m:t>↑ →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ko-KR" sz="2600" b="0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ko-KR" altLang="en-US" sz="2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3EC559C-B853-1281-3C2C-61753FFC2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39" y="5379480"/>
                <a:ext cx="533995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그림 37" descr="라인, 도표, 그래프, 평행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94F1BB26-9897-2E3D-F03F-F95E032ED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82" y="3570127"/>
            <a:ext cx="5339957" cy="1815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3F6E97-621D-7066-41DE-63208E21E9B6}"/>
                  </a:ext>
                </a:extLst>
              </p:cNvPr>
              <p:cNvSpPr txBox="1"/>
              <p:nvPr/>
            </p:nvSpPr>
            <p:spPr>
              <a:xfrm>
                <a:off x="1422803" y="6231910"/>
                <a:ext cx="84874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dirty="0"/>
                  <a:t>Gain</a:t>
                </a:r>
                <a:r>
                  <a:rPr lang="ko-KR" altLang="en-US" dirty="0"/>
                  <a:t>이 커지려면 </a:t>
                </a:r>
                <a:r>
                  <a:rPr lang="en-US" altLang="ko-KR" dirty="0"/>
                  <a:t>undulator </a:t>
                </a:r>
                <a:r>
                  <a:rPr lang="ko-KR" altLang="en-US" dirty="0"/>
                  <a:t>길이가 늘어남</a:t>
                </a:r>
                <a:r>
                  <a:rPr lang="en-US" altLang="ko-KR" sz="1800" b="0" dirty="0"/>
                  <a:t>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ko-KR" dirty="0"/>
                  <a:t>Microbunching,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increasing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3F6E97-621D-7066-41DE-63208E21E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803" y="6231910"/>
                <a:ext cx="8487452" cy="369332"/>
              </a:xfrm>
              <a:prstGeom prst="rect">
                <a:avLst/>
              </a:prstGeom>
              <a:blipFill>
                <a:blip r:embed="rId11"/>
                <a:stretch>
                  <a:fillRect l="-574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2BBF2D-7F20-71A1-5B20-B461E1D89771}"/>
              </a:ext>
            </a:extLst>
          </p:cNvPr>
          <p:cNvSpPr txBox="1"/>
          <p:nvPr/>
        </p:nvSpPr>
        <p:spPr>
          <a:xfrm>
            <a:off x="1993175" y="5682100"/>
            <a:ext cx="3860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Derivative of line shape function</a:t>
            </a:r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2DEA6F3-AB6E-EDA5-4642-90B44C55180E}"/>
              </a:ext>
            </a:extLst>
          </p:cNvPr>
          <p:cNvCxnSpPr>
            <a:cxnSpLocks/>
          </p:cNvCxnSpPr>
          <p:nvPr/>
        </p:nvCxnSpPr>
        <p:spPr>
          <a:xfrm>
            <a:off x="6219925" y="3468342"/>
            <a:ext cx="0" cy="25929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0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EB50C-6FDB-ADF0-C3D2-2AB00199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60E6BF-7457-057C-BE6B-9F549858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High gain(1D)</a:t>
            </a:r>
            <a:endParaRPr lang="ko-KR" altLang="en-US" sz="3600" dirty="0"/>
          </a:p>
        </p:txBody>
      </p:sp>
      <p:pic>
        <p:nvPicPr>
          <p:cNvPr id="4" name="그림 3" descr="텍스트, 스크린샷, 도표, 라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4ACA90B8-A1A8-3836-D6BC-D27B9D50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2975959"/>
            <a:ext cx="6755833" cy="2183287"/>
          </a:xfrm>
          <a:prstGeom prst="rect">
            <a:avLst/>
          </a:prstGeom>
        </p:spPr>
      </p:pic>
      <p:sp>
        <p:nvSpPr>
          <p:cNvPr id="8" name="내용 개체 틀 6">
            <a:extLst>
              <a:ext uri="{FF2B5EF4-FFF2-40B4-BE49-F238E27FC236}">
                <a16:creationId xmlns:a16="http://schemas.microsoft.com/office/drawing/2014/main" id="{50ABC11F-989A-FF3B-B480-A9DA8120243A}"/>
              </a:ext>
            </a:extLst>
          </p:cNvPr>
          <p:cNvSpPr txBox="1">
            <a:spLocks/>
          </p:cNvSpPr>
          <p:nvPr/>
        </p:nvSpPr>
        <p:spPr>
          <a:xfrm>
            <a:off x="122548" y="1091303"/>
            <a:ext cx="2988297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600" dirty="0"/>
              <a:t>Microbunching</a:t>
            </a:r>
            <a:endParaRPr lang="ko-KR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FCB384-C0EE-32A3-D94F-62C318E5D251}"/>
                  </a:ext>
                </a:extLst>
              </p:cNvPr>
              <p:cNvSpPr txBox="1"/>
              <p:nvPr/>
            </p:nvSpPr>
            <p:spPr>
              <a:xfrm>
                <a:off x="-55989" y="2160477"/>
                <a:ext cx="6934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altLang="ko-KR"/>
                        <m:t>energy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transfer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from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electrons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to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light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↓ 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FCB384-C0EE-32A3-D94F-62C318E5D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989" y="2160477"/>
                <a:ext cx="6934370" cy="369332"/>
              </a:xfrm>
              <a:prstGeom prst="rect">
                <a:avLst/>
              </a:prstGeom>
              <a:blipFill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3E5BBC-DACC-895C-4E3B-708557BAC21F}"/>
                  </a:ext>
                </a:extLst>
              </p:cNvPr>
              <p:cNvSpPr txBox="1"/>
              <p:nvPr/>
            </p:nvSpPr>
            <p:spPr>
              <a:xfrm>
                <a:off x="-704517" y="1572838"/>
                <a:ext cx="5624355" cy="65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3E5BBC-DACC-895C-4E3B-708557BAC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4517" y="1572838"/>
                <a:ext cx="5624355" cy="6505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4F480E-BC1F-AE07-6241-A43C0E5B74C8}"/>
                  </a:ext>
                </a:extLst>
              </p:cNvPr>
              <p:cNvSpPr txBox="1"/>
              <p:nvPr/>
            </p:nvSpPr>
            <p:spPr>
              <a:xfrm>
                <a:off x="-55989" y="2568218"/>
                <a:ext cx="6934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en-US" altLang="ko-KR"/>
                        <m:t>energy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transfer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/>
                        <m:t>from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 b="0" i="0" smtClean="0"/>
                        <m:t>light</m:t>
                      </m:r>
                      <m:r>
                        <m:rPr>
                          <m:nor/>
                        </m:rPr>
                        <a:rPr lang="en-US" altLang="ko-KR"/>
                        <m:t> </m:t>
                      </m:r>
                      <m:r>
                        <m:rPr>
                          <m:nor/>
                        </m:rPr>
                        <a:rPr lang="en-US" altLang="ko-KR" b="0" i="0" smtClean="0"/>
                        <m:t>to</m:t>
                      </m:r>
                      <m:r>
                        <m:rPr>
                          <m:nor/>
                        </m:rPr>
                        <a:rPr lang="en-US" altLang="ko-KR" b="0" i="0" smtClean="0"/>
                        <m:t> </m:t>
                      </m:r>
                      <m:r>
                        <m:rPr>
                          <m:nor/>
                        </m:rPr>
                        <a:rPr lang="en-US" altLang="ko-KR" b="0" i="0" smtClean="0"/>
                        <m:t>electron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↑ 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4F480E-BC1F-AE07-6241-A43C0E5B7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989" y="2568218"/>
                <a:ext cx="6934370" cy="369332"/>
              </a:xfrm>
              <a:prstGeom prst="rect">
                <a:avLst/>
              </a:prstGeom>
              <a:blipFill>
                <a:blip r:embed="rId5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내용 개체 틀 6">
            <a:extLst>
              <a:ext uri="{FF2B5EF4-FFF2-40B4-BE49-F238E27FC236}">
                <a16:creationId xmlns:a16="http://schemas.microsoft.com/office/drawing/2014/main" id="{6D8D70A5-5256-D934-5D0C-F8915CB7656D}"/>
              </a:ext>
            </a:extLst>
          </p:cNvPr>
          <p:cNvSpPr txBox="1">
            <a:spLocks/>
          </p:cNvSpPr>
          <p:nvPr/>
        </p:nvSpPr>
        <p:spPr>
          <a:xfrm>
            <a:off x="629981" y="5159246"/>
            <a:ext cx="6755832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600" dirty="0"/>
              <a:t>Energy modulation &amp; Density modulation</a:t>
            </a:r>
            <a:endParaRPr lang="ko-KR" alt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E1DADF-5360-0365-B45E-9C735D8672B7}"/>
                  </a:ext>
                </a:extLst>
              </p:cNvPr>
              <p:cNvSpPr txBox="1"/>
              <p:nvPr/>
            </p:nvSpPr>
            <p:spPr>
              <a:xfrm>
                <a:off x="7161186" y="3622182"/>
                <a:ext cx="3841510" cy="412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E1DADF-5360-0365-B45E-9C735D86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186" y="3622182"/>
                <a:ext cx="3841510" cy="412036"/>
              </a:xfrm>
              <a:prstGeom prst="rect">
                <a:avLst/>
              </a:prstGeom>
              <a:blipFill>
                <a:blip r:embed="rId6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B8435-4D5B-A760-60BC-8807ACF7587E}"/>
                  </a:ext>
                </a:extLst>
              </p:cNvPr>
              <p:cNvSpPr txBox="1"/>
              <p:nvPr/>
            </p:nvSpPr>
            <p:spPr>
              <a:xfrm>
                <a:off x="7161185" y="4370431"/>
                <a:ext cx="40507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ko-KR" sz="2000" b="0" i="1" dirty="0">
                  <a:latin typeface="Cambria Math" panose="02040503050406030204" pitchFamily="18" charset="0"/>
                </a:endParaRPr>
              </a:p>
              <a:p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DB8435-4D5B-A760-60BC-8807ACF7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185" y="4370431"/>
                <a:ext cx="405076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061D1A-C958-E225-B50F-A7241F9374FA}"/>
                  </a:ext>
                </a:extLst>
              </p:cNvPr>
              <p:cNvSpPr txBox="1"/>
              <p:nvPr/>
            </p:nvSpPr>
            <p:spPr>
              <a:xfrm>
                <a:off x="7161185" y="3981832"/>
                <a:ext cx="3841510" cy="412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sup>
                      </m:sSup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061D1A-C958-E225-B50F-A7241F937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185" y="3981832"/>
                <a:ext cx="3841510" cy="412036"/>
              </a:xfrm>
              <a:prstGeom prst="rect">
                <a:avLst/>
              </a:prstGeom>
              <a:blipFill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D5B229-880A-A757-0A5E-68DD7E9FAF63}"/>
                  </a:ext>
                </a:extLst>
              </p:cNvPr>
              <p:cNvSpPr txBox="1"/>
              <p:nvPr/>
            </p:nvSpPr>
            <p:spPr>
              <a:xfrm>
                <a:off x="7526909" y="2092822"/>
                <a:ext cx="3831691" cy="409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acc>
                        <m:accPr>
                          <m:chr m:val="̃"/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D5B229-880A-A757-0A5E-68DD7E9FA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09" y="2092822"/>
                <a:ext cx="3831691" cy="409856"/>
              </a:xfrm>
              <a:prstGeom prst="rect">
                <a:avLst/>
              </a:prstGeom>
              <a:blipFill>
                <a:blip r:embed="rId9"/>
                <a:stretch>
                  <a:fillRect t="-4412" r="-796" b="-16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내용 개체 틀 6">
            <a:extLst>
              <a:ext uri="{FF2B5EF4-FFF2-40B4-BE49-F238E27FC236}">
                <a16:creationId xmlns:a16="http://schemas.microsoft.com/office/drawing/2014/main" id="{BE195294-82A2-6CD8-7DFB-9F826DE849B0}"/>
              </a:ext>
            </a:extLst>
          </p:cNvPr>
          <p:cNvSpPr txBox="1">
            <a:spLocks/>
          </p:cNvSpPr>
          <p:nvPr/>
        </p:nvSpPr>
        <p:spPr>
          <a:xfrm>
            <a:off x="7526909" y="1692779"/>
            <a:ext cx="2865132" cy="385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600" dirty="0"/>
              <a:t>Incident light</a:t>
            </a:r>
            <a:endParaRPr lang="ko-KR" altLang="en-US" sz="2600" dirty="0"/>
          </a:p>
        </p:txBody>
      </p:sp>
      <p:sp>
        <p:nvSpPr>
          <p:cNvPr id="15" name="화살표: 아래쪽 14">
            <a:extLst>
              <a:ext uri="{FF2B5EF4-FFF2-40B4-BE49-F238E27FC236}">
                <a16:creationId xmlns:a16="http://schemas.microsoft.com/office/drawing/2014/main" id="{2FB78055-046E-E513-92C1-A1670457B102}"/>
              </a:ext>
            </a:extLst>
          </p:cNvPr>
          <p:cNvSpPr/>
          <p:nvPr/>
        </p:nvSpPr>
        <p:spPr>
          <a:xfrm>
            <a:off x="8858292" y="2600465"/>
            <a:ext cx="584462" cy="10917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7BA6A0-0AAC-B4BB-DE31-5559956A3CB2}"/>
              </a:ext>
            </a:extLst>
          </p:cNvPr>
          <p:cNvSpPr txBox="1"/>
          <p:nvPr/>
        </p:nvSpPr>
        <p:spPr>
          <a:xfrm>
            <a:off x="7924755" y="4793975"/>
            <a:ext cx="30960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Modulation</a:t>
            </a:r>
            <a:r>
              <a:rPr lang="ko-KR" altLang="en-US" sz="2000" dirty="0"/>
              <a:t>으로 인한 </a:t>
            </a:r>
            <a:r>
              <a:rPr lang="en-US" altLang="ko-KR" sz="2000" dirty="0"/>
              <a:t>effect </a:t>
            </a:r>
            <a:r>
              <a:rPr lang="ko-KR" altLang="en-US" sz="2000" dirty="0"/>
              <a:t>고려해야 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00C010-4A60-6572-E540-797107C58ACC}"/>
              </a:ext>
            </a:extLst>
          </p:cNvPr>
          <p:cNvSpPr txBox="1"/>
          <p:nvPr/>
        </p:nvSpPr>
        <p:spPr>
          <a:xfrm>
            <a:off x="7089390" y="2727211"/>
            <a:ext cx="23598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dirty="0"/>
              <a:t>Electron-light interaction</a:t>
            </a:r>
            <a:endParaRPr lang="ko-KR" altLang="en-US" sz="2000" dirty="0"/>
          </a:p>
        </p:txBody>
      </p:sp>
      <p:sp>
        <p:nvSpPr>
          <p:cNvPr id="20" name="액자 19">
            <a:extLst>
              <a:ext uri="{FF2B5EF4-FFF2-40B4-BE49-F238E27FC236}">
                <a16:creationId xmlns:a16="http://schemas.microsoft.com/office/drawing/2014/main" id="{15218F95-4437-0E5D-F7CE-E5E742658EBC}"/>
              </a:ext>
            </a:extLst>
          </p:cNvPr>
          <p:cNvSpPr/>
          <p:nvPr/>
        </p:nvSpPr>
        <p:spPr>
          <a:xfrm>
            <a:off x="7617041" y="3622182"/>
            <a:ext cx="2898560" cy="860612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7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1957</Words>
  <Application>Microsoft Office PowerPoint</Application>
  <PresentationFormat>와이드스크린</PresentationFormat>
  <Paragraphs>237</Paragraphs>
  <Slides>26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고딕</vt:lpstr>
      <vt:lpstr>맑은 고딕</vt:lpstr>
      <vt:lpstr>Arial</vt:lpstr>
      <vt:lpstr>Cambria Math</vt:lpstr>
      <vt:lpstr>Office 테마</vt:lpstr>
      <vt:lpstr>Free electron laser</vt:lpstr>
      <vt:lpstr>Schematic diagram of PAL-XFEL</vt:lpstr>
      <vt:lpstr>Undulator radiation</vt:lpstr>
      <vt:lpstr>Undulator radiation</vt:lpstr>
      <vt:lpstr>Energy Transfer between Electron beam and light wave</vt:lpstr>
      <vt:lpstr>Low gain</vt:lpstr>
      <vt:lpstr>Low gain</vt:lpstr>
      <vt:lpstr>FEL Pendulum Equations</vt:lpstr>
      <vt:lpstr>High gain(1D)</vt:lpstr>
      <vt:lpstr>High gain(1D)</vt:lpstr>
      <vt:lpstr>High gain(1D)</vt:lpstr>
      <vt:lpstr>Coupled First-Order Equations</vt:lpstr>
      <vt:lpstr>Coupled First-Order equations</vt:lpstr>
      <vt:lpstr>Coupled First-Order equations</vt:lpstr>
      <vt:lpstr>Third-Order equations</vt:lpstr>
      <vt:lpstr>Third-Order equations</vt:lpstr>
      <vt:lpstr>Third-Order equations</vt:lpstr>
      <vt:lpstr>Third-Order-equations</vt:lpstr>
      <vt:lpstr>Saturation</vt:lpstr>
      <vt:lpstr>SASE</vt:lpstr>
      <vt:lpstr>SASE-shot noise</vt:lpstr>
      <vt:lpstr>SASE-shot noise</vt:lpstr>
      <vt:lpstr>High-Gain Harmonic Generation(HGHG)</vt:lpstr>
      <vt:lpstr>Echo-Enabled Harmonic Generation(EEHG)</vt:lpstr>
      <vt:lpstr>Self-Seeding(X-ray region)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164</cp:revision>
  <dcterms:created xsi:type="dcterms:W3CDTF">2025-05-22T04:33:48Z</dcterms:created>
  <dcterms:modified xsi:type="dcterms:W3CDTF">2025-05-23T01:14:58Z</dcterms:modified>
</cp:coreProperties>
</file>