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73" r:id="rId6"/>
    <p:sldId id="274" r:id="rId7"/>
    <p:sldId id="275" r:id="rId8"/>
    <p:sldId id="260" r:id="rId9"/>
    <p:sldId id="261" r:id="rId10"/>
    <p:sldId id="262" r:id="rId11"/>
    <p:sldId id="266" r:id="rId12"/>
    <p:sldId id="270" r:id="rId13"/>
    <p:sldId id="265" r:id="rId14"/>
    <p:sldId id="264" r:id="rId15"/>
    <p:sldId id="276" r:id="rId16"/>
    <p:sldId id="277" r:id="rId17"/>
    <p:sldId id="278" r:id="rId18"/>
    <p:sldId id="279" r:id="rId19"/>
    <p:sldId id="280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90" d="100"/>
          <a:sy n="90" d="100"/>
        </p:scale>
        <p:origin x="1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D75505-49A5-42B7-8E64-99E2073A9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C3A764E-E183-4DAD-857F-972AF49333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FED3D42-2CB3-4197-BD1E-196970259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33FC-F6A2-49F0-9F36-9FF73AAF6AC2}" type="datetimeFigureOut">
              <a:rPr lang="ko-KR" altLang="en-US" smtClean="0"/>
              <a:t>2025-05-15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D6DABD-4D3E-4A24-A30E-2CFC5E2C9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499392C-7819-40F5-B124-72C560AB6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18F5-0CD7-4C1E-9123-A52641A93F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656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D158C5-8702-4326-8AC0-5AF1BF48B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4E271C2-736F-4848-8822-2F5198302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EE4A1BD-2F56-45CC-B152-D1AD01D00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33FC-F6A2-49F0-9F36-9FF73AAF6AC2}" type="datetimeFigureOut">
              <a:rPr lang="ko-KR" altLang="en-US" smtClean="0"/>
              <a:t>2025-05-15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68919C2-8F69-46FD-867F-9E3FAED70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251D6C0-893C-428B-89C2-DAEF0463F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18F5-0CD7-4C1E-9123-A52641A93F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820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00EC16E-765E-4794-9AB9-C2DC5BDFD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FF5437E-D62A-46FA-A791-97CF9A40B7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10FF010-497E-4CB3-8555-2998CDF56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33FC-F6A2-49F0-9F36-9FF73AAF6AC2}" type="datetimeFigureOut">
              <a:rPr lang="ko-KR" altLang="en-US" smtClean="0"/>
              <a:t>2025-05-15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346F969-6937-4FF5-92EF-1BE45FD60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F17ADED-B40E-48FF-A252-859AA6527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18F5-0CD7-4C1E-9123-A52641A93F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702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D59677-81E3-42B0-A2C7-79447F0D9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B931F31-6042-48E8-8C57-EF88EE196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4A4457B-02F6-44C5-B988-753D59C5A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33FC-F6A2-49F0-9F36-9FF73AAF6AC2}" type="datetimeFigureOut">
              <a:rPr lang="ko-KR" altLang="en-US" smtClean="0"/>
              <a:t>2025-05-15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9D5818B-466B-448F-BB35-94ECAE595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87210CD-B457-417B-BE15-980B5BB1B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18F5-0CD7-4C1E-9123-A52641A93F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437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739225-4E9D-4397-9473-AE6B494B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E9B8655-9BDD-494F-B8EF-12BFEB404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1C016E-4046-43AB-8E91-257DCEB48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33FC-F6A2-49F0-9F36-9FF73AAF6AC2}" type="datetimeFigureOut">
              <a:rPr lang="ko-KR" altLang="en-US" smtClean="0"/>
              <a:t>2025-05-15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ABA2CFC-680E-4D03-BAA0-8760CF883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C68C200-E5F8-4800-BE03-8DCA823AB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18F5-0CD7-4C1E-9123-A52641A93F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421980-21B9-4FCA-A0C3-B81877E1A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A162AC7-B568-4C3E-9ACB-43EB6DAAB9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6977361-ED0D-45E4-8A64-334E52B50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EE970F3-525F-4137-8DB2-ED4B220C5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33FC-F6A2-49F0-9F36-9FF73AAF6AC2}" type="datetimeFigureOut">
              <a:rPr lang="ko-KR" altLang="en-US" smtClean="0"/>
              <a:t>2025-05-15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2623808-8FD2-4261-9EC2-CD457709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896E137-8374-40C7-8FE4-10E5857C5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18F5-0CD7-4C1E-9123-A52641A93F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517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7C9F70-F8B9-417A-B191-938ADA793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6D87CE2-F2CA-460C-80A7-90682A1B9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4F6FF82-26A4-4B4D-ABAF-013713228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4347412-008C-4935-AE18-A573459B6E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7639AFB-EF4E-4CC7-98AE-DAD907786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B31A5A0-511B-4FF4-8F91-689240658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33FC-F6A2-49F0-9F36-9FF73AAF6AC2}" type="datetimeFigureOut">
              <a:rPr lang="ko-KR" altLang="en-US" smtClean="0"/>
              <a:t>2025-05-15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8D15C8D-6DE0-4480-8EF3-34220C8E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DCACB87-AC7F-4CB7-97E4-EE55BA991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18F5-0CD7-4C1E-9123-A52641A93F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189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0BD293-588C-4ACA-9DA3-AF559AC31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B98F8E1-C8B9-4228-9D10-3B6100C60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33FC-F6A2-49F0-9F36-9FF73AAF6AC2}" type="datetimeFigureOut">
              <a:rPr lang="ko-KR" altLang="en-US" smtClean="0"/>
              <a:t>2025-05-15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0DC05FE-BEE0-4404-8FBA-BF720C2C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94F99A5-2C9E-49FC-A102-417E93A37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18F5-0CD7-4C1E-9123-A52641A93F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0624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BF1B160-FBAF-44E4-86FE-D7CF7B52C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33FC-F6A2-49F0-9F36-9FF73AAF6AC2}" type="datetimeFigureOut">
              <a:rPr lang="ko-KR" altLang="en-US" smtClean="0"/>
              <a:t>2025-05-15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28DDB90-EA7E-4D56-B3C7-5039D1A6A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6D34B9-33C8-4393-A4F3-4EF368DCF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18F5-0CD7-4C1E-9123-A52641A93F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6636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FA79D0-5E96-4E06-A444-CAB2AAA7D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E14D89A-23BE-4B91-AFC9-FF28557DB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8F4C554-FF0E-492F-BEA3-0698D01E6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A0A098E-5460-40AF-8CB6-15C4CF79D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33FC-F6A2-49F0-9F36-9FF73AAF6AC2}" type="datetimeFigureOut">
              <a:rPr lang="ko-KR" altLang="en-US" smtClean="0"/>
              <a:t>2025-05-15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64741E5-DE8E-423B-B254-5764BCECB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839F8FB-4F68-42AE-8C5A-F86F00162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18F5-0CD7-4C1E-9123-A52641A93F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071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A91D15-DF48-4ABC-A773-40F41876B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B3EAE8B-F215-4553-BB28-0225792F54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C7D1C14-21FC-4424-A5AF-E0640AF29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8D92C4F-D19B-46DB-8A94-6080B1E1A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33FC-F6A2-49F0-9F36-9FF73AAF6AC2}" type="datetimeFigureOut">
              <a:rPr lang="ko-KR" altLang="en-US" smtClean="0"/>
              <a:t>2025-05-15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6ACACBB-A183-414A-8615-79C9A96D5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443E02F-115E-40A3-B074-81BC957B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18F5-0CD7-4C1E-9123-A52641A93F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2130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3C79161-73E4-4100-95E5-9C11617B2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E2B4557-4F99-44EA-947E-FF61299D9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88B619B-D231-42FC-B8C5-AF0EA9B1B5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B33FC-F6A2-49F0-9F36-9FF73AAF6AC2}" type="datetimeFigureOut">
              <a:rPr lang="ko-KR" altLang="en-US" smtClean="0"/>
              <a:t>2025-05-15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2DF7B30-A472-4F55-A7C2-E99FC960B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6BD5C83-E3A7-44C7-A6A1-889BA58EE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318F5-0CD7-4C1E-9123-A52641A93F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011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992531-442D-4C6A-B5EC-680CFC788E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/>
              <a:t>20250516 </a:t>
            </a:r>
            <a:r>
              <a:rPr lang="en-US" altLang="ko-KR" dirty="0"/>
              <a:t>Group</a:t>
            </a:r>
            <a:r>
              <a:rPr lang="ko-KR" altLang="en-US" dirty="0"/>
              <a:t> </a:t>
            </a:r>
            <a:r>
              <a:rPr lang="en-US" altLang="ko-KR" dirty="0"/>
              <a:t>Meeting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84337FC-FE2A-4EFF-8EF0-7105322294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Minseo </a:t>
            </a:r>
            <a:r>
              <a:rPr lang="en-US" altLang="ko-KR" dirty="0" err="1"/>
              <a:t>Jeong</a:t>
            </a:r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21075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953C9A-79EF-47D6-84A8-1B8B823F2C05}"/>
              </a:ext>
            </a:extLst>
          </p:cNvPr>
          <p:cNvSpPr txBox="1"/>
          <p:nvPr/>
        </p:nvSpPr>
        <p:spPr>
          <a:xfrm>
            <a:off x="87683" y="81420"/>
            <a:ext cx="2542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Layout</a:t>
            </a:r>
          </a:p>
          <a:p>
            <a:r>
              <a:rPr lang="en-US" altLang="ko-KR" b="1" dirty="0"/>
              <a:t>Side view</a:t>
            </a:r>
            <a:endParaRPr lang="ko-KR" altLang="en-US" b="1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48E2D71-28CB-408F-B5FC-459F9C86F5C5}"/>
              </a:ext>
            </a:extLst>
          </p:cNvPr>
          <p:cNvGrpSpPr/>
          <p:nvPr/>
        </p:nvGrpSpPr>
        <p:grpSpPr>
          <a:xfrm>
            <a:off x="1439450" y="266086"/>
            <a:ext cx="9119992" cy="3208037"/>
            <a:chOff x="681624" y="1764213"/>
            <a:chExt cx="10828751" cy="3809108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DCC90336-2A6E-4143-80F1-097CCB21D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1624" y="1764213"/>
              <a:ext cx="10828751" cy="3809108"/>
            </a:xfrm>
            <a:prstGeom prst="rect">
              <a:avLst/>
            </a:prstGeom>
          </p:spPr>
        </p:pic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6E3CD6CE-8A5E-44E5-BE15-DEDD69570B39}"/>
                </a:ext>
              </a:extLst>
            </p:cNvPr>
            <p:cNvSpPr/>
            <p:nvPr/>
          </p:nvSpPr>
          <p:spPr>
            <a:xfrm>
              <a:off x="7424369" y="2117047"/>
              <a:ext cx="2565137" cy="187875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86801D8-999C-439E-85B2-B1E54A8FCC2C}"/>
              </a:ext>
            </a:extLst>
          </p:cNvPr>
          <p:cNvSpPr txBox="1"/>
          <p:nvPr/>
        </p:nvSpPr>
        <p:spPr>
          <a:xfrm>
            <a:off x="87683" y="3569918"/>
            <a:ext cx="254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Top view</a:t>
            </a:r>
            <a:endParaRPr lang="ko-KR" altLang="en-US" b="1" dirty="0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89F6D9DB-2902-496C-AC35-5536F3B73F06}"/>
              </a:ext>
            </a:extLst>
          </p:cNvPr>
          <p:cNvCxnSpPr>
            <a:cxnSpLocks/>
          </p:cNvCxnSpPr>
          <p:nvPr/>
        </p:nvCxnSpPr>
        <p:spPr>
          <a:xfrm>
            <a:off x="146476" y="2730672"/>
            <a:ext cx="98712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67EB9D3-2321-4101-9A31-1505FC5E3381}"/>
              </a:ext>
            </a:extLst>
          </p:cNvPr>
          <p:cNvSpPr txBox="1"/>
          <p:nvPr/>
        </p:nvSpPr>
        <p:spPr>
          <a:xfrm>
            <a:off x="253310" y="2366041"/>
            <a:ext cx="880295" cy="4241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Beam</a:t>
            </a:r>
            <a:endParaRPr lang="ko-KR" altLang="en-US" dirty="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B33857B9-F28D-4608-9C9F-B9865E13B806}"/>
              </a:ext>
            </a:extLst>
          </p:cNvPr>
          <p:cNvGrpSpPr/>
          <p:nvPr/>
        </p:nvGrpSpPr>
        <p:grpSpPr>
          <a:xfrm>
            <a:off x="1320453" y="3758754"/>
            <a:ext cx="9805292" cy="3086720"/>
            <a:chOff x="1320453" y="3758754"/>
            <a:chExt cx="9805292" cy="3086720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9978CBFC-9C0B-4355-ADFB-E51AB54492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312" b="16221"/>
            <a:stretch/>
          </p:blipFill>
          <p:spPr>
            <a:xfrm rot="10800000">
              <a:off x="1320453" y="3758754"/>
              <a:ext cx="9805292" cy="3086720"/>
            </a:xfrm>
            <a:prstGeom prst="rect">
              <a:avLst/>
            </a:prstGeom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3B885AEC-9EA3-44B7-B313-9DC8C2D583AE}"/>
                </a:ext>
              </a:extLst>
            </p:cNvPr>
            <p:cNvSpPr/>
            <p:nvPr/>
          </p:nvSpPr>
          <p:spPr>
            <a:xfrm>
              <a:off x="7118201" y="3832536"/>
              <a:ext cx="2160363" cy="158229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1566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79F1268-34C1-44A2-B3F2-910F6136EAC4}"/>
              </a:ext>
            </a:extLst>
          </p:cNvPr>
          <p:cNvGrpSpPr/>
          <p:nvPr/>
        </p:nvGrpSpPr>
        <p:grpSpPr>
          <a:xfrm>
            <a:off x="583543" y="176090"/>
            <a:ext cx="10983894" cy="6535606"/>
            <a:chOff x="583543" y="176090"/>
            <a:chExt cx="10983894" cy="6535606"/>
          </a:xfrm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AFD13B64-9290-4E86-8EB8-463FF1083065}"/>
                </a:ext>
              </a:extLst>
            </p:cNvPr>
            <p:cNvGrpSpPr/>
            <p:nvPr/>
          </p:nvGrpSpPr>
          <p:grpSpPr>
            <a:xfrm>
              <a:off x="583543" y="176090"/>
              <a:ext cx="10983894" cy="6535606"/>
              <a:chOff x="583543" y="176090"/>
              <a:chExt cx="10983894" cy="6535606"/>
            </a:xfrm>
          </p:grpSpPr>
          <p:pic>
            <p:nvPicPr>
              <p:cNvPr id="23" name="그림 22">
                <a:extLst>
                  <a:ext uri="{FF2B5EF4-FFF2-40B4-BE49-F238E27FC236}">
                    <a16:creationId xmlns:a16="http://schemas.microsoft.com/office/drawing/2014/main" id="{84734612-0FDE-4872-BAD5-4E9470A9AD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92963" y="176090"/>
                <a:ext cx="10965054" cy="6535606"/>
              </a:xfrm>
              <a:prstGeom prst="rect">
                <a:avLst/>
              </a:prstGeom>
            </p:spPr>
          </p:pic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FB1A890E-2A89-47A5-A028-E0C2EE4875B0}"/>
                  </a:ext>
                </a:extLst>
              </p:cNvPr>
              <p:cNvSpPr/>
              <p:nvPr/>
            </p:nvSpPr>
            <p:spPr>
              <a:xfrm>
                <a:off x="2198597" y="1291281"/>
                <a:ext cx="1984059" cy="391091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3BC4788D-3193-4F10-A85A-CCFF3487CD90}"/>
                  </a:ext>
                </a:extLst>
              </p:cNvPr>
              <p:cNvSpPr/>
              <p:nvPr/>
            </p:nvSpPr>
            <p:spPr>
              <a:xfrm>
                <a:off x="4730477" y="1291281"/>
                <a:ext cx="3229336" cy="391091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D0A9FD7D-DF3C-4418-A314-260A09A58E11}"/>
                  </a:ext>
                </a:extLst>
              </p:cNvPr>
              <p:cNvSpPr/>
              <p:nvPr/>
            </p:nvSpPr>
            <p:spPr>
              <a:xfrm>
                <a:off x="8161638" y="1291281"/>
                <a:ext cx="1898821" cy="391091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668700-5E45-47C1-910E-C3F16AA67D4A}"/>
                  </a:ext>
                </a:extLst>
              </p:cNvPr>
              <p:cNvSpPr txBox="1"/>
              <p:nvPr/>
            </p:nvSpPr>
            <p:spPr>
              <a:xfrm>
                <a:off x="2217603" y="1924103"/>
                <a:ext cx="134197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>
                    <a:solidFill>
                      <a:schemeClr val="bg1"/>
                    </a:solidFill>
                  </a:rPr>
                  <a:t>XY-Stage</a:t>
                </a:r>
              </a:p>
              <a:p>
                <a:r>
                  <a:rPr lang="en-US" altLang="ko-KR" sz="2000" dirty="0">
                    <a:solidFill>
                      <a:schemeClr val="bg1"/>
                    </a:solidFill>
                  </a:rPr>
                  <a:t>(Capillary)</a:t>
                </a:r>
                <a:endParaRPr lang="ko-KR" alt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33EA8E-BAF6-473C-B3AB-30DA9AE27FA0}"/>
                  </a:ext>
                </a:extLst>
              </p:cNvPr>
              <p:cNvSpPr txBox="1"/>
              <p:nvPr/>
            </p:nvSpPr>
            <p:spPr>
              <a:xfrm>
                <a:off x="6489024" y="1788178"/>
                <a:ext cx="138121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>
                    <a:solidFill>
                      <a:schemeClr val="bg1"/>
                    </a:solidFill>
                  </a:rPr>
                  <a:t>XYZ-Stage</a:t>
                </a:r>
              </a:p>
              <a:p>
                <a:r>
                  <a:rPr lang="en-US" altLang="ko-KR" sz="2000" dirty="0">
                    <a:solidFill>
                      <a:schemeClr val="bg1"/>
                    </a:solidFill>
                  </a:rPr>
                  <a:t>(Sample)</a:t>
                </a:r>
                <a:endParaRPr lang="ko-KR" alt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FAD802A-26C3-4948-96E2-73EA3DD6BDA0}"/>
                  </a:ext>
                </a:extLst>
              </p:cNvPr>
              <p:cNvSpPr txBox="1"/>
              <p:nvPr/>
            </p:nvSpPr>
            <p:spPr>
              <a:xfrm>
                <a:off x="8286813" y="1924103"/>
                <a:ext cx="16273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>
                    <a:solidFill>
                      <a:schemeClr val="bg1"/>
                    </a:solidFill>
                  </a:rPr>
                  <a:t>XY-Stage</a:t>
                </a:r>
              </a:p>
              <a:p>
                <a:r>
                  <a:rPr lang="en-US" altLang="ko-KR" sz="2000" dirty="0">
                    <a:solidFill>
                      <a:schemeClr val="bg1"/>
                    </a:solidFill>
                  </a:rPr>
                  <a:t>(Laser mask)</a:t>
                </a:r>
                <a:endParaRPr lang="ko-KR" alt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6" name="직선 화살표 연결선 15">
                <a:extLst>
                  <a:ext uri="{FF2B5EF4-FFF2-40B4-BE49-F238E27FC236}">
                    <a16:creationId xmlns:a16="http://schemas.microsoft.com/office/drawing/2014/main" id="{4357E718-395B-4509-8297-216C9DFD8D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43449" y="2854411"/>
                <a:ext cx="0" cy="3836773"/>
              </a:xfrm>
              <a:prstGeom prst="straightConnector1">
                <a:avLst/>
              </a:prstGeom>
              <a:ln w="5715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7A13877-0C0A-49B5-85B3-D97C91D26F85}"/>
                  </a:ext>
                </a:extLst>
              </p:cNvPr>
              <p:cNvSpPr txBox="1"/>
              <p:nvPr/>
            </p:nvSpPr>
            <p:spPr>
              <a:xfrm>
                <a:off x="583543" y="4562270"/>
                <a:ext cx="1059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/>
                  <a:t>320mm</a:t>
                </a:r>
                <a:endParaRPr lang="ko-KR" altLang="en-US" sz="2000" dirty="0"/>
              </a:p>
            </p:txBody>
          </p:sp>
          <p:cxnSp>
            <p:nvCxnSpPr>
              <p:cNvPr id="20" name="직선 화살표 연결선 19">
                <a:extLst>
                  <a:ext uri="{FF2B5EF4-FFF2-40B4-BE49-F238E27FC236}">
                    <a16:creationId xmlns:a16="http://schemas.microsoft.com/office/drawing/2014/main" id="{55F23565-F3F6-4C45-8A25-E7F080446E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86356" y="238527"/>
                <a:ext cx="0" cy="5186089"/>
              </a:xfrm>
              <a:prstGeom prst="straightConnector1">
                <a:avLst/>
              </a:prstGeom>
              <a:ln w="5715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CCAAE5C-78F9-489A-B2C8-D15D120A83D1}"/>
                  </a:ext>
                </a:extLst>
              </p:cNvPr>
              <p:cNvSpPr txBox="1"/>
              <p:nvPr/>
            </p:nvSpPr>
            <p:spPr>
              <a:xfrm>
                <a:off x="10507531" y="1588123"/>
                <a:ext cx="1059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/>
                  <a:t>400mm</a:t>
                </a:r>
                <a:endParaRPr lang="ko-KR" altLang="en-US" sz="2000" dirty="0"/>
              </a:p>
            </p:txBody>
          </p:sp>
          <p:cxnSp>
            <p:nvCxnSpPr>
              <p:cNvPr id="24" name="직선 화살표 연결선 23">
                <a:extLst>
                  <a:ext uri="{FF2B5EF4-FFF2-40B4-BE49-F238E27FC236}">
                    <a16:creationId xmlns:a16="http://schemas.microsoft.com/office/drawing/2014/main" id="{9B28F1E5-1ADE-4A3F-9D6B-CAEC084756E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82428" y="5566719"/>
                <a:ext cx="8456388" cy="2"/>
              </a:xfrm>
              <a:prstGeom prst="straightConnector1">
                <a:avLst/>
              </a:prstGeom>
              <a:ln w="5715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0809E5-AA69-4114-8C63-F60E42E276BE}"/>
                  </a:ext>
                </a:extLst>
              </p:cNvPr>
              <p:cNvSpPr txBox="1"/>
              <p:nvPr/>
            </p:nvSpPr>
            <p:spPr>
              <a:xfrm>
                <a:off x="3565669" y="5136129"/>
                <a:ext cx="13901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/>
                  <a:t>Drain port</a:t>
                </a:r>
                <a:endParaRPr lang="ko-KR" altLang="en-US" sz="2000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C2AAFE6-EB84-406C-80AF-43CABCF3E6C2}"/>
                  </a:ext>
                </a:extLst>
              </p:cNvPr>
              <p:cNvSpPr txBox="1"/>
              <p:nvPr/>
            </p:nvSpPr>
            <p:spPr>
              <a:xfrm>
                <a:off x="5566047" y="5566719"/>
                <a:ext cx="1059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/>
                  <a:t>650mm</a:t>
                </a:r>
                <a:endParaRPr lang="ko-KR" altLang="en-US" sz="2000" dirty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DE2B021-FA77-4BB0-B131-1CCFE1D0282B}"/>
                </a:ext>
              </a:extLst>
            </p:cNvPr>
            <p:cNvSpPr txBox="1"/>
            <p:nvPr/>
          </p:nvSpPr>
          <p:spPr>
            <a:xfrm>
              <a:off x="3899092" y="207637"/>
              <a:ext cx="7024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TMP</a:t>
              </a:r>
              <a:endParaRPr lang="ko-KR" altLang="en-US" sz="2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54717A-56D6-41CE-8880-A71A68776CFE}"/>
                </a:ext>
              </a:extLst>
            </p:cNvPr>
            <p:cNvSpPr txBox="1"/>
            <p:nvPr/>
          </p:nvSpPr>
          <p:spPr>
            <a:xfrm>
              <a:off x="7901479" y="204085"/>
              <a:ext cx="8368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CRYO</a:t>
              </a:r>
              <a:endParaRPr lang="ko-KR" altLang="en-US" sz="20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60D8016-EC8E-4415-AA4B-768271B8C365}"/>
              </a:ext>
            </a:extLst>
          </p:cNvPr>
          <p:cNvSpPr txBox="1"/>
          <p:nvPr/>
        </p:nvSpPr>
        <p:spPr>
          <a:xfrm>
            <a:off x="0" y="0"/>
            <a:ext cx="17237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/>
              <a:t>Side view</a:t>
            </a:r>
            <a:endParaRPr lang="ko-KR" alt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727996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DBD39F-8BFA-4BEA-BF5A-59A93F70A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Gas</a:t>
            </a:r>
            <a:r>
              <a:rPr lang="ko-KR" altLang="en-US" dirty="0"/>
              <a:t> </a:t>
            </a:r>
            <a:r>
              <a:rPr lang="en-US" altLang="ko-KR" dirty="0"/>
              <a:t>UED</a:t>
            </a:r>
            <a:r>
              <a:rPr lang="ko-KR" altLang="en-US" dirty="0"/>
              <a:t> </a:t>
            </a:r>
            <a:r>
              <a:rPr lang="en-US" altLang="ko-KR" dirty="0"/>
              <a:t>Experiment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52E189F-B147-4BD9-AB9D-C1AC7AB7E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To maintain different vacuum condition between gun and vacuum chamber, capillary and turbo chamber is installed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AFD6C08-58B4-4CC4-9E4A-9110B0382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4" y="2621699"/>
            <a:ext cx="5838362" cy="402896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05A932C-7225-42C5-B43E-AB2A5E642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10" y="2621700"/>
            <a:ext cx="5143500" cy="402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22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68D98B-C850-48C5-A306-3DA96C07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Gas UED Experiment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76C8B60-5522-4F8D-9FA5-7C1E19E3B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Sample delivery protocol</a:t>
            </a:r>
            <a:endParaRPr lang="ko-KR" altLang="en-US" dirty="0"/>
          </a:p>
        </p:txBody>
      </p:sp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id="{C9FDFF73-A66E-46C3-96BC-BAD6E0E77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615022"/>
              </p:ext>
            </p:extLst>
          </p:nvPr>
        </p:nvGraphicFramePr>
        <p:xfrm>
          <a:off x="838200" y="2399611"/>
          <a:ext cx="105156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67493088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40258543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1844646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Flow cell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Slit jet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771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Appearance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Gas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Powder/crystalline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567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Temperature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Ambient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50~300°C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466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Pressure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0.5~5Torr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~1Torr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167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Consumption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&lt;100mL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&lt;150g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080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Rep. rate</a:t>
                      </a:r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CW</a:t>
                      </a:r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389653"/>
                  </a:ext>
                </a:extLst>
              </a:tr>
            </a:tbl>
          </a:graphicData>
        </a:graphic>
      </p:graphicFrame>
      <p:pic>
        <p:nvPicPr>
          <p:cNvPr id="7" name="그림 6">
            <a:extLst>
              <a:ext uri="{FF2B5EF4-FFF2-40B4-BE49-F238E27FC236}">
                <a16:creationId xmlns:a16="http://schemas.microsoft.com/office/drawing/2014/main" id="{72553D50-435C-46E7-953B-BCE75BB61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824" y="4624651"/>
            <a:ext cx="6198782" cy="165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52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64574F-784D-4A05-920A-F73DF865C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Gas UED Experiment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71ECE25-0E81-4920-875C-E1BC26F255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Intensity of diffraction pattern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𝑎𝑡𝑜𝑚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𝑚𝑜𝑙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dirty="0"/>
              </a:p>
              <a:p>
                <a:pPr marL="0" indent="0">
                  <a:buNone/>
                </a:pPr>
                <a:r>
                  <a:rPr lang="en-US" altLang="ko-KR" dirty="0"/>
                  <a:t>  (s is momentum transfer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ko-KR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𝑠𝑀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𝑚𝑜𝑙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𝑎𝑡𝑜𝑚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is used for analysis of data</a:t>
                </a:r>
              </a:p>
              <a:p>
                <a:r>
                  <a:rPr lang="en-US" altLang="ko-KR" dirty="0"/>
                  <a:t>Pair distribution function: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𝑠𝑀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func>
                          <m:func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𝑠𝑟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e>
                    </m:nary>
                  </m:oMath>
                </a14:m>
                <a:endParaRPr lang="ko-KR" altLang="en-US" dirty="0"/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71ECE25-0E81-4920-875C-E1BC26F255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2CF04D58-B2B1-4174-B9B7-20F48AF94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792" y="4382886"/>
            <a:ext cx="7518416" cy="2026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E8AB2D-7967-4449-BC3E-B0F6C0AD141E}"/>
              </a:ext>
            </a:extLst>
          </p:cNvPr>
          <p:cNvSpPr txBox="1"/>
          <p:nvPr/>
        </p:nvSpPr>
        <p:spPr>
          <a:xfrm>
            <a:off x="6923298" y="6311900"/>
            <a:ext cx="3645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X.Shen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et al., Struct. </a:t>
            </a:r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Dyn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. 6, 054305 (2019)</a:t>
            </a:r>
          </a:p>
        </p:txBody>
      </p:sp>
    </p:spTree>
    <p:extLst>
      <p:ext uri="{BB962C8B-B14F-4D97-AF65-F5344CB8AC3E}">
        <p14:creationId xmlns:p14="http://schemas.microsoft.com/office/powerpoint/2010/main" val="3394825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AC0E1F-6EB4-4930-9FB7-A3BDDDB13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Appendix-MOBO Code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5B15B403-3DB4-4353-AB7B-52B499DB5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1881981"/>
            <a:ext cx="7067550" cy="4238625"/>
          </a:xfrm>
        </p:spPr>
      </p:pic>
    </p:spTree>
    <p:extLst>
      <p:ext uri="{BB962C8B-B14F-4D97-AF65-F5344CB8AC3E}">
        <p14:creationId xmlns:p14="http://schemas.microsoft.com/office/powerpoint/2010/main" val="1222475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AC0E1F-6EB4-4930-9FB7-A3BDDDB13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Appendix-MOBO Code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BAA72D7-D0CA-4888-AB0F-ABEC204DEA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1881981"/>
            <a:ext cx="7067550" cy="4238625"/>
          </a:xfrm>
        </p:spPr>
      </p:pic>
    </p:spTree>
    <p:extLst>
      <p:ext uri="{BB962C8B-B14F-4D97-AF65-F5344CB8AC3E}">
        <p14:creationId xmlns:p14="http://schemas.microsoft.com/office/powerpoint/2010/main" val="3706638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AC0E1F-6EB4-4930-9FB7-A3BDDDB13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Appendix-MOBO Code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1352BF3E-4F1F-4973-B0E9-4F03F8A34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1881981"/>
            <a:ext cx="7067550" cy="4238625"/>
          </a:xfrm>
        </p:spPr>
      </p:pic>
    </p:spTree>
    <p:extLst>
      <p:ext uri="{BB962C8B-B14F-4D97-AF65-F5344CB8AC3E}">
        <p14:creationId xmlns:p14="http://schemas.microsoft.com/office/powerpoint/2010/main" val="1421034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AC0E1F-6EB4-4930-9FB7-A3BDDDB13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Appendix-MOBO Code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6F95E21A-8AB8-4A7C-A4DD-8BC888818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2167731"/>
            <a:ext cx="7067550" cy="3667125"/>
          </a:xfrm>
        </p:spPr>
      </p:pic>
    </p:spTree>
    <p:extLst>
      <p:ext uri="{BB962C8B-B14F-4D97-AF65-F5344CB8AC3E}">
        <p14:creationId xmlns:p14="http://schemas.microsoft.com/office/powerpoint/2010/main" val="2484736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AC0E1F-6EB4-4930-9FB7-A3BDDDB13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Appendix-MOBO Code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E40CB510-7079-4960-95AF-927256DE5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1839119"/>
            <a:ext cx="7067550" cy="4324350"/>
          </a:xfrm>
        </p:spPr>
      </p:pic>
    </p:spTree>
    <p:extLst>
      <p:ext uri="{BB962C8B-B14F-4D97-AF65-F5344CB8AC3E}">
        <p14:creationId xmlns:p14="http://schemas.microsoft.com/office/powerpoint/2010/main" val="1453427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1E0EAC-73CE-4A66-B647-D4761EC05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Index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CCA44E-E7E2-45C3-A80F-EC66F5E75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Current process of multi-objective Bayesian optimization(MOBO)</a:t>
            </a:r>
          </a:p>
          <a:p>
            <a:r>
              <a:rPr lang="en-US" altLang="ko-KR" dirty="0"/>
              <a:t>UED experiment plan(with IBS)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807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FC78E2D-F0C7-41B1-89FD-1D96B925B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4157"/>
            <a:ext cx="10515600" cy="5602805"/>
          </a:xfrm>
        </p:spPr>
        <p:txBody>
          <a:bodyPr/>
          <a:lstStyle/>
          <a:p>
            <a:r>
              <a:rPr lang="en-US" altLang="ko-KR" sz="2600" dirty="0"/>
              <a:t>Input parameter: Strength of solenoids, bunch charge, RF gun phase, source beam size</a:t>
            </a:r>
          </a:p>
          <a:p>
            <a:r>
              <a:rPr lang="en-US" altLang="ko-KR" sz="2600" dirty="0"/>
              <a:t>Objective parameter: Beam size, bunch length, normalized emittance, energy spread, q-resolution, (+energy)</a:t>
            </a:r>
          </a:p>
          <a:p>
            <a:endParaRPr lang="ko-KR" altLang="en-US" dirty="0"/>
          </a:p>
        </p:txBody>
      </p:sp>
      <p:graphicFrame>
        <p:nvGraphicFramePr>
          <p:cNvPr id="6" name="표 2">
            <a:extLst>
              <a:ext uri="{FF2B5EF4-FFF2-40B4-BE49-F238E27FC236}">
                <a16:creationId xmlns:a16="http://schemas.microsoft.com/office/drawing/2014/main" id="{9300D4DD-9DD2-4905-842A-6AF58E76B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264113"/>
              </p:ext>
            </p:extLst>
          </p:nvPr>
        </p:nvGraphicFramePr>
        <p:xfrm>
          <a:off x="640169" y="2324355"/>
          <a:ext cx="10911662" cy="3734262"/>
        </p:xfrm>
        <a:graphic>
          <a:graphicData uri="http://schemas.openxmlformats.org/drawingml/2006/table">
            <a:tbl>
              <a:tblPr firstRow="1" bandRow="1"/>
              <a:tblGrid>
                <a:gridCol w="5455831">
                  <a:extLst>
                    <a:ext uri="{9D8B030D-6E8A-4147-A177-3AD203B41FA5}">
                      <a16:colId xmlns:a16="http://schemas.microsoft.com/office/drawing/2014/main" val="2418271135"/>
                    </a:ext>
                  </a:extLst>
                </a:gridCol>
                <a:gridCol w="5455831">
                  <a:extLst>
                    <a:ext uri="{9D8B030D-6E8A-4147-A177-3AD203B41FA5}">
                      <a16:colId xmlns:a16="http://schemas.microsoft.com/office/drawing/2014/main" val="1163685920"/>
                    </a:ext>
                  </a:extLst>
                </a:gridCol>
              </a:tblGrid>
              <a:tr h="62237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>
                          <a:latin typeface="+mn-lt"/>
                        </a:rPr>
                        <a:t>Parameter</a:t>
                      </a:r>
                      <a:endParaRPr lang="ko-KR" altLang="en-US" sz="2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>
                          <a:latin typeface="+mn-lt"/>
                        </a:rPr>
                        <a:t>Range</a:t>
                      </a:r>
                      <a:endParaRPr lang="ko-KR" altLang="en-US" sz="2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5670406"/>
                  </a:ext>
                </a:extLst>
              </a:tr>
              <a:tr h="62237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>
                          <a:latin typeface="+mn-lt"/>
                        </a:rPr>
                        <a:t>Charge</a:t>
                      </a:r>
                      <a:endParaRPr lang="ko-KR" altLang="en-US" sz="2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>
                          <a:latin typeface="+mn-lt"/>
                        </a:rPr>
                        <a:t>[50fC, 100fC]</a:t>
                      </a:r>
                      <a:endParaRPr lang="ko-KR" altLang="en-US" sz="2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4404839"/>
                  </a:ext>
                </a:extLst>
              </a:tr>
              <a:tr h="62237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>
                          <a:latin typeface="+mn-lt"/>
                        </a:rPr>
                        <a:t>Source beam size</a:t>
                      </a:r>
                      <a:endParaRPr lang="ko-KR" altLang="en-US" sz="2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>
                          <a:latin typeface="+mn-lt"/>
                        </a:rPr>
                        <a:t>[20</a:t>
                      </a:r>
                      <a:r>
                        <a:rPr lang="el-GR" altLang="ko-KR" sz="2200" dirty="0">
                          <a:latin typeface="+mn-lt"/>
                        </a:rPr>
                        <a:t>μ</a:t>
                      </a:r>
                      <a:r>
                        <a:rPr lang="en-US" altLang="ko-KR" sz="2200" dirty="0">
                          <a:latin typeface="+mn-lt"/>
                        </a:rPr>
                        <a:t>m, 100</a:t>
                      </a:r>
                      <a:r>
                        <a:rPr lang="el-GR" altLang="ko-KR" sz="2200" dirty="0">
                          <a:latin typeface="+mn-lt"/>
                        </a:rPr>
                        <a:t>μ</a:t>
                      </a:r>
                      <a:r>
                        <a:rPr lang="en-US" altLang="ko-KR" sz="2200" dirty="0">
                          <a:latin typeface="+mn-lt"/>
                        </a:rPr>
                        <a:t>m]</a:t>
                      </a:r>
                      <a:endParaRPr lang="ko-KR" altLang="en-US" sz="2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4466163"/>
                  </a:ext>
                </a:extLst>
              </a:tr>
              <a:tr h="62237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>
                          <a:latin typeface="+mn-lt"/>
                        </a:rPr>
                        <a:t>RF gun phase</a:t>
                      </a:r>
                      <a:endParaRPr lang="ko-KR" altLang="en-US" sz="2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>
                          <a:latin typeface="+mn-lt"/>
                        </a:rPr>
                        <a:t>[-80°, -30°]</a:t>
                      </a:r>
                      <a:endParaRPr lang="ko-KR" altLang="en-US" sz="2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3789180"/>
                  </a:ext>
                </a:extLst>
              </a:tr>
              <a:tr h="62237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>
                          <a:latin typeface="+mn-lt"/>
                        </a:rPr>
                        <a:t>Solenoid 1 strength</a:t>
                      </a:r>
                      <a:endParaRPr lang="ko-KR" altLang="en-US" sz="2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>
                          <a:latin typeface="+mn-lt"/>
                        </a:rPr>
                        <a:t>[0.144T, 0.18T]</a:t>
                      </a:r>
                      <a:endParaRPr lang="ko-KR" altLang="en-US" sz="2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8668901"/>
                  </a:ext>
                </a:extLst>
              </a:tr>
              <a:tr h="62237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>
                          <a:latin typeface="+mn-lt"/>
                        </a:rPr>
                        <a:t>Solenoid 2 strength</a:t>
                      </a:r>
                      <a:endParaRPr lang="ko-KR" altLang="en-US" sz="2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>
                          <a:latin typeface="+mn-lt"/>
                        </a:rPr>
                        <a:t>[0.07664T, 0.0958T]</a:t>
                      </a:r>
                      <a:endParaRPr lang="ko-KR" altLang="en-US" sz="2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8497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234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078847-863A-44E5-B130-FF853BA88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3526"/>
            <a:ext cx="10515600" cy="5613437"/>
          </a:xfrm>
        </p:spPr>
        <p:txBody>
          <a:bodyPr/>
          <a:lstStyle/>
          <a:p>
            <a:r>
              <a:rPr lang="en-US" altLang="ko-KR" dirty="0"/>
              <a:t>Surrogate model: Gaussian process</a:t>
            </a:r>
          </a:p>
          <a:p>
            <a:r>
              <a:rPr lang="en-US" altLang="ko-KR" dirty="0"/>
              <a:t>Kernel: </a:t>
            </a:r>
            <a:r>
              <a:rPr lang="en-US" altLang="ko-KR" dirty="0" err="1"/>
              <a:t>Matern</a:t>
            </a:r>
            <a:r>
              <a:rPr lang="en-US" altLang="ko-KR" dirty="0"/>
              <a:t> function with v=5/2</a:t>
            </a:r>
          </a:p>
          <a:p>
            <a:r>
              <a:rPr lang="en-US" altLang="ko-KR" dirty="0"/>
              <a:t>Initial sample point: 16</a:t>
            </a:r>
          </a:p>
          <a:p>
            <a:r>
              <a:rPr lang="en-US" altLang="ko-KR" dirty="0"/>
              <a:t>Acquisition function: Upper confidence bound hypervolume improvement(UCB-HVI)</a:t>
            </a:r>
          </a:p>
          <a:p>
            <a:r>
              <a:rPr lang="en-US" altLang="ko-KR" dirty="0"/>
              <a:t>Number of iteration: 100~400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2187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078847-863A-44E5-B130-FF853BA88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3526"/>
            <a:ext cx="10515600" cy="5613437"/>
          </a:xfrm>
        </p:spPr>
        <p:txBody>
          <a:bodyPr/>
          <a:lstStyle/>
          <a:p>
            <a:r>
              <a:rPr lang="en-US" altLang="ko-KR" dirty="0"/>
              <a:t>Acquisition function: expected hypervolume improvement(EHVI)</a:t>
            </a:r>
          </a:p>
          <a:p>
            <a:r>
              <a:rPr lang="en-US" altLang="ko-KR" dirty="0"/>
              <a:t>Objective: beam size, bunch length</a:t>
            </a:r>
          </a:p>
          <a:p>
            <a:r>
              <a:rPr lang="en-US" altLang="ko-KR" dirty="0"/>
              <a:t>Mean and standard derivation of beam size and bunch length:</a:t>
            </a:r>
          </a:p>
          <a:p>
            <a:pPr marL="0" indent="0">
              <a:buNone/>
            </a:pPr>
            <a:r>
              <a:rPr lang="en-US" altLang="ko-KR" dirty="0"/>
              <a:t>  [48.2μm, 18.6</a:t>
            </a:r>
            <a:r>
              <a:rPr lang="el-GR" altLang="ko-KR" dirty="0"/>
              <a:t>μ</a:t>
            </a:r>
            <a:r>
              <a:rPr lang="en-US" altLang="ko-KR" dirty="0"/>
              <a:t>m], [178fs, 45.8fs]</a:t>
            </a:r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C869377-62F5-4E0E-87D8-D9225CD2D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28" y="2424223"/>
            <a:ext cx="5765339" cy="423652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47EBE46-AB84-4888-BF37-8A480D8EF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6" y="2971800"/>
            <a:ext cx="5852172" cy="365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72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7DB8C0-A064-44DB-A45B-7225C1C2B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Future Plan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D9F484A-0C19-4642-A212-7EC4F86BF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Comparison with other optimization method</a:t>
            </a:r>
          </a:p>
          <a:p>
            <a:pPr marL="0" indent="0">
              <a:buNone/>
            </a:pPr>
            <a:r>
              <a:rPr lang="en-US" altLang="ko-KR" dirty="0"/>
              <a:t>  (e.g. random process, NSGA-II)</a:t>
            </a:r>
          </a:p>
          <a:p>
            <a:r>
              <a:rPr lang="en-US" altLang="ko-KR" dirty="0"/>
              <a:t>Application to </a:t>
            </a:r>
            <a:r>
              <a:rPr lang="en-US" altLang="ko-KR" dirty="0" err="1"/>
              <a:t>eLabs</a:t>
            </a:r>
            <a:r>
              <a:rPr lang="en-US" altLang="ko-KR" dirty="0"/>
              <a:t>-Gun I facility</a:t>
            </a:r>
          </a:p>
          <a:p>
            <a:pPr marL="0" indent="0">
              <a:buNone/>
            </a:pPr>
            <a:r>
              <a:rPr lang="en-US" altLang="ko-KR" dirty="0"/>
              <a:t>  - Objective variables can be changed</a:t>
            </a:r>
          </a:p>
          <a:p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6ADE47-4E3B-4059-B62C-5ABD2B0A25D9}"/>
              </a:ext>
            </a:extLst>
          </p:cNvPr>
          <p:cNvSpPr txBox="1"/>
          <p:nvPr/>
        </p:nvSpPr>
        <p:spPr>
          <a:xfrm>
            <a:off x="10805824" y="7688483"/>
            <a:ext cx="4675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buClr>
                <a:srgbClr val="000000"/>
              </a:buClr>
              <a:buFont typeface="Arial"/>
              <a:buNone/>
            </a:pPr>
            <a:r>
              <a:rPr lang="en-US" altLang="ko-KR" sz="1400" kern="0" dirty="0">
                <a:solidFill>
                  <a:srgbClr val="555555"/>
                </a:solidFill>
                <a:latin typeface="Arial"/>
                <a:cs typeface="Arial"/>
                <a:sym typeface="Arial"/>
              </a:rPr>
              <a:t>R. Roussel et al. </a:t>
            </a:r>
            <a:r>
              <a:rPr lang="en-US" altLang="ko-KR" sz="1400" kern="0" dirty="0">
                <a:solidFill>
                  <a:srgbClr val="000000"/>
                </a:solidFill>
                <a:latin typeface="Noto Sans" panose="020B0502040504020204" pitchFamily="34" charset="0"/>
                <a:cs typeface="Arial"/>
                <a:sym typeface="Arial"/>
              </a:rPr>
              <a:t>Phys. Rev. Accel. Beams </a:t>
            </a:r>
            <a:r>
              <a:rPr lang="en-US" altLang="ko-KR" sz="1400" b="1" kern="0" dirty="0">
                <a:solidFill>
                  <a:srgbClr val="000000"/>
                </a:solidFill>
                <a:latin typeface="Noto Sans" panose="020B0502040504020204" pitchFamily="34" charset="0"/>
                <a:cs typeface="Arial"/>
                <a:sym typeface="Arial"/>
              </a:rPr>
              <a:t>27</a:t>
            </a:r>
            <a:r>
              <a:rPr lang="en-US" altLang="ko-KR" sz="1400" kern="0" dirty="0">
                <a:solidFill>
                  <a:srgbClr val="555555"/>
                </a:solidFill>
                <a:latin typeface="Arial"/>
                <a:cs typeface="Arial"/>
                <a:sym typeface="Arial"/>
              </a:rPr>
              <a:t>. (2024).</a:t>
            </a:r>
          </a:p>
        </p:txBody>
      </p:sp>
    </p:spTree>
    <p:extLst>
      <p:ext uri="{BB962C8B-B14F-4D97-AF65-F5344CB8AC3E}">
        <p14:creationId xmlns:p14="http://schemas.microsoft.com/office/powerpoint/2010/main" val="2669089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7DB8C0-A064-44DB-A45B-7225C1C2B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Future Plan(Optional)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D9F484A-0C19-4642-A212-7EC4F86BF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87633" cy="4351338"/>
          </a:xfrm>
        </p:spPr>
        <p:txBody>
          <a:bodyPr/>
          <a:lstStyle/>
          <a:p>
            <a:r>
              <a:rPr lang="en-US" altLang="ko-KR" sz="2400" dirty="0"/>
              <a:t>Trust region Bayesian optimization(</a:t>
            </a:r>
            <a:r>
              <a:rPr lang="en-US" altLang="ko-KR" sz="2400" dirty="0" err="1"/>
              <a:t>TuRBO</a:t>
            </a:r>
            <a:r>
              <a:rPr lang="en-US" altLang="ko-KR" sz="2400" dirty="0"/>
              <a:t>): An algorithm that restricts optimization of the acquisition function to within a so-called trust region </a:t>
            </a:r>
          </a:p>
          <a:p>
            <a:r>
              <a:rPr lang="en-US" altLang="ko-KR" sz="2400" dirty="0"/>
              <a:t>Trust region is centered at the best previously observed measurement so far during optimization</a:t>
            </a:r>
          </a:p>
          <a:p>
            <a:r>
              <a:rPr lang="en-US" altLang="ko-KR" sz="2400" dirty="0"/>
              <a:t>As optimization progresses, the location and size of the trust region are continuously updated</a:t>
            </a:r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C81418B-8B8C-4269-A3BA-A8D7A6F3B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543" y="707065"/>
            <a:ext cx="4713166" cy="5310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4A241A-FE9A-4CAF-8C6B-790C7CB440B3}"/>
              </a:ext>
            </a:extLst>
          </p:cNvPr>
          <p:cNvSpPr txBox="1"/>
          <p:nvPr/>
        </p:nvSpPr>
        <p:spPr>
          <a:xfrm>
            <a:off x="7695800" y="6311900"/>
            <a:ext cx="4675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buClr>
                <a:srgbClr val="000000"/>
              </a:buClr>
              <a:buFont typeface="Arial"/>
              <a:buNone/>
            </a:pPr>
            <a:r>
              <a:rPr lang="en-US" altLang="ko-KR" sz="1400" kern="0" dirty="0">
                <a:solidFill>
                  <a:srgbClr val="555555"/>
                </a:solidFill>
                <a:latin typeface="Arial"/>
                <a:cs typeface="Arial"/>
                <a:sym typeface="Arial"/>
              </a:rPr>
              <a:t>R. Roussel et al. </a:t>
            </a:r>
            <a:r>
              <a:rPr lang="en-US" altLang="ko-KR" sz="1400" kern="0" dirty="0">
                <a:solidFill>
                  <a:srgbClr val="000000"/>
                </a:solidFill>
                <a:latin typeface="Noto Sans" panose="020B0502040504020204" pitchFamily="34" charset="0"/>
                <a:cs typeface="Arial"/>
                <a:sym typeface="Arial"/>
              </a:rPr>
              <a:t>Phys. Rev. Accel. Beams </a:t>
            </a:r>
            <a:r>
              <a:rPr lang="en-US" altLang="ko-KR" sz="1400" b="1" kern="0" dirty="0">
                <a:solidFill>
                  <a:srgbClr val="000000"/>
                </a:solidFill>
                <a:latin typeface="Noto Sans" panose="020B0502040504020204" pitchFamily="34" charset="0"/>
                <a:cs typeface="Arial"/>
                <a:sym typeface="Arial"/>
              </a:rPr>
              <a:t>27</a:t>
            </a:r>
            <a:r>
              <a:rPr lang="en-US" altLang="ko-KR" sz="1400" kern="0" dirty="0">
                <a:solidFill>
                  <a:srgbClr val="555555"/>
                </a:solidFill>
                <a:latin typeface="Arial"/>
                <a:cs typeface="Arial"/>
                <a:sym typeface="Arial"/>
              </a:rPr>
              <a:t>. (2024).</a:t>
            </a:r>
          </a:p>
        </p:txBody>
      </p:sp>
    </p:spTree>
    <p:extLst>
      <p:ext uri="{BB962C8B-B14F-4D97-AF65-F5344CB8AC3E}">
        <p14:creationId xmlns:p14="http://schemas.microsoft.com/office/powerpoint/2010/main" val="1122499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82FD7F-FB91-4512-8E86-5CF235D92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UED Experiment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4165870-88DE-4659-9A00-44779EC51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Gas UED experiment(static)</a:t>
            </a:r>
          </a:p>
          <a:p>
            <a:r>
              <a:rPr lang="en-US" altLang="ko-KR" dirty="0"/>
              <a:t>Solid UED experiment(time-resolved)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5506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C02405-5791-4D4D-B85F-28B63257F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UED Experiment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551DA03-9BB0-410C-B13A-56B30E5F2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A23EAE5-DCCD-4AF4-9546-B563F2E28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282" y="1825625"/>
            <a:ext cx="7445436" cy="4351338"/>
          </a:xfrm>
          <a:prstGeom prst="rect">
            <a:avLst/>
          </a:prstGeom>
        </p:spPr>
      </p:pic>
      <p:sp>
        <p:nvSpPr>
          <p:cNvPr id="6" name="원형: 비어 있음 5">
            <a:extLst>
              <a:ext uri="{FF2B5EF4-FFF2-40B4-BE49-F238E27FC236}">
                <a16:creationId xmlns:a16="http://schemas.microsoft.com/office/drawing/2014/main" id="{D62771A3-0D51-4D51-A081-FA017D2BFC02}"/>
              </a:ext>
            </a:extLst>
          </p:cNvPr>
          <p:cNvSpPr/>
          <p:nvPr/>
        </p:nvSpPr>
        <p:spPr>
          <a:xfrm>
            <a:off x="7060019" y="3258879"/>
            <a:ext cx="3343939" cy="2918084"/>
          </a:xfrm>
          <a:prstGeom prst="donut">
            <a:avLst>
              <a:gd name="adj" fmla="val 335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0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2526</TotalTime>
  <Words>466</Words>
  <Application>Microsoft Office PowerPoint</Application>
  <PresentationFormat>와이드스크린</PresentationFormat>
  <Paragraphs>91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4" baseType="lpstr">
      <vt:lpstr>맑은 고딕</vt:lpstr>
      <vt:lpstr>Arial</vt:lpstr>
      <vt:lpstr>Cambria Math</vt:lpstr>
      <vt:lpstr>Noto Sans</vt:lpstr>
      <vt:lpstr>Office 테마</vt:lpstr>
      <vt:lpstr>20250516 Group Meeting</vt:lpstr>
      <vt:lpstr>Index</vt:lpstr>
      <vt:lpstr>PowerPoint 프레젠테이션</vt:lpstr>
      <vt:lpstr>PowerPoint 프레젠테이션</vt:lpstr>
      <vt:lpstr>PowerPoint 프레젠테이션</vt:lpstr>
      <vt:lpstr>Future Plan</vt:lpstr>
      <vt:lpstr>Future Plan(Optional)</vt:lpstr>
      <vt:lpstr>UED Experiment</vt:lpstr>
      <vt:lpstr>UED Experiment</vt:lpstr>
      <vt:lpstr>PowerPoint 프레젠테이션</vt:lpstr>
      <vt:lpstr>PowerPoint 프레젠테이션</vt:lpstr>
      <vt:lpstr>Gas UED Experiment</vt:lpstr>
      <vt:lpstr>Gas UED Experiment</vt:lpstr>
      <vt:lpstr>Gas UED Experiment</vt:lpstr>
      <vt:lpstr>Appendix-MOBO Code</vt:lpstr>
      <vt:lpstr>Appendix-MOBO Code</vt:lpstr>
      <vt:lpstr>Appendix-MOBO Code</vt:lpstr>
      <vt:lpstr>Appendix-MOBO Code</vt:lpstr>
      <vt:lpstr>Appendix-MOBO 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20250526 Group Meeting</dc:title>
  <dc:creator>SAMSUNG</dc:creator>
  <cp:lastModifiedBy>SAMSUNG</cp:lastModifiedBy>
  <cp:revision>78</cp:revision>
  <dcterms:created xsi:type="dcterms:W3CDTF">2025-05-12T05:25:44Z</dcterms:created>
  <dcterms:modified xsi:type="dcterms:W3CDTF">2025-05-15T20:43:48Z</dcterms:modified>
</cp:coreProperties>
</file>