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3" r:id="rId4"/>
    <p:sldId id="262" r:id="rId5"/>
    <p:sldId id="273" r:id="rId6"/>
    <p:sldId id="267" r:id="rId7"/>
    <p:sldId id="272" r:id="rId8"/>
    <p:sldId id="269" r:id="rId9"/>
    <p:sldId id="268" r:id="rId10"/>
    <p:sldId id="271" r:id="rId11"/>
    <p:sldId id="270" r:id="rId12"/>
    <p:sldId id="266" r:id="rId13"/>
    <p:sldId id="258" r:id="rId14"/>
    <p:sldId id="259" r:id="rId15"/>
    <p:sldId id="260" r:id="rId16"/>
    <p:sldId id="264" r:id="rId17"/>
    <p:sldId id="265" r:id="rId18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85681"/>
  </p:normalViewPr>
  <p:slideViewPr>
    <p:cSldViewPr snapToGrid="0">
      <p:cViewPr varScale="1">
        <p:scale>
          <a:sx n="93" d="100"/>
          <a:sy n="93" d="100"/>
        </p:scale>
        <p:origin x="9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E7E203-D101-6917-E5B1-EFC3915867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7C80A-EE73-A24D-B8DE-D2BE4ADAD2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82D5E-72C9-A042-BA6C-F1CDD434B7F6}" type="datetimeFigureOut">
              <a:rPr lang="en-DK" smtClean="0"/>
              <a:t>16/05/2025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79883-70F2-B471-0CC4-858F9FCEA0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62679-F4BD-B08D-1801-CF6BEF21E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B9ED0-EF2B-A949-B462-D418B963F7B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47044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E8275-5D1D-7344-977C-A86A0D812287}" type="datetimeFigureOut">
              <a:rPr lang="en-DK" smtClean="0"/>
              <a:t>16/05/2025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67F64-9AE1-2941-91D5-F373CC6D128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70274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DK" dirty="0"/>
              <a:t>ell(E) = </a:t>
            </a:r>
            <a:r>
              <a:rPr 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density/dielectric constant, </a:t>
            </a:r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전기장은 매질의 유전율 상수에 비례해서 물질이 바뀌면 전기장 배열도 바뀐다</a:t>
            </a:r>
            <a:endParaRPr lang="en-US" altLang="ko-KR" b="0" i="0" u="none" strike="noStrike" dirty="0">
              <a:solidFill>
                <a:srgbClr val="001D35"/>
              </a:solidFill>
              <a:effectLst/>
              <a:latin typeface="Helvetica Neue" panose="02000503000000020004" pitchFamily="2" charset="0"/>
            </a:endParaRPr>
          </a:p>
          <a:p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입자의 전자기장이 물질의 </a:t>
            </a:r>
            <a:r>
              <a:rPr lang="ko-KR" altLang="en-US" b="0" i="0" u="none" strike="noStrike" dirty="0" err="1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유전분극</a:t>
            </a:r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 현상을 일으키고 다시 안정 상태로 전이되면서 광자를 방출한다</a:t>
            </a:r>
            <a:endParaRPr lang="en-US" altLang="ko-KR" b="0" i="0" u="none" strike="noStrike" dirty="0">
              <a:solidFill>
                <a:srgbClr val="001D35"/>
              </a:solidFill>
              <a:effectLst/>
              <a:latin typeface="Helvetica Neue" panose="02000503000000020004" pitchFamily="2" charset="0"/>
            </a:endParaRPr>
          </a:p>
          <a:p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전자기장의 영향 때문에 빛이 방출되는 것이기 때문에 입자의 종류에는 상관이 없다</a:t>
            </a:r>
            <a:endParaRPr lang="en-US" altLang="ko-KR" b="0" i="0" u="none" strike="noStrike" dirty="0">
              <a:solidFill>
                <a:srgbClr val="001D35"/>
              </a:solidFill>
              <a:effectLst/>
              <a:latin typeface="Helvetica Neue" panose="02000503000000020004" pitchFamily="2" charset="0"/>
            </a:endParaRPr>
          </a:p>
          <a:p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빔 에너지에 따라 더 강한 빛이 선형적으로 나온다</a:t>
            </a:r>
            <a:endParaRPr lang="en-US" altLang="ko-KR" b="0" i="0" u="none" strike="noStrike" dirty="0">
              <a:solidFill>
                <a:srgbClr val="001D35"/>
              </a:solidFill>
              <a:effectLst/>
              <a:latin typeface="Helvetica Neue" panose="02000503000000020004" pitchFamily="2" charset="0"/>
            </a:endParaRPr>
          </a:p>
          <a:p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스크린 두께가 빛 방출에 영향을 주지 않으므로 최대한 얇게 만들어서 빔 경로 방해를 최소화 한다</a:t>
            </a:r>
            <a:endParaRPr lang="en-US" altLang="ko-KR" b="0" i="0" u="none" strike="noStrike" dirty="0">
              <a:solidFill>
                <a:srgbClr val="001D35"/>
              </a:solidFill>
              <a:effectLst/>
              <a:latin typeface="Helvetica Neue" panose="02000503000000020004" pitchFamily="2" charset="0"/>
            </a:endParaRPr>
          </a:p>
          <a:p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빔 에너지가 강할수록</a:t>
            </a:r>
            <a:r>
              <a:rPr lang="en-US" altLang="ko-KR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(</a:t>
            </a:r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속도가 빠를수록</a:t>
            </a:r>
            <a:r>
              <a:rPr lang="en-US" altLang="ko-KR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)</a:t>
            </a:r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 분산 각도가 작아진다</a:t>
            </a:r>
            <a:endParaRPr lang="en-US" altLang="ko-KR" b="0" i="0" u="none" strike="noStrike" dirty="0">
              <a:solidFill>
                <a:srgbClr val="001D35"/>
              </a:solidFill>
              <a:effectLst/>
              <a:latin typeface="Helvetica Neue" panose="02000503000000020004" pitchFamily="2" charset="0"/>
            </a:endParaRPr>
          </a:p>
          <a:p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빔 에너지가 약하면 각도가 너무 커져서 </a:t>
            </a:r>
            <a:r>
              <a:rPr lang="en-US" altLang="ko-KR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CCD</a:t>
            </a:r>
            <a:r>
              <a:rPr lang="ko-KR" altLang="en-US" b="0" i="0" u="none" strike="noStrike" dirty="0" err="1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에</a:t>
            </a:r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 제대로 안 담기기 때문에 </a:t>
            </a:r>
            <a:r>
              <a:rPr lang="en-US" altLang="ko-KR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OTR</a:t>
            </a:r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은 고에너지에 적합하다</a:t>
            </a:r>
            <a:endParaRPr lang="en-US" altLang="ko-KR" b="0" i="0" u="none" strike="noStrike" dirty="0">
              <a:solidFill>
                <a:srgbClr val="001D35"/>
              </a:solidFill>
              <a:effectLst/>
              <a:latin typeface="Helvetica Neue" panose="02000503000000020004" pitchFamily="2" charset="0"/>
            </a:endParaRPr>
          </a:p>
          <a:p>
            <a:r>
              <a:rPr lang="ko-KR" altLang="en-US" b="0" i="0" u="none" strike="noStrike" dirty="0">
                <a:solidFill>
                  <a:srgbClr val="001D35"/>
                </a:solidFill>
                <a:effectLst/>
                <a:latin typeface="Helvetica Neue" panose="02000503000000020004" pitchFamily="2" charset="0"/>
              </a:rPr>
              <a:t>그러나 이미지가 어둡게 나와서 이미지 증폭 기술이 필요하다</a:t>
            </a: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7F64-9AE1-2941-91D5-F373CC6D1283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7840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약한 빔에도 빛을 잘 내서 빔 </a:t>
            </a:r>
            <a:r>
              <a:rPr lang="ko-KR" altLang="en-US" dirty="0" err="1"/>
              <a:t>헤일로</a:t>
            </a:r>
            <a:r>
              <a:rPr lang="ko-KR" altLang="en-US" dirty="0"/>
              <a:t> 같은 약한 빔 측정에 적합하다</a:t>
            </a:r>
            <a:endParaRPr lang="en-US" altLang="ko-KR" dirty="0"/>
          </a:p>
          <a:p>
            <a:r>
              <a:rPr lang="ko-KR" altLang="en-US" dirty="0"/>
              <a:t>고강도 빔의 경우</a:t>
            </a:r>
            <a:r>
              <a:rPr lang="en-US" altLang="ko-KR" dirty="0"/>
              <a:t>,</a:t>
            </a:r>
            <a:r>
              <a:rPr lang="ko-KR" altLang="en-US" dirty="0"/>
              <a:t> 스크린이 파손되지 않도록 유의해야 한다</a:t>
            </a:r>
            <a:endParaRPr lang="en-US" altLang="ko-KR" dirty="0"/>
          </a:p>
          <a:p>
            <a:r>
              <a:rPr lang="ko-KR" altLang="en-US" dirty="0"/>
              <a:t>스크린 두께로 인해 빔이 통과하면 빔이 변하기 때문에 </a:t>
            </a:r>
            <a:r>
              <a:rPr lang="ko-KR" altLang="en-US" dirty="0" err="1"/>
              <a:t>싱크로트론에서는</a:t>
            </a:r>
            <a:r>
              <a:rPr lang="ko-KR" altLang="en-US" dirty="0"/>
              <a:t> 쓸 수 없다</a:t>
            </a:r>
            <a:endParaRPr lang="en-US" altLang="ko-KR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7F64-9AE1-2941-91D5-F373CC6D1283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4420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빔 </a:t>
            </a:r>
            <a:r>
              <a:rPr lang="ko-KR" altLang="en-US" dirty="0" err="1"/>
              <a:t>헤일로가</a:t>
            </a:r>
            <a:r>
              <a:rPr lang="ko-KR" altLang="en-US" dirty="0"/>
              <a:t> 챔버 외벽과 충돌하면서 손상을 일으키고 빔 품질이 저하될 수 있다</a:t>
            </a:r>
            <a:endParaRPr lang="en-US" altLang="ko-KR" dirty="0"/>
          </a:p>
          <a:p>
            <a:r>
              <a:rPr lang="ko-KR" altLang="en-US" dirty="0"/>
              <a:t>신호에 잡음이 섞여서 빔진단에 방해되고 배경 노이즈는 빔 실험 결과 도출에 불리하다</a:t>
            </a:r>
            <a:endParaRPr lang="en-US" altLang="ko-KR" dirty="0"/>
          </a:p>
          <a:p>
            <a:r>
              <a:rPr lang="ko-KR" altLang="en-US" dirty="0" err="1"/>
              <a:t>헤일로가</a:t>
            </a:r>
            <a:r>
              <a:rPr lang="ko-KR" altLang="en-US" dirty="0"/>
              <a:t> 왜 발생하는지 </a:t>
            </a:r>
            <a:r>
              <a:rPr lang="ko-KR" altLang="en-US" dirty="0" err="1"/>
              <a:t>헤일로를</a:t>
            </a:r>
            <a:r>
              <a:rPr lang="ko-KR" altLang="en-US" dirty="0"/>
              <a:t> 측정하여 알아내고 이에 맞춰서 </a:t>
            </a:r>
            <a:r>
              <a:rPr lang="ko-KR" altLang="en-US" dirty="0" err="1"/>
              <a:t>포커싱을</a:t>
            </a:r>
            <a:r>
              <a:rPr lang="ko-KR" altLang="en-US" dirty="0"/>
              <a:t> 강화하거나 </a:t>
            </a:r>
            <a:r>
              <a:rPr lang="ko-KR" altLang="en-US" dirty="0" err="1"/>
              <a:t>콜리메이터를</a:t>
            </a:r>
            <a:r>
              <a:rPr lang="ko-KR" altLang="en-US" dirty="0"/>
              <a:t> 설계해 </a:t>
            </a:r>
            <a:r>
              <a:rPr lang="ko-KR" altLang="en-US" dirty="0" err="1"/>
              <a:t>헤일로를</a:t>
            </a:r>
            <a:r>
              <a:rPr lang="ko-KR" altLang="en-US" dirty="0"/>
              <a:t> 최대한 억제해야 한다</a:t>
            </a: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7F64-9AE1-2941-91D5-F373CC6D1283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6561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DS: </a:t>
            </a:r>
            <a:r>
              <a:rPr lang="ko-KR" altLang="en-US" dirty="0"/>
              <a:t>하전 입자 빔이 금속으로 코팅된 다이아를 통과하면 다이아몬드 내에서 전자</a:t>
            </a:r>
            <a:r>
              <a:rPr lang="en-US" altLang="ko-KR" dirty="0"/>
              <a:t>-</a:t>
            </a:r>
            <a:r>
              <a:rPr lang="ko-KR" altLang="en-US" dirty="0"/>
              <a:t>정공 쌍이 생기며</a:t>
            </a:r>
            <a:r>
              <a:rPr lang="en-US" altLang="ko-KR" dirty="0"/>
              <a:t>(</a:t>
            </a:r>
            <a:r>
              <a:rPr lang="ko-KR" altLang="en-US" dirty="0"/>
              <a:t>이온화</a:t>
            </a:r>
            <a:r>
              <a:rPr lang="en-US" altLang="ko-KR" dirty="0"/>
              <a:t>)</a:t>
            </a:r>
            <a:r>
              <a:rPr lang="ko-KR" altLang="en-US" dirty="0"/>
              <a:t> 전자가 방출되고 이를 전기 신호로 변환할 수 있다 표면에 </a:t>
            </a:r>
            <a:r>
              <a:rPr lang="ko-KR" altLang="en-US" dirty="0" err="1"/>
              <a:t>증착된</a:t>
            </a:r>
            <a:r>
              <a:rPr lang="ko-KR" altLang="en-US" dirty="0"/>
              <a:t> 금속은 전류를 빠르게 추출할 수 있다 다이아몬드 에너지는 강해서 누설 전류가 낮고 이는 높은 측정값을 가진다는 걸 의미한다</a:t>
            </a:r>
            <a:endParaRPr lang="en-US" altLang="ko-KR" dirty="0"/>
          </a:p>
          <a:p>
            <a:r>
              <a:rPr lang="ko-KR" altLang="en-US" dirty="0"/>
              <a:t>스크린</a:t>
            </a:r>
            <a:r>
              <a:rPr lang="en-US" altLang="ko-KR" dirty="0"/>
              <a:t>:</a:t>
            </a:r>
            <a:r>
              <a:rPr lang="ko-KR" altLang="en-US" dirty="0"/>
              <a:t> 두 종류를 씀으로써 높은 동적 범위를 확보하여 빔 전체를 모니터링 할 수 있다 </a:t>
            </a:r>
            <a:r>
              <a:rPr lang="en-US" altLang="ko-KR" dirty="0"/>
              <a:t>OTR</a:t>
            </a:r>
            <a:r>
              <a:rPr lang="ko-KR" altLang="en-US" dirty="0"/>
              <a:t>은 포화 한계가 없어 코어를 잴 수 있고 섬광스크린은 감도가 높아서 약한 빔 코어도 탐지한다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7F64-9AE1-2941-91D5-F373CC6D1283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0183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빔 코어로 인한 빛 번짐</a:t>
            </a:r>
            <a:r>
              <a:rPr lang="en-US" altLang="ko-KR" dirty="0"/>
              <a:t>(</a:t>
            </a:r>
            <a:r>
              <a:rPr lang="ko-KR" altLang="en-US" dirty="0" err="1"/>
              <a:t>블루밍</a:t>
            </a:r>
            <a:r>
              <a:rPr lang="en-US" altLang="ko-KR" dirty="0"/>
              <a:t>)</a:t>
            </a:r>
            <a:r>
              <a:rPr lang="ko-KR" altLang="en-US" dirty="0"/>
              <a:t>을 방지하고자 코어가 지나갈 부분은 비우고 </a:t>
            </a:r>
            <a:r>
              <a:rPr lang="en-US" altLang="ko-KR" dirty="0"/>
              <a:t>YAG</a:t>
            </a:r>
            <a:r>
              <a:rPr lang="ko-KR" altLang="en-US" dirty="0"/>
              <a:t>로 둘러쌌다</a:t>
            </a:r>
            <a:endParaRPr lang="en-US" altLang="ko-KR" dirty="0"/>
          </a:p>
          <a:p>
            <a:r>
              <a:rPr lang="ko-KR" altLang="en-US" dirty="0"/>
              <a:t>스크린 홀더를 이동 및 회전하여 </a:t>
            </a:r>
            <a:r>
              <a:rPr lang="en-US" altLang="ko-KR" dirty="0"/>
              <a:t>YAG</a:t>
            </a:r>
            <a:r>
              <a:rPr lang="ko-KR" altLang="en-US" dirty="0"/>
              <a:t>로 </a:t>
            </a:r>
            <a:r>
              <a:rPr lang="ko-KR" altLang="en-US" dirty="0" err="1"/>
              <a:t>헤일로</a:t>
            </a:r>
            <a:r>
              <a:rPr lang="ko-KR" altLang="en-US" dirty="0"/>
              <a:t> 재고 </a:t>
            </a:r>
            <a:r>
              <a:rPr lang="en-US" altLang="ko-KR" dirty="0"/>
              <a:t>OTR</a:t>
            </a:r>
            <a:r>
              <a:rPr lang="ko-KR" altLang="en-US" dirty="0"/>
              <a:t>로 코어도 잴 수 있다</a:t>
            </a:r>
            <a:endParaRPr lang="en-US" altLang="ko-KR" dirty="0"/>
          </a:p>
          <a:p>
            <a:r>
              <a:rPr lang="ko-KR" altLang="en-US" dirty="0"/>
              <a:t>그리고 </a:t>
            </a:r>
            <a:r>
              <a:rPr lang="en-US" altLang="ko-KR" dirty="0"/>
              <a:t>YAG</a:t>
            </a:r>
            <a:r>
              <a:rPr lang="ko-KR" altLang="en-US" dirty="0"/>
              <a:t>는 조금씩 이동시켜서 </a:t>
            </a:r>
            <a:r>
              <a:rPr lang="ko-KR" altLang="en-US" dirty="0" err="1"/>
              <a:t>헤일로의</a:t>
            </a:r>
            <a:r>
              <a:rPr lang="ko-KR" altLang="en-US" dirty="0"/>
              <a:t> 전체를 담을 수 있다</a:t>
            </a:r>
            <a:r>
              <a:rPr lang="en-US" altLang="ko-KR" dirty="0"/>
              <a:t>(</a:t>
            </a:r>
            <a:r>
              <a:rPr lang="ko-KR" altLang="en-US" dirty="0"/>
              <a:t>모자이크처럼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중간 필터로 빛의 포화를 방지한다</a:t>
            </a:r>
            <a:endParaRPr lang="en-US" altLang="ko-KR" dirty="0"/>
          </a:p>
          <a:p>
            <a:r>
              <a:rPr lang="ko-KR" altLang="en-US" dirty="0"/>
              <a:t>코어는 뒤에 있는 </a:t>
            </a:r>
            <a:r>
              <a:rPr lang="en-US" altLang="ko-KR" dirty="0"/>
              <a:t>OTR</a:t>
            </a:r>
            <a:r>
              <a:rPr lang="ko-KR" altLang="en-US" dirty="0"/>
              <a:t>로 따로 측정한다</a:t>
            </a:r>
            <a:endParaRPr lang="en-US" altLang="ko-KR" dirty="0"/>
          </a:p>
          <a:p>
            <a:r>
              <a:rPr lang="en-US" dirty="0"/>
              <a:t>OTR</a:t>
            </a:r>
            <a:r>
              <a:rPr lang="ko-KR" altLang="en-US" dirty="0"/>
              <a:t>은 포화 한계가 없어서 </a:t>
            </a:r>
            <a:r>
              <a:rPr lang="en-US" altLang="ko-KR" dirty="0"/>
              <a:t>YAG</a:t>
            </a:r>
            <a:r>
              <a:rPr lang="ko-KR" altLang="en-US" dirty="0"/>
              <a:t>로 못 재는 더 강한 빔을 잴 수 있다</a:t>
            </a:r>
            <a:endParaRPr lang="en-US" altLang="ko-KR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7F64-9AE1-2941-91D5-F373CC6D1283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1843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빔 코어와 </a:t>
            </a:r>
            <a:r>
              <a:rPr lang="ko-KR" altLang="en-US" dirty="0" err="1"/>
              <a:t>헤일로</a:t>
            </a:r>
            <a:r>
              <a:rPr lang="ko-KR" altLang="en-US" dirty="0"/>
              <a:t> </a:t>
            </a:r>
            <a:r>
              <a:rPr lang="ko-KR" altLang="en-US" dirty="0" err="1"/>
              <a:t>둘다</a:t>
            </a:r>
            <a:r>
              <a:rPr lang="ko-KR" altLang="en-US" dirty="0"/>
              <a:t> 측정하려면 넓은 범위를 커버할 수 있어야 한다</a:t>
            </a:r>
            <a:endParaRPr lang="en-US" altLang="ko-KR" dirty="0"/>
          </a:p>
          <a:p>
            <a:r>
              <a:rPr lang="ko-KR" altLang="en-US" dirty="0"/>
              <a:t>빔 코어는 카메라 포화가 있고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헤일로는</a:t>
            </a:r>
            <a:r>
              <a:rPr lang="ko-KR" altLang="en-US" dirty="0"/>
              <a:t> 노이즈 때문에 묻히기 쉽다</a:t>
            </a:r>
            <a:endParaRPr lang="en-US" altLang="ko-KR" dirty="0"/>
          </a:p>
          <a:p>
            <a:r>
              <a:rPr lang="ko-KR" altLang="en-US" dirty="0"/>
              <a:t>노이즈를 제거한 뒤에 카메라에 광자가 얼마나 들어오는지 측정한다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sz="1200" dirty="0"/>
              <a:t>입자의 최대 밀도는 섬광스크린의 </a:t>
            </a:r>
            <a:r>
              <a:rPr lang="en-US" altLang="ko-KR" sz="1200" dirty="0"/>
              <a:t>Ce</a:t>
            </a:r>
            <a:r>
              <a:rPr lang="ko-KR" altLang="en-US" sz="1200" dirty="0"/>
              <a:t> 이온 농도에 비례한다</a:t>
            </a:r>
            <a:endParaRPr lang="en-US" altLang="ko-KR" sz="1200" dirty="0"/>
          </a:p>
          <a:p>
            <a:pPr marL="0" indent="0">
              <a:buNone/>
            </a:pPr>
            <a:r>
              <a:rPr lang="en-DK" sz="1200" dirty="0"/>
              <a:t>4</a:t>
            </a:r>
            <a:r>
              <a:rPr lang="ko-KR" altLang="en-US" sz="1200" dirty="0"/>
              <a:t>극 자석으로 빔을 모아서 </a:t>
            </a:r>
            <a:r>
              <a:rPr lang="ko-KR" altLang="en-US" sz="1200" dirty="0" err="1"/>
              <a:t>쏴주고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섬광량이</a:t>
            </a:r>
            <a:r>
              <a:rPr lang="ko-KR" altLang="en-US" sz="1200" dirty="0"/>
              <a:t> 안 변하는 지점이 섬광스크린의 입자 최대 </a:t>
            </a:r>
            <a:r>
              <a:rPr lang="ko-KR" altLang="en-US" sz="1200" dirty="0" err="1"/>
              <a:t>포화도이다</a:t>
            </a:r>
            <a:endParaRPr lang="en-US" altLang="ko-KR" sz="1200" dirty="0"/>
          </a:p>
          <a:p>
            <a:endParaRPr lang="en-US" altLang="ko-KR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7F64-9AE1-2941-91D5-F373CC6D1283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3990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공간 해상도</a:t>
            </a:r>
            <a:r>
              <a:rPr lang="en-US" altLang="ko-KR" dirty="0"/>
              <a:t>:</a:t>
            </a:r>
            <a:r>
              <a:rPr lang="ko-KR" altLang="en-US" dirty="0"/>
              <a:t> 빔의 구조를 얼마나 정밀하게 분석할 수 있는가</a:t>
            </a:r>
            <a:r>
              <a:rPr lang="en-US" altLang="ko-KR" dirty="0"/>
              <a:t>?</a:t>
            </a:r>
            <a:r>
              <a:rPr lang="ko-KR" altLang="en-US" dirty="0"/>
              <a:t> 밀도가 낮고 어두운 빔 </a:t>
            </a:r>
            <a:r>
              <a:rPr lang="ko-KR" altLang="en-US" dirty="0" err="1"/>
              <a:t>헤일로를</a:t>
            </a:r>
            <a:r>
              <a:rPr lang="ko-KR" altLang="en-US" dirty="0"/>
              <a:t> 측정할 때 필요함</a:t>
            </a:r>
            <a:endParaRPr lang="en-US" altLang="ko-KR" dirty="0"/>
          </a:p>
          <a:p>
            <a:r>
              <a:rPr lang="ko-KR" altLang="en-US" dirty="0"/>
              <a:t>회절 한계</a:t>
            </a:r>
            <a:r>
              <a:rPr lang="en-US" altLang="ko-KR" dirty="0"/>
              <a:t>,</a:t>
            </a:r>
            <a:r>
              <a:rPr lang="ko-KR" altLang="en-US" dirty="0"/>
              <a:t> 스크린 두께</a:t>
            </a:r>
            <a:r>
              <a:rPr lang="en-US" altLang="ko-KR" dirty="0"/>
              <a:t>,</a:t>
            </a:r>
            <a:r>
              <a:rPr lang="ko-KR" altLang="en-US" dirty="0"/>
              <a:t> 픽셀 사이즈로 결정됨</a:t>
            </a:r>
            <a:endParaRPr lang="en-US" altLang="ko-KR" dirty="0"/>
          </a:p>
          <a:p>
            <a:r>
              <a:rPr lang="en-US" dirty="0"/>
              <a:t>OTR</a:t>
            </a:r>
            <a:r>
              <a:rPr lang="ko-KR" altLang="en-US" dirty="0"/>
              <a:t>의 경우 두께에 무관하므로 회절한계가 지배적이다</a:t>
            </a:r>
            <a:endParaRPr lang="en-US" altLang="ko-KR" dirty="0"/>
          </a:p>
          <a:p>
            <a:r>
              <a:rPr lang="ko-KR" altLang="en-US" dirty="0"/>
              <a:t>수평 빔 사이즈 그래프 평평한 곳</a:t>
            </a:r>
            <a:r>
              <a:rPr lang="en-US" altLang="ko-KR" dirty="0"/>
              <a:t>:</a:t>
            </a:r>
            <a:r>
              <a:rPr lang="ko-KR" altLang="en-US" dirty="0"/>
              <a:t> 수직 빔 사이즈가 </a:t>
            </a:r>
            <a:r>
              <a:rPr lang="en-US" altLang="ko-KR" dirty="0"/>
              <a:t>25</a:t>
            </a:r>
            <a:r>
              <a:rPr lang="ko-KR" altLang="en-US" dirty="0"/>
              <a:t> 이하일때 포화가 일어나서</a:t>
            </a:r>
            <a:endParaRPr lang="en-US" altLang="ko-KR" dirty="0"/>
          </a:p>
          <a:p>
            <a:endParaRPr lang="en-US" altLang="ko-KR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7F64-9AE1-2941-91D5-F373CC6D1283}" type="slidenum">
              <a:rPr lang="en-DK" smtClean="0"/>
              <a:t>10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8848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5FE0-C017-C29D-42DC-BD7C9A6AB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48FB8-E6B6-4156-487D-4FB3E9C1C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B6032-4B77-4DE7-2A4C-6FCA0A69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FE079-A461-5D30-BF00-735E2514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3C15E-1CA7-CC35-9B83-894EBA78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640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3E54-6D0C-FC9C-B2AB-394A3780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13575-A181-C9D5-D864-57D217F5D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059B8-D89B-EF65-8675-E7110C26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CCD5D-742D-B0A5-A660-AFCB90BA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61120-458F-F170-D0AB-B507CAE4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0590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8C504-CC2C-8887-E2A2-D455B27A3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227E5-F124-0641-5FD5-10EC4FDF3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CBCA-AA7B-E233-1571-087432B4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ECC9-18D9-96EE-DC66-B5B64081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C2D89-EDCF-F78B-520C-C5347966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9539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7A94-7898-78D0-006C-5F97ED81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B057-1B00-4930-9C70-3DF6DB5D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4B6A-537B-80EF-C079-8236976B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4CA39-8732-8FAD-1E6D-376006FC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FBB15-872C-1140-4760-ED62CD2F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22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4A71-B5C1-A987-048B-B5E82EDB0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DCD6F-8C4A-730C-5348-5348233CF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A4B54-0B51-735A-ADDF-E11C2093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3D5A-4F64-B632-146B-ECA08E46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36EBD-7226-95C6-A17B-82A4FE5E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6882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1254-E22E-A0C1-5CE1-A85CC823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24983-EB19-3BAD-0954-CC5050F2E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FF51D-8A43-3EAD-7422-2006FAB9B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6BAE-D89D-5F6A-C334-15F65439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CD6B6-26B9-C458-BA98-C3B866B7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02DD6-A75D-1A6A-E69B-A56CE7ED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0740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BB3D-E09B-0AEE-7A4D-14D64DE9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23713-0497-63F5-F582-B4D58F4F4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FE69A-D54F-D173-09DF-852DB4E79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49ACF-6C16-D026-01FA-399F24101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47685-2CAE-387C-BED2-035492139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5C7BC-6BDE-F64F-EC75-4F01F86E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89BF5-6054-E4A8-6FEE-A52FB74C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7CBD7-E881-DA1C-1D41-B2707919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7876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9046-E26E-80CB-A087-2723B5CD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0D4A6-55E6-7E25-640A-0A15219D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3AB3C-6434-24AF-26AA-7701DD0A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87E83-E09D-58F0-2E57-70681F60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9335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5A8B4-5203-91B9-CFE0-A2F83BF8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6DC3E-A122-227A-3226-782CD588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20947-6374-82BD-3D36-859DF8DD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688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33F1-AB38-4243-8E3E-6A99C31D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6AC9D-B945-F9E8-18B0-FB8D823F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50B92-5E6B-1C57-EF90-9AFAAD468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A6EDE-4C1F-1C4D-31E6-48EC2139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82793-EA31-7A85-0015-65321760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94656-D4FA-8280-7A52-0BB01CC23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9349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CC4D-BAC3-F378-BFA9-5B1B63DA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F4A3B-D432-6580-F6D3-4DF4FAB48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ECDF0-7EE5-FE85-C45C-D8C437206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357F8-DE80-C9D7-EDE7-6381D170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53DA7-4132-BA78-B188-58111EE3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7DE4D-1139-32B4-B6B8-172C72D8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0688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147EB-952B-5009-F786-2DF8CDC7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8C2C9-A38D-F17A-A805-6504BCECD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DC5A6-6B5E-7D08-99F5-A46A0C4DB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a-DK" dirty="0"/>
              <a:t>16/05/2025</a:t>
            </a:r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821B6-B1FA-6B48-742B-91CEB1BCC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54F83-F775-D71C-E840-4C3A29F5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DFD863-8890-C04C-B640-A44818E3E840}" type="slidenum">
              <a:rPr lang="en-DK" smtClean="0"/>
              <a:pPr/>
              <a:t>‹#›</a:t>
            </a:fld>
            <a:endParaRPr lang="en-DK" dirty="0"/>
          </a:p>
        </p:txBody>
      </p:sp>
      <p:pic>
        <p:nvPicPr>
          <p:cNvPr id="7" name="Content Placeholder 7" descr="A logo of a company&#10;&#10;Description automatically generated">
            <a:extLst>
              <a:ext uri="{FF2B5EF4-FFF2-40B4-BE49-F238E27FC236}">
                <a16:creationId xmlns:a16="http://schemas.microsoft.com/office/drawing/2014/main" id="{0C760D24-D6CA-4104-3F0D-45AE5B34E7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69505" y="194024"/>
            <a:ext cx="2675965" cy="3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ine.linearcollider.org/2011/09/08/understanding-electron-beam-halo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mc.ncbi.nlm.nih.gov/articles/PMC11371024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7158-C494-310C-6705-2A68E0E58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815" y="1041400"/>
            <a:ext cx="10722369" cy="2387600"/>
          </a:xfrm>
        </p:spPr>
        <p:txBody>
          <a:bodyPr>
            <a:normAutofit/>
          </a:bodyPr>
          <a:lstStyle/>
          <a:p>
            <a:r>
              <a:rPr lang="en-US" sz="5400" dirty="0"/>
              <a:t>Development </a:t>
            </a:r>
            <a:r>
              <a:rPr lang="en-GB" sz="5400" dirty="0"/>
              <a:t>of a YAG/OTR Monitor for Beam Halo</a:t>
            </a:r>
            <a:r>
              <a:rPr lang="ko-KR" altLang="en-US" sz="5400" dirty="0"/>
              <a:t> </a:t>
            </a:r>
            <a:r>
              <a:rPr lang="en-GB" sz="5400" dirty="0"/>
              <a:t>Diagnostics</a:t>
            </a:r>
            <a:br>
              <a:rPr lang="en-GB" sz="5400" dirty="0"/>
            </a:br>
            <a:r>
              <a:rPr lang="en-GB" sz="2400" dirty="0"/>
              <a:t>(IBIC 2018, </a:t>
            </a:r>
            <a:r>
              <a:rPr lang="ko-KR" altLang="en-US" sz="2400" dirty="0" err="1"/>
              <a:t>上海</a:t>
            </a:r>
            <a:r>
              <a:rPr lang="en-US" altLang="ko-KR" sz="2400" dirty="0"/>
              <a:t>)</a:t>
            </a:r>
            <a:endParaRPr lang="en-DK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606F3-83B1-9656-2C47-7A2415DA4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3282"/>
            <a:ext cx="9144000" cy="1946355"/>
          </a:xfrm>
        </p:spPr>
        <p:txBody>
          <a:bodyPr>
            <a:noAutofit/>
          </a:bodyPr>
          <a:lstStyle/>
          <a:p>
            <a:r>
              <a:rPr lang="en-DK" sz="2800" dirty="0"/>
              <a:t>Juhwan Yoon</a:t>
            </a:r>
          </a:p>
          <a:p>
            <a:endParaRPr lang="en-DK" sz="2800" dirty="0"/>
          </a:p>
          <a:p>
            <a:r>
              <a:rPr lang="en-DK" sz="2800" dirty="0"/>
              <a:t>Dept. of Physics</a:t>
            </a:r>
          </a:p>
          <a:p>
            <a:r>
              <a:rPr lang="en-DK" sz="2800" dirty="0"/>
              <a:t>POSTECH</a:t>
            </a:r>
          </a:p>
        </p:txBody>
      </p:sp>
      <p:pic>
        <p:nvPicPr>
          <p:cNvPr id="4" name="Content Placeholder 7" descr="A logo of a company&#10;&#10;Description automatically generated">
            <a:extLst>
              <a:ext uri="{FF2B5EF4-FFF2-40B4-BE49-F238E27FC236}">
                <a16:creationId xmlns:a16="http://schemas.microsoft.com/office/drawing/2014/main" id="{6E5C841D-C397-F3E5-C33D-4A749B28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505" y="194024"/>
            <a:ext cx="2675965" cy="3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4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C85E-94BC-E4FB-7029-DFF14C86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Spatial Resolution</a:t>
            </a:r>
            <a:endParaRPr lang="en-DK" b="1" dirty="0"/>
          </a:p>
        </p:txBody>
      </p:sp>
      <p:pic>
        <p:nvPicPr>
          <p:cNvPr id="7" name="Content Placeholder 6" descr="A graph of a diagram&#10;&#10;AI-generated content may be incorrect.">
            <a:extLst>
              <a:ext uri="{FF2B5EF4-FFF2-40B4-BE49-F238E27FC236}">
                <a16:creationId xmlns:a16="http://schemas.microsoft.com/office/drawing/2014/main" id="{D7862B44-8E83-6DF4-99C3-CBC0A2901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2098"/>
          <a:stretch/>
        </p:blipFill>
        <p:spPr>
          <a:xfrm>
            <a:off x="8610600" y="1991624"/>
            <a:ext cx="3118674" cy="225145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19214-1835-4FF3-99C4-6EA5A155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B71B8-DB23-2F43-2D76-8420DF8A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10</a:t>
            </a:fld>
            <a:endParaRPr lang="en-DK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9729D30-69B1-EA7F-A407-49269F67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49" b="50448"/>
          <a:stretch/>
        </p:blipFill>
        <p:spPr>
          <a:xfrm>
            <a:off x="5129921" y="1991624"/>
            <a:ext cx="3118674" cy="2251453"/>
          </a:xfrm>
          <a:prstGeom prst="rect">
            <a:avLst/>
          </a:prstGeom>
        </p:spPr>
      </p:pic>
      <p:pic>
        <p:nvPicPr>
          <p:cNvPr id="3074" name="Picture 2" descr="Example of segmentation results as spatial resolution is degraded (red... |  Download Scientific Diagram">
            <a:extLst>
              <a:ext uri="{FF2B5EF4-FFF2-40B4-BE49-F238E27FC236}">
                <a16:creationId xmlns:a16="http://schemas.microsoft.com/office/drawing/2014/main" id="{66E4195C-634B-65A6-3BA1-495EDCF0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96" y="1991625"/>
            <a:ext cx="3307915" cy="20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7EDD25-198B-BEEF-D310-0BDDA5809D61}"/>
              </a:ext>
            </a:extLst>
          </p:cNvPr>
          <p:cNvSpPr txBox="1"/>
          <p:nvPr/>
        </p:nvSpPr>
        <p:spPr>
          <a:xfrm>
            <a:off x="5321516" y="4561049"/>
            <a:ext cx="6407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DK" dirty="0"/>
              <a:t>Vertical beam size </a:t>
            </a:r>
            <a:r>
              <a:rPr lang="en-US" dirty="0"/>
              <a:t>should be</a:t>
            </a:r>
            <a:r>
              <a:rPr lang="en-DK" dirty="0"/>
              <a:t> enlarged</a:t>
            </a:r>
            <a:r>
              <a:rPr lang="ko-KR" altLang="en-US" dirty="0"/>
              <a:t> </a:t>
            </a:r>
            <a:r>
              <a:rPr lang="en-US" altLang="ko-KR" dirty="0"/>
              <a:t>to avoid the scintillation saturation.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In small vertical size,  the measured horizontal size is magnified due to the saturation. </a:t>
            </a:r>
            <a:endParaRPr lang="en-DK" dirty="0"/>
          </a:p>
        </p:txBody>
      </p:sp>
      <p:pic>
        <p:nvPicPr>
          <p:cNvPr id="12" name="Picture 11" descr="A square with a number and a plus symbol&#10;&#10;AI-generated content may be incorrect.">
            <a:extLst>
              <a:ext uri="{FF2B5EF4-FFF2-40B4-BE49-F238E27FC236}">
                <a16:creationId xmlns:a16="http://schemas.microsoft.com/office/drawing/2014/main" id="{9D8D6EE8-19BB-8EB1-3301-57F12EEED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696" y="4469625"/>
            <a:ext cx="3307915" cy="7441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374049-D02F-74CE-79DF-49B548C6529D}"/>
              </a:ext>
            </a:extLst>
          </p:cNvPr>
          <p:cNvSpPr txBox="1"/>
          <p:nvPr/>
        </p:nvSpPr>
        <p:spPr>
          <a:xfrm>
            <a:off x="1741714" y="5202185"/>
            <a:ext cx="236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YAG spatial resolution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26885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12DD-A7C5-AE76-016A-50D5E5E6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b="1" dirty="0"/>
              <a:t>Conclusion and Summary</a:t>
            </a:r>
          </a:p>
        </p:txBody>
      </p:sp>
      <p:pic>
        <p:nvPicPr>
          <p:cNvPr id="7" name="Content Placeholder 6" descr="A graph of a function&#10;&#10;AI-generated content may be incorrect.">
            <a:extLst>
              <a:ext uri="{FF2B5EF4-FFF2-40B4-BE49-F238E27FC236}">
                <a16:creationId xmlns:a16="http://schemas.microsoft.com/office/drawing/2014/main" id="{33CD0979-2852-D793-959A-B141A84FE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38" b="1438"/>
          <a:stretch/>
        </p:blipFill>
        <p:spPr>
          <a:xfrm>
            <a:off x="6096000" y="1926526"/>
            <a:ext cx="3399953" cy="255168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F416B-C96A-C963-E5F9-D2099A0E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E4E20-35E2-A4C6-29DA-F7A3E0B2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11</a:t>
            </a:fld>
            <a:endParaRPr lang="en-DK"/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3E7E5192-B2EE-FE9C-ACAB-500F6BCF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23" y="1926526"/>
            <a:ext cx="3399953" cy="2551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8063D0-97A6-0E68-0C4E-87D05C1EA12F}"/>
              </a:ext>
            </a:extLst>
          </p:cNvPr>
          <p:cNvSpPr txBox="1"/>
          <p:nvPr/>
        </p:nvSpPr>
        <p:spPr>
          <a:xfrm>
            <a:off x="1513115" y="4778829"/>
            <a:ext cx="9840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Measurement Result</a:t>
            </a:r>
          </a:p>
          <a:p>
            <a:pPr marL="285750" indent="-285750">
              <a:buFontTx/>
              <a:buChar char="-"/>
            </a:pPr>
            <a:r>
              <a:rPr lang="en-DK" dirty="0"/>
              <a:t>Halo is measured in several vacuum pressure, showing consistency between the prediction in the vertical size, but not perfectly in the horizontal one.</a:t>
            </a:r>
          </a:p>
          <a:p>
            <a:pPr marL="285750" indent="-285750">
              <a:buFontTx/>
              <a:buChar char="-"/>
            </a:pPr>
            <a:r>
              <a:rPr lang="en-DK" dirty="0"/>
              <a:t>YAG Dynamic range: 1x10</a:t>
            </a:r>
            <a:r>
              <a:rPr lang="en-DK" baseline="30000" dirty="0"/>
              <a:t>5</a:t>
            </a:r>
            <a:r>
              <a:rPr lang="en-DK" dirty="0"/>
              <a:t>, sufficient for capturing the halo</a:t>
            </a:r>
          </a:p>
          <a:p>
            <a:pPr marL="285750" indent="-285750">
              <a:buFontTx/>
              <a:buChar char="-"/>
            </a:pPr>
            <a:r>
              <a:rPr lang="en-GB" dirty="0"/>
              <a:t>S</a:t>
            </a:r>
            <a:r>
              <a:rPr lang="en-DK" dirty="0"/>
              <a:t>patial resolution: below 10 um, desired goal</a:t>
            </a:r>
          </a:p>
        </p:txBody>
      </p:sp>
    </p:spTree>
    <p:extLst>
      <p:ext uri="{BB962C8B-B14F-4D97-AF65-F5344CB8AC3E}">
        <p14:creationId xmlns:p14="http://schemas.microsoft.com/office/powerpoint/2010/main" val="162334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489C-76B7-A956-EC86-DF2960BB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Appendix</a:t>
            </a:r>
          </a:p>
        </p:txBody>
      </p:sp>
      <p:pic>
        <p:nvPicPr>
          <p:cNvPr id="7" name="Content Placeholder 6" descr="A close-up of a text&#10;&#10;AI-generated content may be incorrect.">
            <a:extLst>
              <a:ext uri="{FF2B5EF4-FFF2-40B4-BE49-F238E27FC236}">
                <a16:creationId xmlns:a16="http://schemas.microsoft.com/office/drawing/2014/main" id="{2E8A231C-3B8C-76E3-7AAA-007E6595E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113890" cy="11228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19380-9762-37D3-F405-6C4AC3A6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3A708-29B7-37D7-350F-E3CD86C1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12</a:t>
            </a:fld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3337B-7111-B334-4441-A768DDC0C5DE}"/>
              </a:ext>
            </a:extLst>
          </p:cNvPr>
          <p:cNvSpPr txBox="1"/>
          <p:nvPr/>
        </p:nvSpPr>
        <p:spPr>
          <a:xfrm>
            <a:off x="1078522" y="3247292"/>
            <a:ext cx="85266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https://newsline.linearcollider.org/2011/09/08/understanding-electron-beam-halos/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https://pmc.ncbi.nlm.nih.gov</a:t>
            </a:r>
            <a:r>
              <a:rPr lang="en-GB">
                <a:hlinkClick r:id="rId4"/>
              </a:rPr>
              <a:t>/articles/PMC11371024/</a:t>
            </a:r>
            <a:endParaRPr lang="en-GB"/>
          </a:p>
          <a:p>
            <a:endParaRPr lang="en-DK" dirty="0"/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20097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BC63-FBE3-1975-0532-C4451A9CE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858"/>
            <a:ext cx="10515600" cy="5295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K" sz="2000" dirty="0"/>
              <a:t>Introduction</a:t>
            </a:r>
          </a:p>
          <a:p>
            <a:pPr marL="0" indent="0">
              <a:buNone/>
            </a:pPr>
            <a:r>
              <a:rPr lang="ko-KR" altLang="en-US" sz="2000" dirty="0"/>
              <a:t>빔 </a:t>
            </a:r>
            <a:r>
              <a:rPr lang="ko-KR" altLang="en-US" sz="2000" dirty="0" err="1"/>
              <a:t>헤일로는</a:t>
            </a:r>
            <a:r>
              <a:rPr lang="ko-KR" altLang="en-US" sz="2000" dirty="0"/>
              <a:t> 가속기 부품을 손상시켜 빔 성능을 떨어뜨린다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높은 민감도</a:t>
            </a:r>
            <a:r>
              <a:rPr lang="en-US" altLang="ko-KR" sz="2000" dirty="0"/>
              <a:t>,</a:t>
            </a:r>
            <a:r>
              <a:rPr lang="ko-KR" altLang="en-US" sz="2000" dirty="0"/>
              <a:t> 동적 범위에서 </a:t>
            </a:r>
            <a:r>
              <a:rPr lang="ko-KR" altLang="en-US" sz="2000" dirty="0" err="1"/>
              <a:t>헤일로를</a:t>
            </a:r>
            <a:r>
              <a:rPr lang="ko-KR" altLang="en-US" sz="2000" dirty="0"/>
              <a:t> 진단하여 어디서 나오는지 찾고 최대한 </a:t>
            </a:r>
            <a:r>
              <a:rPr lang="ko-KR" altLang="en-US" sz="2000" dirty="0" err="1"/>
              <a:t>억제시킬</a:t>
            </a:r>
            <a:r>
              <a:rPr lang="ko-KR" altLang="en-US" sz="2000" dirty="0"/>
              <a:t> 수 </a:t>
            </a:r>
            <a:r>
              <a:rPr lang="en-US" altLang="ko-KR" sz="2000" dirty="0"/>
              <a:t>O</a:t>
            </a:r>
          </a:p>
          <a:p>
            <a:pPr marL="0" indent="0">
              <a:buNone/>
            </a:pPr>
            <a:r>
              <a:rPr lang="ko-KR" altLang="en-US" sz="2000" dirty="0"/>
              <a:t>빔 </a:t>
            </a:r>
            <a:r>
              <a:rPr lang="ko-KR" altLang="en-US" sz="2000" dirty="0" err="1"/>
              <a:t>헤일로의</a:t>
            </a:r>
            <a:r>
              <a:rPr lang="ko-KR" altLang="en-US" sz="2000" dirty="0"/>
              <a:t> 이론적 예측을 확인하기 위해 빔 코어와 </a:t>
            </a:r>
            <a:r>
              <a:rPr lang="ko-KR" altLang="en-US" sz="2000" dirty="0" err="1"/>
              <a:t>헤일로</a:t>
            </a:r>
            <a:r>
              <a:rPr lang="ko-KR" altLang="en-US" sz="2000" dirty="0"/>
              <a:t> 모두 측정</a:t>
            </a:r>
            <a:endParaRPr lang="en-US" altLang="ko-KR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ko-KR" altLang="en-US" sz="2000" dirty="0"/>
              <a:t>동적 범위 확보를 위해 </a:t>
            </a:r>
            <a:r>
              <a:rPr lang="en-US" altLang="ko-KR" sz="2000" dirty="0"/>
              <a:t>DS</a:t>
            </a:r>
            <a:r>
              <a:rPr lang="ko-KR" altLang="en-US" sz="2000" dirty="0"/>
              <a:t> 설치하고 측정된 프로파일을 통해 동적범위 </a:t>
            </a:r>
            <a:r>
              <a:rPr lang="en-US" altLang="ko-KR" sz="2000" dirty="0"/>
              <a:t>10^5</a:t>
            </a:r>
            <a:r>
              <a:rPr lang="ko-KR" altLang="en-US" sz="2000" dirty="0"/>
              <a:t> 확인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DS: </a:t>
            </a:r>
            <a:r>
              <a:rPr lang="ko-KR" altLang="en-US" sz="2000" dirty="0"/>
              <a:t>하전 입자가 다이아몬드를 투과하면서 발생하는 에너지를 전기 신호로 변환</a:t>
            </a:r>
            <a:endParaRPr lang="en-US" altLang="ko-KR" sz="2000" dirty="0"/>
          </a:p>
          <a:p>
            <a:pPr marL="0" indent="0">
              <a:buNone/>
            </a:pPr>
            <a:r>
              <a:rPr lang="en-US" sz="2000" dirty="0"/>
              <a:t>Transverse </a:t>
            </a:r>
            <a:r>
              <a:rPr lang="en-US" sz="2000" dirty="0" err="1"/>
              <a:t>bprm</a:t>
            </a:r>
            <a:r>
              <a:rPr lang="ko-KR" altLang="en-US" sz="2000" dirty="0"/>
              <a:t>을 통해 수직 빔 </a:t>
            </a:r>
            <a:r>
              <a:rPr lang="ko-KR" altLang="en-US" sz="2000" dirty="0" err="1"/>
              <a:t>헤일로</a:t>
            </a:r>
            <a:r>
              <a:rPr lang="en-US" altLang="ko-KR" sz="2000" dirty="0"/>
              <a:t>-BGS</a:t>
            </a:r>
            <a:r>
              <a:rPr lang="ko-KR" altLang="en-US" sz="2000" dirty="0"/>
              <a:t>의 상관 관계 확인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전하가 </a:t>
            </a:r>
            <a:r>
              <a:rPr lang="en-US" altLang="ko-KR" sz="2000" dirty="0"/>
              <a:t>DS</a:t>
            </a:r>
            <a:r>
              <a:rPr lang="ko-KR" altLang="en-US" sz="2000" dirty="0"/>
              <a:t> 내에 포화되면서 </a:t>
            </a:r>
            <a:r>
              <a:rPr lang="en-US" altLang="ko-KR" sz="2000" dirty="0"/>
              <a:t>DS </a:t>
            </a:r>
            <a:r>
              <a:rPr lang="ko-KR" altLang="en-US" sz="2000" dirty="0"/>
              <a:t>측정 성능을 저하시킴</a:t>
            </a:r>
            <a:endParaRPr lang="en-US" altLang="ko-KR" sz="2000" dirty="0"/>
          </a:p>
          <a:p>
            <a:pPr marL="0" indent="0">
              <a:buNone/>
            </a:pPr>
            <a:r>
              <a:rPr lang="en-US" sz="2000" dirty="0"/>
              <a:t>DS</a:t>
            </a:r>
            <a:r>
              <a:rPr lang="ko-KR" altLang="en-US" sz="2000" dirty="0"/>
              <a:t> 측정을 확고히 하기 위해 </a:t>
            </a:r>
            <a:r>
              <a:rPr lang="en-US" altLang="ko-KR" sz="2000" dirty="0"/>
              <a:t>YAG/OTR</a:t>
            </a:r>
            <a:r>
              <a:rPr lang="ko-KR" altLang="en-US" sz="2000" dirty="0"/>
              <a:t>로도 같이 진단함</a:t>
            </a:r>
            <a:endParaRPr lang="en-US" altLang="ko-KR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ko-KR" altLang="en-US" sz="2000" dirty="0"/>
              <a:t>동적 범위와 해상도가 확보된 </a:t>
            </a:r>
            <a:r>
              <a:rPr lang="en-US" altLang="ko-KR" sz="2000" dirty="0"/>
              <a:t>YAG/OTR</a:t>
            </a:r>
            <a:r>
              <a:rPr lang="ko-KR" altLang="en-US" sz="2000" dirty="0"/>
              <a:t>을 설계하고 실제 빔으로 성능 테스트 진행함</a:t>
            </a:r>
            <a:endParaRPr lang="en-US" altLang="ko-KR" sz="2000" dirty="0"/>
          </a:p>
          <a:p>
            <a:pPr marL="0" indent="0">
              <a:buNone/>
            </a:pPr>
            <a:r>
              <a:rPr lang="en-US" sz="2000" dirty="0"/>
              <a:t>DS</a:t>
            </a:r>
            <a:r>
              <a:rPr lang="ko-KR" altLang="en-US" sz="2000" dirty="0"/>
              <a:t>로 측정한 빔 </a:t>
            </a:r>
            <a:r>
              <a:rPr lang="ko-KR" altLang="en-US" sz="2000" dirty="0" err="1"/>
              <a:t>헤일로와</a:t>
            </a:r>
            <a:r>
              <a:rPr lang="ko-KR" altLang="en-US" sz="2000" dirty="0"/>
              <a:t> 비교하고 개선 방향에 대해 논의</a:t>
            </a:r>
            <a:endParaRPr lang="en-DK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8827B-7097-1E16-FDDA-F9E95023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364E1-60D8-92CA-B60A-7E3062CB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8893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F183-3C6E-503E-B003-9C6F0FEE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21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Device Configuration</a:t>
            </a:r>
          </a:p>
          <a:p>
            <a:pPr marL="0" indent="0">
              <a:buNone/>
            </a:pPr>
            <a:r>
              <a:rPr lang="ko-KR" altLang="en-US" sz="2000" dirty="0"/>
              <a:t>섬광스크린</a:t>
            </a:r>
            <a:r>
              <a:rPr lang="en-US" altLang="ko-KR" sz="2000" dirty="0"/>
              <a:t>:</a:t>
            </a:r>
            <a:r>
              <a:rPr lang="ko-KR" altLang="en-US" sz="2000" dirty="0"/>
              <a:t> 역학적 강성</a:t>
            </a:r>
            <a:r>
              <a:rPr lang="en-US" altLang="ko-KR" sz="2000" dirty="0"/>
              <a:t>&amp;</a:t>
            </a:r>
            <a:r>
              <a:rPr lang="ko-KR" altLang="en-US" sz="2000" dirty="0"/>
              <a:t>방사선 손상 잘 견딤</a:t>
            </a:r>
            <a:r>
              <a:rPr lang="en-US" altLang="ko-KR" sz="2000" dirty="0"/>
              <a:t>,</a:t>
            </a:r>
            <a:r>
              <a:rPr lang="ko-KR" altLang="en-US" sz="2000" dirty="0"/>
              <a:t> 높은 양자 방출량</a:t>
            </a:r>
            <a:r>
              <a:rPr lang="en-US" altLang="ko-KR" sz="2000" dirty="0"/>
              <a:t>(2</a:t>
            </a:r>
            <a:r>
              <a:rPr lang="ko-KR" altLang="en-US" sz="2000" dirty="0"/>
              <a:t>*</a:t>
            </a:r>
            <a:r>
              <a:rPr lang="en-US" altLang="ko-KR" sz="2000" dirty="0"/>
              <a:t>10^4</a:t>
            </a:r>
            <a:r>
              <a:rPr lang="ko-KR" altLang="en-US" sz="2000" dirty="0"/>
              <a:t> </a:t>
            </a:r>
            <a:r>
              <a:rPr lang="en-US" altLang="ko-KR" sz="2000" dirty="0"/>
              <a:t>/MeV)</a:t>
            </a:r>
          </a:p>
          <a:p>
            <a:pPr marL="0" indent="0">
              <a:buNone/>
            </a:pPr>
            <a:r>
              <a:rPr lang="en-US" altLang="ko-KR" sz="2000" dirty="0"/>
              <a:t>YAG</a:t>
            </a:r>
            <a:r>
              <a:rPr lang="ko-KR" altLang="en-US" sz="2000" dirty="0"/>
              <a:t>는 이보다 높은 양자 방출량을 갖고 있고 </a:t>
            </a:r>
            <a:r>
              <a:rPr lang="en-US" altLang="ko-KR" sz="2000" dirty="0"/>
              <a:t>decay time</a:t>
            </a:r>
            <a:r>
              <a:rPr lang="ko-KR" altLang="en-US" sz="2000" dirty="0"/>
              <a:t>도 매우 짧음 </a:t>
            </a:r>
            <a:r>
              <a:rPr lang="en-US" altLang="ko-KR" sz="2000" dirty="0">
                <a:sym typeface="Wingdings" pitchFamily="2" charset="2"/>
              </a:rPr>
              <a:t></a:t>
            </a:r>
            <a:r>
              <a:rPr lang="ko-KR" altLang="en-US" sz="2000" dirty="0">
                <a:sym typeface="Wingdings" pitchFamily="2" charset="2"/>
              </a:rPr>
              <a:t> </a:t>
            </a:r>
            <a:r>
              <a:rPr lang="ko-KR" altLang="en-US" sz="2000" dirty="0" err="1">
                <a:sym typeface="Wingdings" pitchFamily="2" charset="2"/>
              </a:rPr>
              <a:t>헤일로</a:t>
            </a:r>
            <a:r>
              <a:rPr lang="ko-KR" altLang="en-US" sz="2000" dirty="0">
                <a:sym typeface="Wingdings" pitchFamily="2" charset="2"/>
              </a:rPr>
              <a:t> 진단에 적합</a:t>
            </a:r>
            <a:endParaRPr lang="en-US" altLang="ko-KR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ko-KR" sz="2000" dirty="0">
                <a:sym typeface="Wingdings" pitchFamily="2" charset="2"/>
              </a:rPr>
              <a:t>OTR</a:t>
            </a:r>
            <a:r>
              <a:rPr lang="ko-KR" altLang="en-US" sz="2000" dirty="0">
                <a:sym typeface="Wingdings" pitchFamily="2" charset="2"/>
              </a:rPr>
              <a:t>은 포화도 한계가 없음</a:t>
            </a:r>
            <a:endParaRPr lang="en-US" altLang="ko-KR" sz="2000" dirty="0"/>
          </a:p>
          <a:p>
            <a:pPr marL="0" indent="0">
              <a:buNone/>
            </a:pPr>
            <a:r>
              <a:rPr lang="en-US" sz="2000" dirty="0"/>
              <a:t>YAG/OTR</a:t>
            </a:r>
            <a:r>
              <a:rPr lang="ko-KR" altLang="en-US" sz="2000" dirty="0"/>
              <a:t>는 </a:t>
            </a:r>
            <a:r>
              <a:rPr lang="en-US" altLang="ko-KR" sz="2000" dirty="0"/>
              <a:t>10^5</a:t>
            </a:r>
            <a:r>
              <a:rPr lang="ko-KR" altLang="en-US" sz="2000" dirty="0"/>
              <a:t> 이상의 동적 범위와 </a:t>
            </a:r>
            <a:r>
              <a:rPr lang="en-US" altLang="ko-KR" sz="2000" dirty="0"/>
              <a:t>10um</a:t>
            </a:r>
            <a:r>
              <a:rPr lang="ko-KR" altLang="en-US" sz="2000" dirty="0"/>
              <a:t>보다 작은 해상도를 가져야 함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 err="1"/>
              <a:t>블루밍</a:t>
            </a:r>
            <a:r>
              <a:rPr lang="ko-KR" altLang="en-US" sz="2000" dirty="0"/>
              <a:t> 영향 줄이기 위해 </a:t>
            </a:r>
            <a:r>
              <a:rPr lang="en-US" altLang="ko-KR" sz="2000" dirty="0"/>
              <a:t>YAG</a:t>
            </a:r>
            <a:r>
              <a:rPr lang="ko-KR" altLang="en-US" sz="2000" dirty="0"/>
              <a:t> 네 개가 가운데를 비운 채 배열되고 구멍을 뚫어서 빔 코어가 빈 공간을 관통하여 지나가도록 함 </a:t>
            </a:r>
            <a:r>
              <a:rPr lang="en-US" altLang="ko-KR" sz="2000" dirty="0">
                <a:sym typeface="Wingdings" pitchFamily="2" charset="2"/>
              </a:rPr>
              <a:t></a:t>
            </a:r>
            <a:r>
              <a:rPr lang="ko-KR" altLang="en-US" sz="2000" dirty="0">
                <a:sym typeface="Wingdings" pitchFamily="2" charset="2"/>
              </a:rPr>
              <a:t> 반사로 인한 이미지 흐려짐 방지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빔 입자가 스크린에 부딪히지 않아서 형광 방출이 없고</a:t>
            </a:r>
            <a:r>
              <a:rPr lang="en-US" altLang="ko-KR" sz="2000" dirty="0"/>
              <a:t>,</a:t>
            </a:r>
            <a:r>
              <a:rPr lang="ko-KR" altLang="en-US" sz="2000" dirty="0"/>
              <a:t> 빔 </a:t>
            </a:r>
            <a:r>
              <a:rPr lang="ko-KR" altLang="en-US" sz="2000" dirty="0" err="1"/>
              <a:t>헤일로만</a:t>
            </a:r>
            <a:r>
              <a:rPr lang="ko-KR" altLang="en-US" sz="2000" dirty="0"/>
              <a:t> 얻어낼 수 있음</a:t>
            </a:r>
            <a:endParaRPr lang="en-US" altLang="ko-KR" sz="2000" dirty="0"/>
          </a:p>
          <a:p>
            <a:pPr marL="0" indent="0">
              <a:buNone/>
            </a:pPr>
            <a:endParaRPr lang="en-DK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C62F1-2564-854A-2919-FFBCE1E7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904FE-CB46-CD91-E0F5-AFAC8B16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6682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0D51-D8B0-3247-98C9-800F31E5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416"/>
            <a:ext cx="10515600" cy="5072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K" sz="2000" dirty="0"/>
              <a:t>Dynamic range</a:t>
            </a:r>
          </a:p>
          <a:p>
            <a:pPr marL="0" indent="0">
              <a:buNone/>
            </a:pPr>
            <a:r>
              <a:rPr lang="ko-KR" altLang="en-US" sz="2000" dirty="0"/>
              <a:t>동적범위 최저는 광자 </a:t>
            </a:r>
            <a:r>
              <a:rPr lang="ko-KR" altLang="en-US" sz="2000" dirty="0" err="1"/>
              <a:t>수득율</a:t>
            </a:r>
            <a:r>
              <a:rPr lang="en-US" altLang="ko-KR" sz="2000" dirty="0"/>
              <a:t>,</a:t>
            </a:r>
            <a:r>
              <a:rPr lang="ko-KR" altLang="en-US" sz="2000" dirty="0"/>
              <a:t> 배경 노이즈에 의해 결정됨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최대는 섬광스크린 포화도에 의해 결정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 err="1"/>
              <a:t>뷰포트와</a:t>
            </a:r>
            <a:r>
              <a:rPr lang="ko-KR" altLang="en-US" sz="2000" dirty="0"/>
              <a:t> 광학 렌즈를 통과하면서 빛 투과율이 감소하는 것도 고려해야 함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카메라 센서의 발열과 세팅</a:t>
            </a:r>
            <a:r>
              <a:rPr lang="en-US" altLang="ko-KR" sz="2000" dirty="0"/>
              <a:t>(</a:t>
            </a:r>
            <a:r>
              <a:rPr lang="ko-KR" altLang="en-US" sz="2000" dirty="0"/>
              <a:t>셔터모드</a:t>
            </a:r>
            <a:r>
              <a:rPr lang="en-US" altLang="ko-KR" sz="2000" dirty="0"/>
              <a:t>,</a:t>
            </a:r>
            <a:r>
              <a:rPr lang="ko-KR" altLang="en-US" sz="2000" dirty="0"/>
              <a:t> 노출시간</a:t>
            </a:r>
            <a:r>
              <a:rPr lang="en-US" altLang="ko-KR" sz="2000" dirty="0"/>
              <a:t>)</a:t>
            </a:r>
            <a:r>
              <a:rPr lang="ko-KR" altLang="en-US" sz="2000" dirty="0" err="1"/>
              <a:t>으로</a:t>
            </a:r>
            <a:r>
              <a:rPr lang="ko-KR" altLang="en-US" sz="2000" dirty="0"/>
              <a:t> 인한 배경 노이즈도 있음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 err="1"/>
              <a:t>롤링셔터</a:t>
            </a:r>
            <a:r>
              <a:rPr lang="en-US" altLang="ko-KR" sz="2000" dirty="0"/>
              <a:t>:</a:t>
            </a:r>
            <a:r>
              <a:rPr lang="ko-KR" altLang="en-US" sz="2000" dirty="0"/>
              <a:t> 이미지 상단에서부터 프레임을 한 줄 씩 </a:t>
            </a:r>
            <a:r>
              <a:rPr lang="ko-KR" altLang="en-US" sz="2000" dirty="0" err="1"/>
              <a:t>캡쳐하는</a:t>
            </a:r>
            <a:r>
              <a:rPr lang="ko-KR" altLang="en-US" sz="2000" dirty="0"/>
              <a:t> 것 </a:t>
            </a:r>
            <a:r>
              <a:rPr lang="en-US" altLang="ko-KR" sz="2000" dirty="0"/>
              <a:t>(</a:t>
            </a:r>
            <a:r>
              <a:rPr lang="ko-KR" altLang="en-US" sz="2000" dirty="0"/>
              <a:t>빠른 물체를 찍으면 왜곡 발생</a:t>
            </a:r>
            <a:r>
              <a:rPr lang="en-US" altLang="ko-KR" sz="2000" dirty="0"/>
              <a:t>)</a:t>
            </a:r>
          </a:p>
          <a:p>
            <a:pPr marL="0" indent="0">
              <a:buNone/>
            </a:pPr>
            <a:r>
              <a:rPr lang="ko-KR" altLang="en-US" sz="2000" dirty="0"/>
              <a:t>노이즈를 없애기 위해 </a:t>
            </a:r>
            <a:r>
              <a:rPr lang="ko-KR" altLang="en-US" sz="2000" dirty="0" err="1"/>
              <a:t>픽셀값에</a:t>
            </a:r>
            <a:r>
              <a:rPr lang="ko-KR" altLang="en-US" sz="2000" dirty="0"/>
              <a:t> 오프셋이 있음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오프셋을 빼고 남은 노이즈를 통해 광자가 얼마나 찍혔는지 계산할 수 있음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0.33photon/pixel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입자 최대 밀도는 섬광스크린의 </a:t>
            </a:r>
            <a:r>
              <a:rPr lang="en-US" altLang="ko-KR" sz="2000" dirty="0"/>
              <a:t>Ce</a:t>
            </a:r>
            <a:r>
              <a:rPr lang="ko-KR" altLang="en-US" sz="2000" dirty="0"/>
              <a:t> 이온 농도에 비례함</a:t>
            </a:r>
            <a:endParaRPr lang="en-US" altLang="ko-KR" sz="2000" dirty="0"/>
          </a:p>
          <a:p>
            <a:pPr marL="0" indent="0">
              <a:buNone/>
            </a:pPr>
            <a:r>
              <a:rPr lang="en-DK" sz="2000" dirty="0"/>
              <a:t>4</a:t>
            </a:r>
            <a:r>
              <a:rPr lang="ko-KR" altLang="en-US" sz="2000" dirty="0"/>
              <a:t>극 자석으로 빔을 모아서 </a:t>
            </a:r>
            <a:r>
              <a:rPr lang="ko-KR" altLang="en-US" sz="2000" dirty="0" err="1"/>
              <a:t>쏴주고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섬광량이</a:t>
            </a:r>
            <a:r>
              <a:rPr lang="ko-KR" altLang="en-US" sz="2000" dirty="0"/>
              <a:t> 안 변하는 지점이 섬광스크린의 입자 최대 포화도</a:t>
            </a:r>
            <a:endParaRPr lang="en-US" altLang="ko-KR" sz="2000" dirty="0"/>
          </a:p>
          <a:p>
            <a:pPr marL="0" indent="0">
              <a:buNone/>
            </a:pPr>
            <a:endParaRPr lang="en-DK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BDA5F-D226-1F85-EDCB-48EF056F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A613D-1F0F-FED9-5C04-8AA3B9E4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1591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CE5A-D91A-D893-85D6-6D24A6E9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9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Spatial resolution</a:t>
            </a:r>
          </a:p>
          <a:p>
            <a:pPr marL="0" indent="0">
              <a:buNone/>
            </a:pPr>
            <a:r>
              <a:rPr lang="ko-KR" altLang="en-US" sz="2000" dirty="0"/>
              <a:t>광학적인 회절 한계</a:t>
            </a:r>
            <a:r>
              <a:rPr lang="en-US" altLang="ko-KR" sz="2000" dirty="0"/>
              <a:t>,</a:t>
            </a:r>
            <a:r>
              <a:rPr lang="ko-KR" altLang="en-US" sz="2000" dirty="0"/>
              <a:t> 스크린 두께</a:t>
            </a:r>
            <a:r>
              <a:rPr lang="en-US" altLang="ko-KR" sz="2000" dirty="0"/>
              <a:t>,</a:t>
            </a:r>
            <a:r>
              <a:rPr lang="ko-KR" altLang="en-US" sz="2000" dirty="0"/>
              <a:t> 픽셀 크기와 포화효과에 의해 결정됨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섬광스크린의 빛이 포화 </a:t>
            </a:r>
            <a:r>
              <a:rPr lang="ko-KR" altLang="en-US" sz="2000" dirty="0" err="1"/>
              <a:t>되는걸</a:t>
            </a:r>
            <a:r>
              <a:rPr lang="ko-KR" altLang="en-US" sz="2000" dirty="0"/>
              <a:t> 방지하기 위해 </a:t>
            </a:r>
            <a:r>
              <a:rPr lang="en-US" altLang="ko-KR" sz="2000" dirty="0"/>
              <a:t>4</a:t>
            </a:r>
            <a:r>
              <a:rPr lang="ko-KR" altLang="en-US" sz="2000" dirty="0"/>
              <a:t>극 자석으로 수직 빔 사이즈를 늘린다</a:t>
            </a:r>
            <a:r>
              <a:rPr lang="en-US" altLang="ko-KR" sz="2000" dirty="0"/>
              <a:t>(</a:t>
            </a:r>
            <a:r>
              <a:rPr lang="ko-KR" altLang="en-US" sz="2000" dirty="0"/>
              <a:t>좁은 곳에 빔이 집중되면 빛이 금방 </a:t>
            </a:r>
            <a:r>
              <a:rPr lang="ko-KR" altLang="en-US" sz="2000" dirty="0" err="1"/>
              <a:t>포화되버림</a:t>
            </a:r>
            <a:r>
              <a:rPr lang="en-US" altLang="ko-KR" sz="20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ko-KR" altLang="en-US" sz="2000" dirty="0"/>
              <a:t>시뮬레이션에 의하면 빔 사이즈가 일정 크기 이하로 작아지면 실제보다 크게 측정된다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OTR</a:t>
            </a:r>
            <a:r>
              <a:rPr lang="ko-KR" altLang="en-US" sz="2000" dirty="0"/>
              <a:t>로 측정하는 해상도는 광학 회절에 의해 결정된다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수직 빔사이즈가 작으면</a:t>
            </a:r>
            <a:r>
              <a:rPr lang="en-US" altLang="ko-KR" sz="2000" dirty="0"/>
              <a:t>(25um </a:t>
            </a:r>
            <a:r>
              <a:rPr lang="ko-KR" altLang="en-US" sz="2000" dirty="0"/>
              <a:t>이하</a:t>
            </a:r>
            <a:r>
              <a:rPr lang="en-US" altLang="ko-KR" sz="2000" dirty="0"/>
              <a:t>)</a:t>
            </a:r>
            <a:r>
              <a:rPr lang="ko-KR" altLang="en-US" sz="2000" dirty="0"/>
              <a:t>빛이 포화되면서 수평 빔사이즈가 길게 측정됐다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DK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26785-16D5-B210-2F2B-D166DFC7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99ECB-6F27-92EB-C38A-779C88E3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16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8651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B5EF6-405E-8053-9ACD-410CB08B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29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K" sz="2000" dirty="0"/>
              <a:t>Halo measurement</a:t>
            </a:r>
          </a:p>
          <a:p>
            <a:pPr marL="0" indent="0">
              <a:buNone/>
            </a:pPr>
            <a:r>
              <a:rPr lang="ko-KR" altLang="en-US" sz="2000" dirty="0"/>
              <a:t>네 개의 </a:t>
            </a:r>
            <a:r>
              <a:rPr lang="en-US" altLang="ko-KR" sz="2000" dirty="0"/>
              <a:t>YAG</a:t>
            </a:r>
            <a:r>
              <a:rPr lang="ko-KR" altLang="en-US" sz="2000" dirty="0" err="1"/>
              <a:t>를</a:t>
            </a:r>
            <a:r>
              <a:rPr lang="ko-KR" altLang="en-US" sz="2000" dirty="0"/>
              <a:t> 빔 중심을 따라 배열할 때 처음에는 빔 중심의 영향이 거의 없는</a:t>
            </a:r>
            <a:r>
              <a:rPr lang="en-US" altLang="ko-KR" sz="2000" dirty="0"/>
              <a:t>,</a:t>
            </a:r>
            <a:r>
              <a:rPr lang="ko-KR" altLang="en-US" sz="2000" dirty="0"/>
              <a:t> 빔 코어의 테두리가 스크린 안에 들어올 정도로 </a:t>
            </a:r>
            <a:r>
              <a:rPr lang="en-US" altLang="ko-KR" sz="2000" dirty="0"/>
              <a:t>YAG</a:t>
            </a:r>
            <a:r>
              <a:rPr lang="ko-KR" altLang="en-US" sz="2000" dirty="0" err="1"/>
              <a:t>를</a:t>
            </a:r>
            <a:r>
              <a:rPr lang="ko-KR" altLang="en-US" sz="2000" dirty="0"/>
              <a:t> 배열한다</a:t>
            </a:r>
            <a:endParaRPr lang="en-DK" sz="2000" dirty="0"/>
          </a:p>
          <a:p>
            <a:pPr marL="0" indent="0">
              <a:buNone/>
            </a:pPr>
            <a:r>
              <a:rPr lang="ko-KR" altLang="en-US" sz="2000" dirty="0"/>
              <a:t>스크린의 일부에 빔이 담기게 되고</a:t>
            </a:r>
            <a:r>
              <a:rPr lang="en-US" altLang="ko-KR" sz="2000" dirty="0"/>
              <a:t>,</a:t>
            </a:r>
            <a:r>
              <a:rPr lang="ko-KR" altLang="en-US" sz="2000" dirty="0"/>
              <a:t> 이것이 전체 빔의 일부 조각이 되는 것이다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이어서 스크린이 </a:t>
            </a:r>
            <a:r>
              <a:rPr lang="ko-KR" altLang="en-US" sz="2000" dirty="0" err="1"/>
              <a:t>중심쪽으로</a:t>
            </a:r>
            <a:r>
              <a:rPr lang="ko-KR" altLang="en-US" sz="2000" dirty="0"/>
              <a:t> 조금씩 이동하면서 더 많은 빔 </a:t>
            </a:r>
            <a:r>
              <a:rPr lang="ko-KR" altLang="en-US" sz="2000" dirty="0" err="1"/>
              <a:t>헤일로를</a:t>
            </a:r>
            <a:r>
              <a:rPr lang="ko-KR" altLang="en-US" sz="2000" dirty="0"/>
              <a:t> 찍게 된다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빔 코어에 도달할 때까지 이를 반복하고 코어 영역에서는 빛을 줄이기 위해 필터를 씌울 것이다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이렇게 얻은 </a:t>
            </a:r>
            <a:r>
              <a:rPr lang="en-US" altLang="ko-KR" sz="2000" dirty="0"/>
              <a:t>YAG</a:t>
            </a:r>
            <a:r>
              <a:rPr lang="ko-KR" altLang="en-US" sz="2000" dirty="0"/>
              <a:t> 이미지 조각들을 전부 합치고 노이즈를 제거하면 전체 빔 프로파일을 얻을 수 있다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여러 진공 압력 속에서 </a:t>
            </a:r>
            <a:r>
              <a:rPr lang="ko-KR" altLang="en-US" sz="2000" dirty="0" err="1"/>
              <a:t>헤일로를</a:t>
            </a:r>
            <a:r>
              <a:rPr lang="ko-KR" altLang="en-US" sz="2000" dirty="0"/>
              <a:t> 측정했는데 수직 빔 </a:t>
            </a:r>
            <a:r>
              <a:rPr lang="ko-KR" altLang="en-US" sz="2000" dirty="0" err="1"/>
              <a:t>헤일로는</a:t>
            </a:r>
            <a:r>
              <a:rPr lang="ko-KR" altLang="en-US" sz="2000" dirty="0"/>
              <a:t> 예측치와 일치했는데 수평 성분은 아니다 </a:t>
            </a:r>
            <a:r>
              <a:rPr lang="en-US" altLang="ko-KR" sz="2000" dirty="0">
                <a:sym typeface="Wingdings" pitchFamily="2" charset="2"/>
              </a:rPr>
              <a:t></a:t>
            </a:r>
            <a:r>
              <a:rPr lang="ko-KR" altLang="en-US" sz="2000" dirty="0">
                <a:sym typeface="Wingdings" pitchFamily="2" charset="2"/>
              </a:rPr>
              <a:t> </a:t>
            </a:r>
            <a:r>
              <a:rPr lang="en-US" altLang="ko-KR" sz="2000" dirty="0">
                <a:sym typeface="Wingdings" pitchFamily="2" charset="2"/>
              </a:rPr>
              <a:t>DS</a:t>
            </a:r>
            <a:r>
              <a:rPr lang="ko-KR" altLang="en-US" sz="2000" dirty="0">
                <a:sym typeface="Wingdings" pitchFamily="2" charset="2"/>
              </a:rPr>
              <a:t>로 측정한 것도 이와 같다</a:t>
            </a:r>
            <a:endParaRPr lang="en-US" altLang="ko-KR" sz="2000" dirty="0"/>
          </a:p>
          <a:p>
            <a:pPr marL="0" indent="0">
              <a:buNone/>
            </a:pPr>
            <a:endParaRPr lang="en-DK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3C4F8-4E91-1EB0-AB9E-50411D64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0BCAB-4FAB-9771-64F0-C46EBA61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17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3906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EB49-3DD2-A59E-C1E1-B7E93E69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D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4817D-34A4-D053-3D54-3E100271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DK" sz="2400" b="1" dirty="0"/>
              <a:t>Why I choose this paper</a:t>
            </a:r>
          </a:p>
          <a:p>
            <a:pPr marL="514350" indent="-514350">
              <a:buFont typeface="+mj-lt"/>
              <a:buAutoNum type="arabicPeriod"/>
            </a:pPr>
            <a:r>
              <a:rPr lang="en-DK" sz="2400" dirty="0"/>
              <a:t>To understand the OTR in addition to YAG</a:t>
            </a:r>
          </a:p>
          <a:p>
            <a:pPr marL="514350" indent="-514350">
              <a:buFont typeface="+mj-lt"/>
              <a:buAutoNum type="arabicPeriod"/>
            </a:pPr>
            <a:r>
              <a:rPr lang="en-DK" sz="2400" dirty="0"/>
              <a:t>To distinguish between the beam core and halo</a:t>
            </a:r>
          </a:p>
          <a:p>
            <a:pPr marL="514350" indent="-514350">
              <a:buFont typeface="+mj-lt"/>
              <a:buAutoNum type="arabicPeriod"/>
            </a:pPr>
            <a:r>
              <a:rPr lang="en-DK" sz="2400" dirty="0"/>
              <a:t>To contribute to studying </a:t>
            </a:r>
            <a:r>
              <a:rPr lang="en-US" sz="2400" dirty="0"/>
              <a:t>about diagnostics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Scientific importance</a:t>
            </a:r>
          </a:p>
          <a:p>
            <a:pPr marL="457200" indent="-457200">
              <a:buAutoNum type="arabicPeriod"/>
            </a:pPr>
            <a:r>
              <a:rPr lang="en-US" sz="2400" dirty="0"/>
              <a:t>Emphasize the effect of the beam halo</a:t>
            </a:r>
          </a:p>
          <a:p>
            <a:pPr marL="457200" indent="-457200">
              <a:buAutoNum type="arabicPeriod"/>
            </a:pPr>
            <a:r>
              <a:rPr lang="en-US" sz="2400" dirty="0"/>
              <a:t>Can acquire the method for processing beam noise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DK" sz="2400" dirty="0"/>
          </a:p>
          <a:p>
            <a:pPr marL="514350" indent="-514350">
              <a:buFont typeface="+mj-lt"/>
              <a:buAutoNum type="arabicPeriod"/>
            </a:pPr>
            <a:endParaRPr lang="en-DK" sz="2400" dirty="0"/>
          </a:p>
          <a:p>
            <a:pPr marL="514350" indent="-514350">
              <a:buFont typeface="+mj-lt"/>
              <a:buAutoNum type="arabicPeriod"/>
            </a:pPr>
            <a:endParaRPr lang="en-DK" sz="2400" dirty="0"/>
          </a:p>
          <a:p>
            <a:pPr marL="514350" indent="-514350">
              <a:buFont typeface="+mj-lt"/>
              <a:buAutoNum type="arabicPeriod"/>
            </a:pPr>
            <a:endParaRPr lang="en-DK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DB66-0A49-1509-84BE-5799A7AA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16/05/2025</a:t>
            </a:r>
            <a:endParaRPr lang="en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B55F8-AFB2-1DC5-5C9C-5070DABE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2</a:t>
            </a:fld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2D846-2467-3898-FC63-86D61E040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193" y="1415377"/>
            <a:ext cx="3412014" cy="4544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49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DB90-4EAE-9363-89F3-E152C811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b="1" dirty="0"/>
              <a:t>Background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16E6-0BB4-7B21-81EC-75A97A62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</a:t>
            </a:r>
            <a:r>
              <a:rPr lang="en-DK" dirty="0"/>
              <a:t>. Beam Halo</a:t>
            </a:r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40F3D-419D-61CD-0934-DB5A51C6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AEC87-3E7A-6F72-EABD-0C8F11F0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3</a:t>
            </a:fld>
            <a:endParaRPr lang="en-DK"/>
          </a:p>
        </p:txBody>
      </p:sp>
      <p:pic>
        <p:nvPicPr>
          <p:cNvPr id="1026" name="Picture 2" descr="헤일로 - 나무위키">
            <a:extLst>
              <a:ext uri="{FF2B5EF4-FFF2-40B4-BE49-F238E27FC236}">
                <a16:creationId xmlns:a16="http://schemas.microsoft.com/office/drawing/2014/main" id="{E0846AA6-C485-F05D-1526-B442E3CC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41486"/>
            <a:ext cx="4867945" cy="27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A85775-5CC7-47FB-A8D5-45ABD94E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32" y="2618024"/>
            <a:ext cx="2726477" cy="19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3EDD56-5A59-D63C-50C2-8A40BCF5E722}"/>
              </a:ext>
            </a:extLst>
          </p:cNvPr>
          <p:cNvSpPr txBox="1"/>
          <p:nvPr/>
        </p:nvSpPr>
        <p:spPr>
          <a:xfrm>
            <a:off x="6485857" y="4510314"/>
            <a:ext cx="535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/>
              </a:rPr>
              <a:t>Dispersed particle surrounding the beam core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/>
              </a:rPr>
              <a:t>Low density, uncertain boundary, beam loss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/>
              </a:rPr>
              <a:t>Detriment sourc</a:t>
            </a:r>
            <a:r>
              <a:rPr lang="en-US" dirty="0">
                <a:solidFill>
                  <a:srgbClr val="000000"/>
                </a:solidFill>
              </a:rPr>
              <a:t>e of the beamline</a:t>
            </a:r>
            <a:endParaRPr lang="el-G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640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C801-44A0-0CEB-EF28-14299C5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b="1" dirty="0"/>
              <a:t>Background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252A-2506-E5A9-2A56-5D4A7A992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2.</a:t>
            </a:r>
            <a:r>
              <a:rPr lang="ko-KR" altLang="en-US" dirty="0"/>
              <a:t> </a:t>
            </a:r>
            <a:r>
              <a:rPr lang="en-US" dirty="0"/>
              <a:t>Optical Transition</a:t>
            </a:r>
            <a:r>
              <a:rPr lang="ko-KR" altLang="en-US" dirty="0"/>
              <a:t> </a:t>
            </a:r>
            <a:r>
              <a:rPr lang="en-US" altLang="ko-KR" dirty="0"/>
              <a:t>Radiation (OTR)</a:t>
            </a:r>
            <a:endParaRPr lang="en-US" dirty="0"/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D2F4A-0BD2-DB31-9F33-D6CF1BB4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D81BE-A275-755D-0EAD-BE8095B8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4</a:t>
            </a:fld>
            <a:endParaRPr lang="en-DK"/>
          </a:p>
        </p:txBody>
      </p:sp>
      <p:pic>
        <p:nvPicPr>
          <p:cNvPr id="7" name="Picture 6" descr="A diagram of a ray of light&#10;&#10;AI-generated content may be incorrect.">
            <a:extLst>
              <a:ext uri="{FF2B5EF4-FFF2-40B4-BE49-F238E27FC236}">
                <a16:creationId xmlns:a16="http://schemas.microsoft.com/office/drawing/2014/main" id="{9835AA13-8796-4AA3-6E3D-E6889C268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76"/>
          <a:stretch/>
        </p:blipFill>
        <p:spPr>
          <a:xfrm>
            <a:off x="6832025" y="2324314"/>
            <a:ext cx="2984088" cy="2265875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4BFEE951-CCEE-1345-AA9C-2693F6F469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81"/>
          <a:stretch/>
        </p:blipFill>
        <p:spPr>
          <a:xfrm>
            <a:off x="1150473" y="2324314"/>
            <a:ext cx="3596315" cy="2086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B755EE-2489-138F-84B6-1850F4B83884}"/>
              </a:ext>
            </a:extLst>
          </p:cNvPr>
          <p:cNvSpPr txBox="1"/>
          <p:nvPr/>
        </p:nvSpPr>
        <p:spPr>
          <a:xfrm>
            <a:off x="838200" y="4590189"/>
            <a:ext cx="5350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dirty="0"/>
              <a:t>Transition Radiation</a:t>
            </a:r>
          </a:p>
          <a:p>
            <a:pPr marL="285750" indent="-285750">
              <a:buFontTx/>
              <a:buChar char="-"/>
            </a:pPr>
            <a:r>
              <a:rPr lang="en-DK" dirty="0"/>
              <a:t>EM field by moving charge is reorganized when it penetrates the boundary of two different </a:t>
            </a:r>
            <a:r>
              <a:rPr lang="en-US" dirty="0"/>
              <a:t>medium.</a:t>
            </a:r>
          </a:p>
          <a:p>
            <a:pPr marL="285750" indent="-285750">
              <a:buFontTx/>
              <a:buChar char="-"/>
            </a:pPr>
            <a:r>
              <a:rPr lang="en-US" dirty="0"/>
              <a:t>It stimulates the polarization in the medium, coherently radiating the photon.</a:t>
            </a:r>
            <a:endParaRPr lang="en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A4134-4FF3-2DAB-1CF7-45C730C13B67}"/>
              </a:ext>
            </a:extLst>
          </p:cNvPr>
          <p:cNvSpPr txBox="1"/>
          <p:nvPr/>
        </p:nvSpPr>
        <p:spPr>
          <a:xfrm>
            <a:off x="6464273" y="4590189"/>
            <a:ext cx="5350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dirty="0"/>
              <a:t>OTR Monitor</a:t>
            </a:r>
          </a:p>
          <a:p>
            <a:pPr marL="285750" indent="-285750">
              <a:buFontTx/>
              <a:buChar char="-"/>
            </a:pPr>
            <a:r>
              <a:rPr lang="en-US" dirty="0"/>
              <a:t>A metallic foil emits the radiation on both sides</a:t>
            </a:r>
            <a:r>
              <a:rPr lang="ko-KR" altLang="en-US" dirty="0"/>
              <a:t> </a:t>
            </a:r>
            <a:r>
              <a:rPr lang="en-US" altLang="ko-KR" dirty="0"/>
              <a:t>like a mirror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It</a:t>
            </a:r>
            <a:r>
              <a:rPr lang="ko-KR" altLang="en-US" dirty="0"/>
              <a:t> </a:t>
            </a:r>
            <a:r>
              <a:rPr lang="en-US" altLang="ko-KR" dirty="0"/>
              <a:t>is proportional to the number of the incident particle, and has an angular distribution: </a:t>
            </a:r>
            <a:r>
              <a:rPr lang="el-GR" dirty="0">
                <a:solidFill>
                  <a:srgbClr val="000000"/>
                </a:solidFill>
                <a:effectLst/>
                <a:latin typeface="Helvetica" pitchFamily="2" charset="0"/>
              </a:rPr>
              <a:t>θ= 1/γ</a:t>
            </a:r>
          </a:p>
        </p:txBody>
      </p:sp>
    </p:spTree>
    <p:extLst>
      <p:ext uri="{BB962C8B-B14F-4D97-AF65-F5344CB8AC3E}">
        <p14:creationId xmlns:p14="http://schemas.microsoft.com/office/powerpoint/2010/main" val="112587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12CB-F63A-3F37-0C3F-E7CF23B5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b="1" dirty="0"/>
              <a:t>Background Study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5A27-7F37-37B3-EC81-AAFCED413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917575"/>
          </a:xfrm>
        </p:spPr>
        <p:txBody>
          <a:bodyPr/>
          <a:lstStyle/>
          <a:p>
            <a:pPr marL="0" indent="0">
              <a:buNone/>
            </a:pPr>
            <a:r>
              <a:rPr lang="en-DK" dirty="0"/>
              <a:t>3. Scintillating Screen</a:t>
            </a:r>
          </a:p>
          <a:p>
            <a:pPr marL="0" indent="0">
              <a:buNone/>
            </a:pP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EB56C-B2A8-4F57-7D82-A301707E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7AC89-E28B-A746-2FB0-7E32D403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5</a:t>
            </a:fld>
            <a:endParaRPr lang="en-DK"/>
          </a:p>
        </p:txBody>
      </p:sp>
      <p:pic>
        <p:nvPicPr>
          <p:cNvPr id="6" name="Picture 2" descr="YAG(Ce) Scintillator Crystals, yag ce scintillators">
            <a:extLst>
              <a:ext uri="{FF2B5EF4-FFF2-40B4-BE49-F238E27FC236}">
                <a16:creationId xmlns:a16="http://schemas.microsoft.com/office/drawing/2014/main" id="{296C2E9E-8D99-BC28-57B0-EA3CD40C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96" y="2423378"/>
            <a:ext cx="3213315" cy="25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718B5-0FD1-A637-64CC-AE2200F36D7F}"/>
              </a:ext>
            </a:extLst>
          </p:cNvPr>
          <p:cNvSpPr txBox="1"/>
          <p:nvPr/>
        </p:nvSpPr>
        <p:spPr>
          <a:xfrm>
            <a:off x="1065710" y="5213525"/>
            <a:ext cx="10288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  <a:effectLst/>
              </a:rPr>
              <a:t>When a particle penetrates a scintillating material, the energy loss by the collision of the beam particles with the target electrons create photons.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  <a:effectLst/>
              </a:rPr>
              <a:t>The light output is linear to the energy loss which is associated with the incident particle flux.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F87885-3BC4-69F1-08D3-D8C872BBA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311" y="2393010"/>
            <a:ext cx="3614889" cy="26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5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D583-6D90-41F9-84BD-E9A6D2A2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b="1" dirty="0"/>
              <a:t>Beam Halo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15F31-0E55-3D44-4726-86ECD8BAA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DK" dirty="0"/>
              <a:t>Why we should measure the beam halo?</a:t>
            </a:r>
          </a:p>
          <a:p>
            <a:pPr>
              <a:buFontTx/>
              <a:buChar char="-"/>
            </a:pPr>
            <a:r>
              <a:rPr lang="en-DK" sz="2000" dirty="0"/>
              <a:t>It could wreak havoc on the accelerator components.</a:t>
            </a:r>
          </a:p>
          <a:p>
            <a:pPr>
              <a:buFontTx/>
              <a:buChar char="-"/>
            </a:pPr>
            <a:r>
              <a:rPr lang="en-DK" sz="2000" dirty="0"/>
              <a:t>Background noise is increased, disturbing the beam monitoring.</a:t>
            </a:r>
          </a:p>
          <a:p>
            <a:pPr>
              <a:buFontTx/>
              <a:buChar char="-"/>
            </a:pPr>
            <a:endParaRPr lang="en-DK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67840-918E-E026-B4BA-E67C816C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E8CC1-38DC-E34F-D72C-8FE8E1A9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6</a:t>
            </a:fld>
            <a:endParaRPr lang="en-DK"/>
          </a:p>
        </p:txBody>
      </p:sp>
      <p:pic>
        <p:nvPicPr>
          <p:cNvPr id="2050" name="Picture 2" descr="CERN's prowess in nothingness – CERN Courier">
            <a:extLst>
              <a:ext uri="{FF2B5EF4-FFF2-40B4-BE49-F238E27FC236}">
                <a16:creationId xmlns:a16="http://schemas.microsoft.com/office/drawing/2014/main" id="{67E7C633-3900-0DE4-6F76-B8A7619C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53" y="3429000"/>
            <a:ext cx="40322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omparison of graphs with numbers&#10;&#10;AI-generated content may be incorrect.">
            <a:extLst>
              <a:ext uri="{FF2B5EF4-FFF2-40B4-BE49-F238E27FC236}">
                <a16:creationId xmlns:a16="http://schemas.microsoft.com/office/drawing/2014/main" id="{65A5A0B4-C13A-3176-7906-B3A83AFA2F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824"/>
          <a:stretch/>
        </p:blipFill>
        <p:spPr>
          <a:xfrm>
            <a:off x="4987803" y="3213818"/>
            <a:ext cx="6896344" cy="26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95E0-885E-AAD6-CFFA-FDF4AB2B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b="1" dirty="0"/>
              <a:t>Beam Halo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9F9E-A361-468A-D466-8172A5562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4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K" dirty="0"/>
              <a:t>How to measure the beam halo?</a:t>
            </a:r>
          </a:p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endParaRPr lang="en-DK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59EFC-5CA1-E655-4676-FE4ACA3D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2A03F-90D2-2065-A525-9E19D033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7</a:t>
            </a:fld>
            <a:endParaRPr lang="en-DK"/>
          </a:p>
        </p:txBody>
      </p:sp>
      <p:pic>
        <p:nvPicPr>
          <p:cNvPr id="6" name="Picture 5" descr="Diagram of a diagram of a structure&#10;&#10;AI-generated content may be incorrect.">
            <a:extLst>
              <a:ext uri="{FF2B5EF4-FFF2-40B4-BE49-F238E27FC236}">
                <a16:creationId xmlns:a16="http://schemas.microsoft.com/office/drawing/2014/main" id="{12F2D35B-4137-91D9-90A8-30D236D9B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53" y="2535232"/>
            <a:ext cx="4531940" cy="251490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7ABAF5-5ABF-4923-2536-F3EF61C24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40470"/>
            <a:ext cx="4352523" cy="2514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AA583-FE1E-1576-39FD-89386F0DA93A}"/>
              </a:ext>
            </a:extLst>
          </p:cNvPr>
          <p:cNvSpPr txBox="1"/>
          <p:nvPr/>
        </p:nvSpPr>
        <p:spPr>
          <a:xfrm>
            <a:off x="838200" y="5140487"/>
            <a:ext cx="535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Diamond Sensor (DS)</a:t>
            </a:r>
            <a:endParaRPr lang="en-DK" b="1" dirty="0"/>
          </a:p>
          <a:p>
            <a:pPr marL="285750" indent="-285750">
              <a:buFontTx/>
              <a:buChar char="-"/>
            </a:pPr>
            <a:r>
              <a:rPr lang="en-US" dirty="0"/>
              <a:t>Electric signal generated by ionized diamond is detected proportional to the beam energy.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08109-AC32-9CDE-6718-AF3D497F7530}"/>
              </a:ext>
            </a:extLst>
          </p:cNvPr>
          <p:cNvSpPr txBox="1"/>
          <p:nvPr/>
        </p:nvSpPr>
        <p:spPr>
          <a:xfrm>
            <a:off x="6633260" y="5135250"/>
            <a:ext cx="535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dirty="0"/>
              <a:t>Scintillator with OTR</a:t>
            </a:r>
          </a:p>
          <a:p>
            <a:pPr marL="285750" indent="-285750">
              <a:buFontTx/>
              <a:buChar char="-"/>
            </a:pPr>
            <a:r>
              <a:rPr lang="en-US" dirty="0"/>
              <a:t>Monitor whole beam by both OTR for strong beam core and Scintillator for faint beam halo.</a:t>
            </a:r>
          </a:p>
        </p:txBody>
      </p:sp>
    </p:spTree>
    <p:extLst>
      <p:ext uri="{BB962C8B-B14F-4D97-AF65-F5344CB8AC3E}">
        <p14:creationId xmlns:p14="http://schemas.microsoft.com/office/powerpoint/2010/main" val="400625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6C7E-3D02-AEE2-0D27-ED2AAD79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DK" b="1" dirty="0"/>
              <a:t>Device Setup</a:t>
            </a:r>
          </a:p>
        </p:txBody>
      </p:sp>
      <p:pic>
        <p:nvPicPr>
          <p:cNvPr id="7" name="Content Placeholder 6" descr="A diagram of a light source&#10;&#10;AI-generated content may be incorrect.">
            <a:extLst>
              <a:ext uri="{FF2B5EF4-FFF2-40B4-BE49-F238E27FC236}">
                <a16:creationId xmlns:a16="http://schemas.microsoft.com/office/drawing/2014/main" id="{29E2A966-56ED-4BEF-A879-E98431B19B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5074" y="1690688"/>
            <a:ext cx="5486401" cy="4087367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EA8A-E808-264F-6F27-ED41888D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13863-2600-C15D-2218-8A798640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DDFD863-8890-C04C-B640-A44818E3E840}" type="slidenum">
              <a:rPr lang="en-DK" smtClean="0"/>
              <a:pPr>
                <a:spcAft>
                  <a:spcPts val="600"/>
                </a:spcAft>
              </a:pPr>
              <a:t>8</a:t>
            </a:fld>
            <a:endParaRPr lang="en-DK"/>
          </a:p>
        </p:txBody>
      </p:sp>
      <p:pic>
        <p:nvPicPr>
          <p:cNvPr id="32" name="Picture 31" descr="Diagram of a projector screen&#10;&#10;AI-generated content may be incorrect.">
            <a:extLst>
              <a:ext uri="{FF2B5EF4-FFF2-40B4-BE49-F238E27FC236}">
                <a16:creationId xmlns:a16="http://schemas.microsoft.com/office/drawing/2014/main" id="{6712EA27-8F96-3DFE-8934-FEE964C30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349" y="2231863"/>
            <a:ext cx="4693674" cy="3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DB2-FAA0-FE72-4441-B0A485DD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b="1" dirty="0"/>
              <a:t>Dynamic Range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F934-F20F-8A0E-7302-BA3CB1CA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16/05/2025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DE3F1-1B38-B0D2-71F7-9391AEE7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D863-8890-C04C-B640-A44818E3E840}" type="slidenum">
              <a:rPr lang="en-DK" smtClean="0"/>
              <a:t>9</a:t>
            </a:fld>
            <a:endParaRPr lang="en-DK"/>
          </a:p>
        </p:txBody>
      </p:sp>
      <p:pic>
        <p:nvPicPr>
          <p:cNvPr id="11" name="Content Placeholder 10" descr="A graph of a number of points&#10;&#10;AI-generated content may be incorrect.">
            <a:extLst>
              <a:ext uri="{FF2B5EF4-FFF2-40B4-BE49-F238E27FC236}">
                <a16:creationId xmlns:a16="http://schemas.microsoft.com/office/drawing/2014/main" id="{3755A2BF-A165-FFE6-A787-F4E8B88BE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9933" y="2049503"/>
            <a:ext cx="3839401" cy="2557172"/>
          </a:xfrm>
        </p:spPr>
      </p:pic>
      <p:pic>
        <p:nvPicPr>
          <p:cNvPr id="13" name="Picture 12" descr="A blue and red chart&#10;&#10;AI-generated content may be incorrect.">
            <a:extLst>
              <a:ext uri="{FF2B5EF4-FFF2-40B4-BE49-F238E27FC236}">
                <a16:creationId xmlns:a16="http://schemas.microsoft.com/office/drawing/2014/main" id="{AB327D15-9BC0-EC9A-3A2B-5BAE829E4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55" y="1995222"/>
            <a:ext cx="3325908" cy="26114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7E238E-6DB2-474F-AF82-F54F082B568F}"/>
              </a:ext>
            </a:extLst>
          </p:cNvPr>
          <p:cNvSpPr txBox="1"/>
          <p:nvPr/>
        </p:nvSpPr>
        <p:spPr>
          <a:xfrm>
            <a:off x="5545017" y="5112858"/>
            <a:ext cx="2332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dirty="0"/>
              <a:t>Maximum</a:t>
            </a:r>
          </a:p>
          <a:p>
            <a:r>
              <a:rPr lang="en-DK" dirty="0"/>
              <a:t>Screen saturation</a:t>
            </a:r>
          </a:p>
          <a:p>
            <a:r>
              <a:rPr lang="en-DK" dirty="0"/>
              <a:t>1x10</a:t>
            </a:r>
            <a:r>
              <a:rPr lang="en-DK" baseline="30000" dirty="0"/>
              <a:t>5</a:t>
            </a:r>
            <a:r>
              <a:rPr lang="en-DK" dirty="0"/>
              <a:t> photon/pixel</a:t>
            </a:r>
          </a:p>
        </p:txBody>
      </p:sp>
      <p:pic>
        <p:nvPicPr>
          <p:cNvPr id="16" name="Picture 15" descr="A green square with a blue and red gradient&#10;&#10;AI-generated content may be incorrect.">
            <a:extLst>
              <a:ext uri="{FF2B5EF4-FFF2-40B4-BE49-F238E27FC236}">
                <a16:creationId xmlns:a16="http://schemas.microsoft.com/office/drawing/2014/main" id="{BA77F8ED-B00E-F941-FA44-BC4385A7B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6" y="1960616"/>
            <a:ext cx="3219846" cy="25917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396CEF-E8E3-6D2E-35BF-6D05F9A59326}"/>
              </a:ext>
            </a:extLst>
          </p:cNvPr>
          <p:cNvSpPr txBox="1"/>
          <p:nvPr/>
        </p:nvSpPr>
        <p:spPr>
          <a:xfrm>
            <a:off x="8338038" y="5112858"/>
            <a:ext cx="3288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b="1" dirty="0"/>
              <a:t>Minimum</a:t>
            </a:r>
          </a:p>
          <a:p>
            <a:r>
              <a:rPr lang="en-DK" dirty="0"/>
              <a:t>Photon Yield, background noise</a:t>
            </a:r>
          </a:p>
          <a:p>
            <a:r>
              <a:rPr lang="en-DK" dirty="0"/>
              <a:t>1-2 photon/pixel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BC1CE-1A07-9372-3E76-CD737C11054D}"/>
              </a:ext>
            </a:extLst>
          </p:cNvPr>
          <p:cNvSpPr txBox="1"/>
          <p:nvPr/>
        </p:nvSpPr>
        <p:spPr>
          <a:xfrm>
            <a:off x="1106208" y="5112858"/>
            <a:ext cx="36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b="1" dirty="0"/>
              <a:t>Camera noise</a:t>
            </a:r>
          </a:p>
          <a:p>
            <a:r>
              <a:rPr lang="en-DK" dirty="0"/>
              <a:t>Shutter mode, sensor temperature</a:t>
            </a:r>
          </a:p>
          <a:p>
            <a:r>
              <a:rPr lang="en-DK" dirty="0"/>
              <a:t>Noise level: 0.33 photon/pixel</a:t>
            </a:r>
          </a:p>
        </p:txBody>
      </p:sp>
    </p:spTree>
    <p:extLst>
      <p:ext uri="{BB962C8B-B14F-4D97-AF65-F5344CB8AC3E}">
        <p14:creationId xmlns:p14="http://schemas.microsoft.com/office/powerpoint/2010/main" val="276008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1396</Words>
  <Application>Microsoft Macintosh PowerPoint</Application>
  <PresentationFormat>Widescreen</PresentationFormat>
  <Paragraphs>184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Helvetica</vt:lpstr>
      <vt:lpstr>Helvetica Neue</vt:lpstr>
      <vt:lpstr>Wingdings</vt:lpstr>
      <vt:lpstr>Office Theme</vt:lpstr>
      <vt:lpstr>Development of a YAG/OTR Monitor for Beam Halo Diagnostics (IBIC 2018, 上海)</vt:lpstr>
      <vt:lpstr>Introduction</vt:lpstr>
      <vt:lpstr>Background Study</vt:lpstr>
      <vt:lpstr>Background Study</vt:lpstr>
      <vt:lpstr>Background Study</vt:lpstr>
      <vt:lpstr>Beam Halo Measurement</vt:lpstr>
      <vt:lpstr>Beam Halo Measurement</vt:lpstr>
      <vt:lpstr>Device Setup</vt:lpstr>
      <vt:lpstr>Dynamic Range</vt:lpstr>
      <vt:lpstr>Spatial Resolution</vt:lpstr>
      <vt:lpstr>Conclusion and Summary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Juhwan Yoon</dc:creator>
  <cp:lastModifiedBy>Juhwan Yoon</cp:lastModifiedBy>
  <cp:revision>331</cp:revision>
  <dcterms:created xsi:type="dcterms:W3CDTF">2025-04-01T06:45:33Z</dcterms:created>
  <dcterms:modified xsi:type="dcterms:W3CDTF">2025-05-16T08:52:17Z</dcterms:modified>
</cp:coreProperties>
</file>