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28"/>
  </p:notesMasterIdLst>
  <p:sldIdLst>
    <p:sldId id="273" r:id="rId2"/>
    <p:sldId id="526" r:id="rId3"/>
    <p:sldId id="528" r:id="rId4"/>
    <p:sldId id="527" r:id="rId5"/>
    <p:sldId id="529" r:id="rId6"/>
    <p:sldId id="530" r:id="rId7"/>
    <p:sldId id="531" r:id="rId8"/>
    <p:sldId id="532" r:id="rId9"/>
    <p:sldId id="533" r:id="rId10"/>
    <p:sldId id="534" r:id="rId11"/>
    <p:sldId id="536" r:id="rId12"/>
    <p:sldId id="537" r:id="rId13"/>
    <p:sldId id="541" r:id="rId14"/>
    <p:sldId id="554" r:id="rId15"/>
    <p:sldId id="545" r:id="rId16"/>
    <p:sldId id="542" r:id="rId17"/>
    <p:sldId id="546" r:id="rId18"/>
    <p:sldId id="547" r:id="rId19"/>
    <p:sldId id="553" r:id="rId20"/>
    <p:sldId id="548" r:id="rId21"/>
    <p:sldId id="555" r:id="rId22"/>
    <p:sldId id="550" r:id="rId23"/>
    <p:sldId id="551" r:id="rId24"/>
    <p:sldId id="552" r:id="rId25"/>
    <p:sldId id="276" r:id="rId26"/>
    <p:sldId id="535" r:id="rId27"/>
  </p:sldIdLst>
  <p:sldSz cx="12192000" cy="6858000"/>
  <p:notesSz cx="9929813" cy="67992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E2EB1"/>
    <a:srgbClr val="E6EAEE"/>
    <a:srgbClr val="FF0000"/>
    <a:srgbClr val="FF4F4F"/>
    <a:srgbClr val="AD2222"/>
    <a:srgbClr val="37A9FF"/>
    <a:srgbClr val="4A4A4A"/>
    <a:srgbClr val="24AE24"/>
    <a:srgbClr val="FF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6242" autoAdjust="0"/>
  </p:normalViewPr>
  <p:slideViewPr>
    <p:cSldViewPr snapToGrid="0">
      <p:cViewPr>
        <p:scale>
          <a:sx n="125" d="100"/>
          <a:sy n="125" d="100"/>
        </p:scale>
        <p:origin x="1584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1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4597" y="1"/>
            <a:ext cx="4302919" cy="3411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AF38A842-6FBA-4260-891F-5BFC0B6363BF}" type="datetimeFigureOut">
              <a:rPr lang="ko-KR" altLang="en-US" smtClean="0"/>
              <a:t>2025-05-08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49313"/>
            <a:ext cx="4075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982" y="3272146"/>
            <a:ext cx="7943850" cy="2677210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8121"/>
            <a:ext cx="4302919" cy="341143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4597" y="6458121"/>
            <a:ext cx="4302919" cy="341143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E4E3F2E2-4D2A-4EF6-8925-E1F7692B18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3776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02771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390314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54018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8">
            <a:extLst>
              <a:ext uri="{FF2B5EF4-FFF2-40B4-BE49-F238E27FC236}">
                <a16:creationId xmlns:a16="http://schemas.microsoft.com/office/drawing/2014/main" id="{3EE194DE-4555-4778-A859-91C2755FF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5140"/>
            <a:ext cx="10515600" cy="1195655"/>
          </a:xfrm>
        </p:spPr>
        <p:txBody>
          <a:bodyPr/>
          <a:lstStyle>
            <a:lvl1pPr algn="ctr">
              <a:defRPr b="1">
                <a:solidFill>
                  <a:srgbClr val="003DA5"/>
                </a:solidFill>
                <a:latin typeface="HelveticaNeue-Bold"/>
              </a:defRPr>
            </a:lvl1pPr>
          </a:lstStyle>
          <a:p>
            <a:r>
              <a:rPr lang="ko-KR" altLang="en-US" dirty="0"/>
              <a:t>마스터 제목</a:t>
            </a:r>
          </a:p>
        </p:txBody>
      </p:sp>
      <p:sp>
        <p:nvSpPr>
          <p:cNvPr id="30" name="텍스트 개체 틀 29">
            <a:extLst>
              <a:ext uri="{FF2B5EF4-FFF2-40B4-BE49-F238E27FC236}">
                <a16:creationId xmlns:a16="http://schemas.microsoft.com/office/drawing/2014/main" id="{99684590-FD7D-4E35-9DCC-27574E6E03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0858" y="4435016"/>
            <a:ext cx="5091929" cy="5354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HelveticaNeue-Bold"/>
              </a:defRPr>
            </a:lvl1pPr>
          </a:lstStyle>
          <a:p>
            <a:pPr lvl="0"/>
            <a:r>
              <a:rPr lang="en-US" altLang="ko-KR" dirty="0"/>
              <a:t>Author, Affiliation</a:t>
            </a:r>
          </a:p>
          <a:p>
            <a:pPr lvl="0"/>
            <a:endParaRPr lang="ko-KR" altLang="en-US" dirty="0"/>
          </a:p>
        </p:txBody>
      </p:sp>
      <p:sp>
        <p:nvSpPr>
          <p:cNvPr id="31" name="텍스트 개체 틀 29">
            <a:extLst>
              <a:ext uri="{FF2B5EF4-FFF2-40B4-BE49-F238E27FC236}">
                <a16:creationId xmlns:a16="http://schemas.microsoft.com/office/drawing/2014/main" id="{08467DB4-0F7E-4EB7-8EC0-41995AD01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110" y="57882"/>
            <a:ext cx="5091929" cy="29324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1">
                <a:solidFill>
                  <a:srgbClr val="003DA5"/>
                </a:solidFill>
                <a:latin typeface="HelveticaNeue-Bold"/>
              </a:defRPr>
            </a:lvl1pPr>
          </a:lstStyle>
          <a:p>
            <a:pPr lvl="0"/>
            <a:r>
              <a:rPr lang="en-US" altLang="ko-KR" dirty="0"/>
              <a:t>Date, City, conference, </a:t>
            </a:r>
            <a:r>
              <a:rPr lang="en-US" altLang="ko-KR" dirty="0" err="1"/>
              <a:t>etc</a:t>
            </a:r>
            <a:r>
              <a:rPr lang="en-US" altLang="ko-KR" dirty="0"/>
              <a:t>…</a:t>
            </a:r>
          </a:p>
        </p:txBody>
      </p:sp>
      <p:pic>
        <p:nvPicPr>
          <p:cNvPr id="4" name="그림 3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33FE3625-5646-B347-0C62-1F292680B0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07" y="6216122"/>
            <a:ext cx="1571060" cy="51845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3BCB2FDA-2FB7-8DC8-0224-35B376F25AF4}"/>
              </a:ext>
            </a:extLst>
          </p:cNvPr>
          <p:cNvCxnSpPr>
            <a:cxnSpLocks/>
          </p:cNvCxnSpPr>
          <p:nvPr userDrawn="1"/>
        </p:nvCxnSpPr>
        <p:spPr>
          <a:xfrm>
            <a:off x="516941" y="2936762"/>
            <a:ext cx="11110801" cy="0"/>
          </a:xfrm>
          <a:prstGeom prst="line">
            <a:avLst/>
          </a:prstGeom>
          <a:ln w="381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71443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942" y="93339"/>
            <a:ext cx="11110801" cy="574676"/>
          </a:xfrm>
        </p:spPr>
        <p:txBody>
          <a:bodyPr>
            <a:normAutofit/>
          </a:bodyPr>
          <a:lstStyle>
            <a:lvl1pPr>
              <a:defRPr lang="en-US" altLang="ko-KR" sz="2800" b="1" i="0" u="none" strike="noStrike" baseline="0" smtClean="0">
                <a:solidFill>
                  <a:srgbClr val="003DA5"/>
                </a:solidFill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1E01F35-271F-4C4D-B56B-8AD7A7E17B6D}"/>
              </a:ext>
            </a:extLst>
          </p:cNvPr>
          <p:cNvSpPr/>
          <p:nvPr userDrawn="1"/>
        </p:nvSpPr>
        <p:spPr>
          <a:xfrm flipV="1">
            <a:off x="0" y="6766561"/>
            <a:ext cx="12192000" cy="91438"/>
          </a:xfrm>
          <a:prstGeom prst="rect">
            <a:avLst/>
          </a:prstGeom>
          <a:solidFill>
            <a:srgbClr val="003DA5"/>
          </a:solidFill>
          <a:ln>
            <a:solidFill>
              <a:srgbClr val="003D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solidFill>
                <a:srgbClr val="003DA5"/>
              </a:solidFill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A7DC5BB-B9FC-48C6-B183-2750ED23BD4D}"/>
              </a:ext>
            </a:extLst>
          </p:cNvPr>
          <p:cNvCxnSpPr>
            <a:cxnSpLocks/>
          </p:cNvCxnSpPr>
          <p:nvPr userDrawn="1"/>
        </p:nvCxnSpPr>
        <p:spPr>
          <a:xfrm>
            <a:off x="516941" y="668015"/>
            <a:ext cx="11110801" cy="0"/>
          </a:xfrm>
          <a:prstGeom prst="line">
            <a:avLst/>
          </a:prstGeom>
          <a:ln w="381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텍스트 개체 틀 16">
            <a:extLst>
              <a:ext uri="{FF2B5EF4-FFF2-40B4-BE49-F238E27FC236}">
                <a16:creationId xmlns:a16="http://schemas.microsoft.com/office/drawing/2014/main" id="{0F08C87B-0835-4350-827F-E1E910DA18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" y="1615447"/>
            <a:ext cx="12191999" cy="3619494"/>
          </a:xfrm>
          <a:solidFill>
            <a:schemeClr val="bg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ko-KR" dirty="0"/>
              <a:t>Title</a:t>
            </a:r>
            <a:endParaRPr lang="ko-KR" altLang="en-US" dirty="0"/>
          </a:p>
        </p:txBody>
      </p:sp>
      <p:pic>
        <p:nvPicPr>
          <p:cNvPr id="9" name="그림 8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5E50E94C-C675-9635-2144-26AAE269B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07" y="57949"/>
            <a:ext cx="1721765" cy="56818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27329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포항가속기연구소, 세상에서 가장 밝은 빛 구현 성공 &lt; 정책·사회·종합 &lt; 뉴스 &lt; 기사본문 - 테크월드뉴스 - 조명의 기자">
            <a:extLst>
              <a:ext uri="{FF2B5EF4-FFF2-40B4-BE49-F238E27FC236}">
                <a16:creationId xmlns:a16="http://schemas.microsoft.com/office/drawing/2014/main" id="{8C4805CD-4A06-4516-8993-ECCF474016F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3000"/>
                    </a14:imgEffect>
                    <a14:imgEffect>
                      <a14:colorTemperature colorTemp="4005"/>
                    </a14:imgEffect>
                    <a14:imgEffect>
                      <a14:brightnessContrast brigh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05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제목 4">
            <a:extLst>
              <a:ext uri="{FF2B5EF4-FFF2-40B4-BE49-F238E27FC236}">
                <a16:creationId xmlns:a16="http://schemas.microsoft.com/office/drawing/2014/main" id="{D8F161E4-CC17-43BC-A2C1-87EC2F89F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69" y="2412460"/>
            <a:ext cx="7667860" cy="1095768"/>
          </a:xfrm>
        </p:spPr>
        <p:txBody>
          <a:bodyPr>
            <a:normAutofit/>
          </a:bodyPr>
          <a:lstStyle>
            <a:lvl1pPr algn="ctr">
              <a:defRPr sz="3600" b="1">
                <a:latin typeface="HelveticaNeue-Bold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6" name="그림 5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BA45AD12-D64E-40F6-6E17-DF7DFB007E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7707" y="57949"/>
            <a:ext cx="1721765" cy="56818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53672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926F3D52-ED44-49B6-96D9-3B44D30CA3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3560" cy="3429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0057378-928A-4B05-ADAE-582E74D48C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60" y="0"/>
            <a:ext cx="6098440" cy="3429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F6C517A-6A73-4531-9608-4F45CB70A4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9000"/>
            <a:ext cx="6093559" cy="3429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7EF9799-E0D4-4007-AAB6-BEF0999703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57" y="3428858"/>
            <a:ext cx="6098443" cy="3429142"/>
          </a:xfrm>
          <a:prstGeom prst="rect">
            <a:avLst/>
          </a:prstGeom>
        </p:spPr>
      </p:pic>
      <p:sp>
        <p:nvSpPr>
          <p:cNvPr id="13" name="제목 4">
            <a:extLst>
              <a:ext uri="{FF2B5EF4-FFF2-40B4-BE49-F238E27FC236}">
                <a16:creationId xmlns:a16="http://schemas.microsoft.com/office/drawing/2014/main" id="{E09353C5-6A4A-47A5-BD32-6740ACE70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69" y="2412460"/>
            <a:ext cx="7667860" cy="1095768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HelveticaNeue-Bold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4" name="그림 3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61790175-4458-53C9-C4C9-0F6772351B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297707" y="6216122"/>
            <a:ext cx="1571060" cy="51845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D072B406-CBD6-118B-22FA-9E91EDB74DA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011838" y="6280572"/>
            <a:ext cx="1285869" cy="45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6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386131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424108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655161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136987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45388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419802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080730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551180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77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2" r:id="rId13"/>
    <p:sldLayoutId id="2147483693" r:id="rId14"/>
    <p:sldLayoutId id="2147483675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6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0.png"/><Relationship Id="rId4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61.png"/><Relationship Id="rId7" Type="http://schemas.openxmlformats.org/officeDocument/2006/relationships/image" Target="../media/image10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62.png"/><Relationship Id="rId9" Type="http://schemas.openxmlformats.org/officeDocument/2006/relationships/image" Target="../media/image1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제목 54">
            <a:extLst>
              <a:ext uri="{FF2B5EF4-FFF2-40B4-BE49-F238E27FC236}">
                <a16:creationId xmlns:a16="http://schemas.microsoft.com/office/drawing/2014/main" id="{953D9ED4-1A2C-4DE8-93BB-A45B17538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635" y="1627769"/>
            <a:ext cx="9220726" cy="1195655"/>
          </a:xfrm>
        </p:spPr>
        <p:txBody>
          <a:bodyPr>
            <a:noAutofit/>
          </a:bodyPr>
          <a:lstStyle/>
          <a:p>
            <a:r>
              <a:rPr lang="en-US" altLang="ko-KR" sz="360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Theories derived from </a:t>
            </a:r>
            <a:r>
              <a:rPr lang="en-US" altLang="ko-KR" sz="3600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Haissinski</a:t>
            </a:r>
            <a:r>
              <a:rPr lang="en-US" altLang="ko-KR" sz="360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equation and their applications to electron storage rings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849282-3436-4D30-A386-0D385E2B2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3199" y="3678102"/>
            <a:ext cx="4104341" cy="1345525"/>
          </a:xfrm>
        </p:spPr>
        <p:txBody>
          <a:bodyPr>
            <a:normAutofit/>
          </a:bodyPr>
          <a:lstStyle/>
          <a:p>
            <a:pPr algn="ctr"/>
            <a:r>
              <a:rPr lang="en-US" altLang="ko-KR" sz="2400" b="1" dirty="0">
                <a:latin typeface="+mj-lt"/>
                <a:cs typeface="Times New Roman" panose="02020603050405020304" pitchFamily="18" charset="0"/>
              </a:rPr>
              <a:t>Young Min Park</a:t>
            </a:r>
          </a:p>
          <a:p>
            <a:pPr algn="ctr"/>
            <a:br>
              <a:rPr lang="en-US" altLang="ko-KR" sz="2400" baseline="30000" dirty="0">
                <a:latin typeface="+mj-lt"/>
                <a:cs typeface="Times New Roman" panose="02020603050405020304" pitchFamily="18" charset="0"/>
              </a:rPr>
            </a:br>
            <a:r>
              <a:rPr lang="en-US" altLang="ko-KR" sz="1800" dirty="0">
                <a:latin typeface="+mj-lt"/>
                <a:cs typeface="Times New Roman" panose="02020603050405020304" pitchFamily="18" charset="0"/>
              </a:rPr>
              <a:t>Division of Advanced Nuclear Engineering (DANE), POSTECH</a:t>
            </a:r>
            <a:endParaRPr lang="en-US" altLang="ko-KR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F306EBC-E9DB-4325-83CB-44F372C64D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latin typeface="+mj-lt"/>
                <a:cs typeface="Times New Roman" panose="02020603050405020304" pitchFamily="18" charset="0"/>
              </a:rPr>
              <a:t>2025-04-03, Pohang, South Korea</a:t>
            </a:r>
            <a:endParaRPr lang="ko-KR" altLang="en-US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F8CFEB7-ADD7-B0B4-F0F8-01FC75700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88" y="3093928"/>
            <a:ext cx="6182311" cy="290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41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EB0D7-A6A1-F185-348D-1BB2B9604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8647B1-CA16-76AE-F62C-C889D3D8D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b="1" dirty="0">
                <a:cs typeface="Times New Roman" panose="02020603050405020304" pitchFamily="18" charset="0"/>
              </a:rPr>
              <a:t>Theories derived from </a:t>
            </a:r>
            <a:r>
              <a:rPr lang="en-US" altLang="ko-KR" sz="3600" b="1" dirty="0" err="1">
                <a:cs typeface="Times New Roman" panose="02020603050405020304" pitchFamily="18" charset="0"/>
              </a:rPr>
              <a:t>Haissinski</a:t>
            </a:r>
            <a:r>
              <a:rPr lang="en-US" altLang="ko-KR" sz="3600" b="1" dirty="0">
                <a:cs typeface="Times New Roman" panose="02020603050405020304" pitchFamily="18" charset="0"/>
              </a:rPr>
              <a:t> equation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40C7B46B-A6D1-A918-28F6-2D294CE61B93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10</a:t>
            </a:fld>
            <a:endParaRPr lang="ko-KR" altLang="en-US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7162A0-67B4-BFE3-1648-E42F79DF40B3}"/>
              </a:ext>
            </a:extLst>
          </p:cNvPr>
          <p:cNvSpPr txBox="1"/>
          <p:nvPr/>
        </p:nvSpPr>
        <p:spPr>
          <a:xfrm>
            <a:off x="516942" y="818042"/>
            <a:ext cx="1941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Bunch lengthening</a:t>
            </a:r>
            <a:endParaRPr lang="ko-KR" altLang="en-US" dirty="0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8440F07C-E524-954A-7AAE-5164F020A17C}"/>
              </a:ext>
            </a:extLst>
          </p:cNvPr>
          <p:cNvCxnSpPr>
            <a:cxnSpLocks/>
          </p:cNvCxnSpPr>
          <p:nvPr/>
        </p:nvCxnSpPr>
        <p:spPr>
          <a:xfrm>
            <a:off x="5021580" y="1614829"/>
            <a:ext cx="107442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C0077B-23C8-7C6C-4EC3-02F0E03E33FD}"/>
                  </a:ext>
                </a:extLst>
              </p:cNvPr>
              <p:cNvSpPr txBox="1"/>
              <p:nvPr/>
            </p:nvSpPr>
            <p:spPr>
              <a:xfrm>
                <a:off x="6603449" y="1349211"/>
                <a:ext cx="4074642" cy="636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f>
                            <m:f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d>
                                <m:d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den>
                          </m:f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𝒲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C0077B-23C8-7C6C-4EC3-02F0E03E3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449" y="1349211"/>
                <a:ext cx="4074642" cy="6363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FF4931-1FC7-8FD7-3482-517C697570E5}"/>
                  </a:ext>
                </a:extLst>
              </p:cNvPr>
              <p:cNvSpPr txBox="1"/>
              <p:nvPr/>
            </p:nvSpPr>
            <p:spPr>
              <a:xfrm>
                <a:off x="4839061" y="862402"/>
                <a:ext cx="1621549" cy="68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ko-K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altLang="ko-KR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trlP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altLang="ko-K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FF4931-1FC7-8FD7-3482-517C69757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061" y="862402"/>
                <a:ext cx="1621549" cy="689932"/>
              </a:xfrm>
              <a:prstGeom prst="rect">
                <a:avLst/>
              </a:prstGeom>
              <a:blipFill>
                <a:blip r:embed="rId3"/>
                <a:stretch>
                  <a:fillRect r="-7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51B427-BBE3-2AEC-FE5E-E5E1710CE1C5}"/>
                  </a:ext>
                </a:extLst>
              </p:cNvPr>
              <p:cNvSpPr txBox="1"/>
              <p:nvPr/>
            </p:nvSpPr>
            <p:spPr>
              <a:xfrm>
                <a:off x="1718901" y="1375885"/>
                <a:ext cx="3223639" cy="538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𝒲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51B427-BBE3-2AEC-FE5E-E5E1710CE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901" y="1375885"/>
                <a:ext cx="3223639" cy="5384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3B7EA26-E9EB-540F-3F16-638829C47FA3}"/>
                  </a:ext>
                </a:extLst>
              </p:cNvPr>
              <p:cNvSpPr txBox="1"/>
              <p:nvPr/>
            </p:nvSpPr>
            <p:spPr>
              <a:xfrm>
                <a:off x="2432852" y="2221773"/>
                <a:ext cx="7278980" cy="8009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−1−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𝑐𝐼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p>
                      </m:sSub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=0,  </m:t>
                      </m:r>
                      <m:sSubSup>
                        <m:sSubSup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p>
                      </m:sSubSup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𝑖</m:t>
                      </m:r>
                      <m:nary>
                        <m:nary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𝑑𝑘𝑍</m:t>
                          </m:r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sSub>
                                    <m:sSub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  <m:f>
                            <m:f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𝑑𝑘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𝑖𝑘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ko-KR" sz="1600" b="0" dirty="0"/>
              </a:p>
              <a:p>
                <a:endParaRPr lang="ko-KR" altLang="en-US" sz="16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3B7EA26-E9EB-540F-3F16-638829C47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852" y="2221773"/>
                <a:ext cx="7278980" cy="8009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E68E28F9-BBF1-2A3C-D9A6-BF6C8ECE88C5}"/>
              </a:ext>
            </a:extLst>
          </p:cNvPr>
          <p:cNvSpPr txBox="1"/>
          <p:nvPr/>
        </p:nvSpPr>
        <p:spPr>
          <a:xfrm>
            <a:off x="9711832" y="2297468"/>
            <a:ext cx="16059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dirty="0"/>
              <a:t>Appendix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584ACC-5D74-85DA-3FBD-77AB97C9164A}"/>
                  </a:ext>
                </a:extLst>
              </p:cNvPr>
              <p:cNvSpPr txBox="1"/>
              <p:nvPr/>
            </p:nvSpPr>
            <p:spPr>
              <a:xfrm>
                <a:off x="775464" y="3019135"/>
                <a:ext cx="10633896" cy="319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Changed </a:t>
                </a:r>
                <a14:m>
                  <m:oMath xmlns:m="http://schemas.openxmlformats.org/officeDocument/2006/math">
                    <m:r>
                      <a:rPr lang="en-US" altLang="ko-KR" sz="160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altLang="ko-KR" sz="1600" dirty="0"/>
                  <a:t>, and slope of </a:t>
                </a:r>
                <a14:m>
                  <m:oMath xmlns:m="http://schemas.openxmlformats.org/officeDocument/2006/math">
                    <m:r>
                      <a:rPr lang="en-US" altLang="ko-KR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6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ko-KR" sz="1600" dirty="0"/>
                  <a:t> can be measured experimentally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When </a:t>
                </a:r>
                <a14:m>
                  <m:oMath xmlns:m="http://schemas.openxmlformats.org/officeDocument/2006/math">
                    <m:r>
                      <a:rPr lang="en-US" altLang="ko-KR" sz="160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→0,</m:t>
                    </m:r>
                  </m:oMath>
                </a14:m>
                <a:r>
                  <a:rPr lang="en-US" altLang="ko-KR" sz="1600" dirty="0"/>
                  <a:t> the bunch distribution retains its original Gaussian shape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sz="1600" dirty="0"/>
                  <a:t>​,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600" dirty="0"/>
                  <a:t>can be calculated as: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theory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p>
                      </m:sSubSup>
                      <m:d>
                        <m:d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  <m:sSubSup>
                            <m:sSubSup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nary>
                            <m:nary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𝑑𝑘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600">
                                  <a:latin typeface="Cambria Math" panose="02040503050406030204" pitchFamily="18" charset="0"/>
                                </a:rPr>
                                <m:t>Im</m:t>
                              </m:r>
                              <m:d>
                                <m:d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d>
                                    <m:d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en-US" altLang="ko-KR" sz="1600" dirty="0"/>
              </a:p>
              <a:p>
                <a:endParaRPr lang="en-US" altLang="ko-K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ko-KR" altLang="en-US" sz="16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584ACC-5D74-85DA-3FBD-77AB97C91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64" y="3019135"/>
                <a:ext cx="10633896" cy="3197670"/>
              </a:xfrm>
              <a:prstGeom prst="rect">
                <a:avLst/>
              </a:prstGeom>
              <a:blipFill>
                <a:blip r:embed="rId6"/>
                <a:stretch>
                  <a:fillRect l="-2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0344D80-1FA3-6537-FA58-1CF5E143A05D}"/>
                  </a:ext>
                </a:extLst>
              </p:cNvPr>
              <p:cNvSpPr txBox="1"/>
              <p:nvPr/>
            </p:nvSpPr>
            <p:spPr>
              <a:xfrm>
                <a:off x="749662" y="6070525"/>
                <a:ext cx="10685499" cy="338554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600" dirty="0"/>
                  <a:t>Difference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mesurement</m:t>
                        </m:r>
                      </m:e>
                    </m:d>
                  </m:oMath>
                </a14:m>
                <a:r>
                  <a:rPr lang="ko-KR" altLang="en-US" sz="1600" dirty="0"/>
                  <a:t> </a:t>
                </a:r>
                <a:r>
                  <a:rPr lang="en-US" altLang="ko-KR" sz="16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1600">
                            <a:latin typeface="Cambria Math" panose="02040503050406030204" pitchFamily="18" charset="0"/>
                          </a:rPr>
                          <m:t>theory</m:t>
                        </m:r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ko-KR" altLang="en-US" sz="1600" dirty="0"/>
                  <a:t> </a:t>
                </a:r>
                <a:r>
                  <a:rPr lang="en-US" altLang="ko-KR" sz="1600" dirty="0"/>
                  <a:t>gap between imaginary part of theoretical and actual impedance</a:t>
                </a:r>
                <a:endParaRPr lang="ko-KR" altLang="en-US" sz="16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0344D80-1FA3-6537-FA58-1CF5E143A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62" y="6070525"/>
                <a:ext cx="10685499" cy="338554"/>
              </a:xfrm>
              <a:prstGeom prst="rect">
                <a:avLst/>
              </a:prstGeom>
              <a:blipFill>
                <a:blip r:embed="rId7"/>
                <a:stretch>
                  <a:fillRect t="-3448" b="-18966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8888248-1BC1-16AA-444D-5AEFCA3E1042}"/>
                  </a:ext>
                </a:extLst>
              </p:cNvPr>
              <p:cNvSpPr txBox="1"/>
              <p:nvPr/>
            </p:nvSpPr>
            <p:spPr>
              <a:xfrm>
                <a:off x="2049498" y="3529485"/>
                <a:ext cx="8621876" cy="673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ko-KR" sz="1600" b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measure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𝑑𝐼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p>
                      </m:sSubSup>
                      <m:d>
                        <m:d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p>
                      </m:sSubSup>
                      <m:d>
                        <m:d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8888248-1BC1-16AA-444D-5AEFCA3E1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498" y="3529485"/>
                <a:ext cx="8621876" cy="6737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68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4DBB5-8669-3772-D8BF-38151436E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940DA6-172F-3B31-8ACC-07F343BDF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b="1" dirty="0">
                <a:cs typeface="Times New Roman" panose="02020603050405020304" pitchFamily="18" charset="0"/>
              </a:rPr>
              <a:t>Theories derived from </a:t>
            </a:r>
            <a:r>
              <a:rPr lang="en-US" altLang="ko-KR" sz="3600" b="1" dirty="0" err="1">
                <a:cs typeface="Times New Roman" panose="02020603050405020304" pitchFamily="18" charset="0"/>
              </a:rPr>
              <a:t>Haissinski</a:t>
            </a:r>
            <a:r>
              <a:rPr lang="en-US" altLang="ko-KR" sz="3600" b="1" dirty="0">
                <a:cs typeface="Times New Roman" panose="02020603050405020304" pitchFamily="18" charset="0"/>
              </a:rPr>
              <a:t> equation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E0F98FA7-1898-0F36-1E25-7452C8BE16DF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11</a:t>
            </a:fld>
            <a:endParaRPr lang="ko-KR" altLang="en-US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F568D0-36B4-B999-2366-979BBFE2F10D}"/>
              </a:ext>
            </a:extLst>
          </p:cNvPr>
          <p:cNvSpPr txBox="1"/>
          <p:nvPr/>
        </p:nvSpPr>
        <p:spPr>
          <a:xfrm>
            <a:off x="516942" y="818042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Inverse problem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C2FA44-4101-4303-0CCC-5C220EFDF124}"/>
                  </a:ext>
                </a:extLst>
              </p:cNvPr>
              <p:cNvSpPr txBox="1"/>
              <p:nvPr/>
            </p:nvSpPr>
            <p:spPr>
              <a:xfrm>
                <a:off x="2120264" y="1249650"/>
                <a:ext cx="8456295" cy="647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23"/>
                                    </m:rPr>
                                    <a:rPr lang="en-US" altLang="ko-KR" sz="160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23"/>
                                        </m:r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nary>
                                <m:nary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′′</m:t>
                                      </m:r>
                                    </m:sup>
                                  </m:sSup>
                                  <m:r>
                                    <a:rPr lang="en-US" altLang="ko-KR" sz="1600" i="1" smtClean="0">
                                      <a:latin typeface="Cambria Math" panose="02040503050406030204" pitchFamily="18" charset="0"/>
                                    </a:rPr>
                                    <m:t>𝒲</m:t>
                                  </m:r>
                                  <m:d>
                                    <m:dPr>
                                      <m:ctrlPr>
                                        <a:rPr lang="en-US" altLang="ko-KR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func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  <m:t>𝒲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ko-KR" altLang="en-US" sz="1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C2FA44-4101-4303-0CCC-5C220EFDF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264" y="1249650"/>
                <a:ext cx="8456295" cy="6479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8C322F-D821-BCE9-C772-C1D48E574CBC}"/>
                  </a:ext>
                </a:extLst>
              </p:cNvPr>
              <p:cNvSpPr txBox="1"/>
              <p:nvPr/>
            </p:nvSpPr>
            <p:spPr>
              <a:xfrm>
                <a:off x="3298506" y="2026589"/>
                <a:ext cx="6099810" cy="645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𝒲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d>
                                <m:d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den>
                          </m:f>
                          <m:f>
                            <m:f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d>
                                <m:d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den>
                          </m:f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ko-KR" altLang="en-US" sz="16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8C322F-D821-BCE9-C772-C1D48E574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506" y="2026589"/>
                <a:ext cx="6099810" cy="6455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9BD58E2-221F-8318-79AB-106BFFBED1C2}"/>
                  </a:ext>
                </a:extLst>
              </p:cNvPr>
              <p:cNvSpPr txBox="1"/>
              <p:nvPr/>
            </p:nvSpPr>
            <p:spPr>
              <a:xfrm>
                <a:off x="3298506" y="2818544"/>
                <a:ext cx="6099810" cy="645561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𝒲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𝐼𝑐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d>
                                <m:d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den>
                          </m:f>
                          <m:f>
                            <m:f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d>
                                <m:d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den>
                          </m:f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ko-KR" altLang="en-US" sz="16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9BD58E2-221F-8318-79AB-106BFFBED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506" y="2818544"/>
                <a:ext cx="6099810" cy="6455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19D2758-5D26-62A8-A547-8AD129BDCC78}"/>
              </a:ext>
            </a:extLst>
          </p:cNvPr>
          <p:cNvSpPr txBox="1"/>
          <p:nvPr/>
        </p:nvSpPr>
        <p:spPr>
          <a:xfrm>
            <a:off x="775464" y="4046447"/>
            <a:ext cx="10633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If the bunch distribution is accurately measured, the impedance can be extracted from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The inverse problem(deconvolution) is ill-posed, meaning it is highly sensitive to measurement errors.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High-frequency impedance components are difficult to obtain reliably.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90434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9180D-1F57-6029-FB13-3EA4C9D8E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37EB1B-BD4A-8018-3D86-D2229F510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+mj-lt"/>
                <a:cs typeface="Times New Roman" panose="02020603050405020304" pitchFamily="18" charset="0"/>
              </a:rPr>
              <a:t>Explicit expression</a:t>
            </a:r>
            <a:r>
              <a:rPr lang="en-US" altLang="ko-KR" sz="3600" dirty="0">
                <a:cs typeface="Times New Roman" panose="02020603050405020304" pitchFamily="18" charset="0"/>
              </a:rPr>
              <a:t>s for specific impedance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34080618-13D5-A3B4-BF7E-96A1B5DAA43C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12</a:t>
            </a:fld>
            <a:endParaRPr lang="ko-KR" altLang="en-US" sz="1600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398A844-D414-00C9-EA44-63EE8E862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598" y="1291681"/>
            <a:ext cx="9516803" cy="49346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865AD1-0EBC-E4BF-65EF-04A7C05B9013}"/>
              </a:ext>
            </a:extLst>
          </p:cNvPr>
          <p:cNvSpPr txBox="1"/>
          <p:nvPr/>
        </p:nvSpPr>
        <p:spPr>
          <a:xfrm>
            <a:off x="516942" y="818042"/>
            <a:ext cx="625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Equivalent impedance and Centroid shifts for specific impedance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9993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5E130-9D1A-2319-14E9-46418749B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0C5C96-1377-AAB9-EA43-24D6DF60A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+mj-lt"/>
                <a:cs typeface="Times New Roman" panose="02020603050405020304" pitchFamily="18" charset="0"/>
              </a:rPr>
              <a:t>Explicit expression</a:t>
            </a:r>
            <a:r>
              <a:rPr lang="en-US" altLang="ko-KR" sz="3600" dirty="0">
                <a:cs typeface="Times New Roman" panose="02020603050405020304" pitchFamily="18" charset="0"/>
              </a:rPr>
              <a:t>s for specific impedance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4E030C78-9EE5-60AB-9B9C-9AECCA36898C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13</a:t>
            </a:fld>
            <a:endParaRPr lang="ko-KR" altLang="en-US" sz="1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8485F0-8E0B-B911-9709-BC2753F3D142}"/>
              </a:ext>
            </a:extLst>
          </p:cNvPr>
          <p:cNvSpPr txBox="1"/>
          <p:nvPr/>
        </p:nvSpPr>
        <p:spPr>
          <a:xfrm>
            <a:off x="516942" y="818042"/>
            <a:ext cx="316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Compare with Zotter’s equation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45857C-48E3-E30A-7CF5-999D8520A4AF}"/>
                  </a:ext>
                </a:extLst>
              </p:cNvPr>
              <p:cNvSpPr txBox="1"/>
              <p:nvPr/>
            </p:nvSpPr>
            <p:spPr>
              <a:xfrm>
                <a:off x="2432852" y="1429293"/>
                <a:ext cx="7278980" cy="8009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−1−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𝑐𝐼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p>
                      </m:sSub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=0,  </m:t>
                      </m:r>
                      <m:sSubSup>
                        <m:sSubSup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p>
                      </m:sSubSup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𝑖</m:t>
                      </m:r>
                      <m:nary>
                        <m:nary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𝑑𝑘𝑍</m:t>
                          </m:r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sSub>
                                    <m:sSub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  <m:f>
                            <m:f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𝑑𝑘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𝑖𝑘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ko-KR" sz="1600" b="0" dirty="0"/>
              </a:p>
              <a:p>
                <a:endParaRPr lang="ko-KR" altLang="en-US" sz="16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45857C-48E3-E30A-7CF5-999D8520A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852" y="1429293"/>
                <a:ext cx="7278980" cy="8009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FBD427-5B77-8B24-16B6-4A5A814FA044}"/>
                  </a:ext>
                </a:extLst>
              </p:cNvPr>
              <p:cNvSpPr txBox="1"/>
              <p:nvPr/>
            </p:nvSpPr>
            <p:spPr>
              <a:xfrm>
                <a:off x="775464" y="2070288"/>
                <a:ext cx="10633896" cy="1107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Assume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ko-KR" sz="1600" b="0" i="0" smtClean="0">
                        <a:latin typeface="Cambria Math" panose="02040503050406030204" pitchFamily="18" charset="0"/>
                      </a:rPr>
                      <m:t>Gaussian</m:t>
                    </m:r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600" b="0" i="0" smtClean="0">
                        <a:latin typeface="Cambria Math" panose="02040503050406030204" pitchFamily="18" charset="0"/>
                      </a:rPr>
                      <m:t>distribution</m:t>
                    </m:r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altLang="ko-KR" sz="1600" dirty="0"/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altLang="ko-KR" sz="1600" dirty="0"/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altLang="ko-K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ko-KR" altLang="en-US" sz="16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FBD427-5B77-8B24-16B6-4A5A814FA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64" y="2070288"/>
                <a:ext cx="10633896" cy="1107291"/>
              </a:xfrm>
              <a:prstGeom prst="rect">
                <a:avLst/>
              </a:prstGeom>
              <a:blipFill>
                <a:blip r:embed="rId3"/>
                <a:stretch>
                  <a:fillRect l="-2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25D61F-49AF-4C4C-D4E7-C12B1497BB99}"/>
                  </a:ext>
                </a:extLst>
              </p:cNvPr>
              <p:cNvSpPr txBox="1"/>
              <p:nvPr/>
            </p:nvSpPr>
            <p:spPr>
              <a:xfrm>
                <a:off x="1892614" y="2575811"/>
                <a:ext cx="8359455" cy="6403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𝑑𝑘</m:t>
                          </m:r>
                        </m:den>
                      </m:f>
                      <m:sSup>
                        <m:sSup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sSub>
                                    <m:sSub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̃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acc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𝑑𝑘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sup>
                      </m:sSup>
                    </m:oMath>
                  </m:oMathPara>
                </a14:m>
                <a:endParaRPr lang="ko-KR" altLang="en-US" sz="16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25D61F-49AF-4C4C-D4E7-C12B1497B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614" y="2575811"/>
                <a:ext cx="8359455" cy="6403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0363D9-56B3-7614-CF09-FF078D8293B0}"/>
                  </a:ext>
                </a:extLst>
              </p:cNvPr>
              <p:cNvSpPr txBox="1"/>
              <p:nvPr/>
            </p:nvSpPr>
            <p:spPr>
              <a:xfrm>
                <a:off x="3049905" y="3320706"/>
                <a:ext cx="6099810" cy="6235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p>
                      </m:sSubSup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nary>
                        <m:nary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𝑑𝑘</m:t>
                          </m:r>
                          <m: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Im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d>
                                <m:d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sup>
                          </m:sSup>
                        </m:e>
                      </m:nary>
                    </m:oMath>
                  </m:oMathPara>
                </a14:m>
                <a:endParaRPr lang="ko-KR" altLang="en-US" sz="16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0363D9-56B3-7614-CF09-FF078D829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905" y="3320706"/>
                <a:ext cx="6099810" cy="6235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21C40A4-5473-D9B0-900D-7184549FEFE8}"/>
                  </a:ext>
                </a:extLst>
              </p:cNvPr>
              <p:cNvSpPr txBox="1"/>
              <p:nvPr/>
            </p:nvSpPr>
            <p:spPr>
              <a:xfrm>
                <a:off x="775464" y="3860988"/>
                <a:ext cx="10633896" cy="3315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If we assume purely inductive impedance </a:t>
                </a:r>
                <a:endParaRPr lang="en-US" altLang="ko-KR" sz="160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i="1" smtClean="0"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𝑖𝑘𝑐𝐿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p>
                      </m:sSub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𝑐𝐿</m:t>
                      </m:r>
                      <m:nary>
                        <m:nary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𝑑𝑘</m:t>
                          </m:r>
                          <m:r>
                            <a:rPr lang="en-US" altLang="ko-KR" sz="160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sup>
                          </m:sSup>
                        </m:e>
                      </m:nary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𝑐𝐿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Sup>
                            <m:sSubSup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𝑐𝐿</m:t>
                          </m:r>
                          <m:rad>
                            <m:radPr>
                              <m:degHide m:val="on"/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ko-KR" sz="1600" dirty="0"/>
              </a:p>
              <a:p>
                <a:endParaRPr lang="en-US" altLang="ko-KR" sz="16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−1−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𝑐𝐼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p>
                      </m:sSub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sSubSup>
                            <m:sSubSup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=0→</m:t>
                      </m:r>
                      <m:sSup>
                        <m:sSup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𝑐𝑁</m:t>
                          </m:r>
                          <m:sSup>
                            <m:sSup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𝑐𝐿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𝜂</m:t>
                          </m:r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sub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en-US" altLang="ko-KR" sz="1600" dirty="0"/>
              </a:p>
              <a:p>
                <a:endParaRPr lang="en-US" altLang="ko-KR" sz="16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∥0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p>
                      </m:sSubSup>
                    </m:oMath>
                  </m:oMathPara>
                </a14:m>
                <a:endParaRPr lang="en-US" altLang="ko-K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We can get Zotter’s cubic equation, but is </a:t>
                </a:r>
                <a:r>
                  <a:rPr lang="en-US" altLang="ko-KR" sz="1600" dirty="0" err="1"/>
                  <a:t>is</a:t>
                </a:r>
                <a:r>
                  <a:rPr lang="en-US" altLang="ko-KR" sz="1600" dirty="0"/>
                  <a:t> not appropriate for comparison with experimental data.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ko-KR" altLang="en-US" sz="16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21C40A4-5473-D9B0-900D-7184549FE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64" y="3860988"/>
                <a:ext cx="10633896" cy="3315972"/>
              </a:xfrm>
              <a:prstGeom prst="rect">
                <a:avLst/>
              </a:prstGeom>
              <a:blipFill>
                <a:blip r:embed="rId6"/>
                <a:stretch>
                  <a:fillRect l="-229" t="-5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8E2966F-56E3-5752-A338-5F6C6E29700D}"/>
              </a:ext>
            </a:extLst>
          </p:cNvPr>
          <p:cNvSpPr txBox="1"/>
          <p:nvPr/>
        </p:nvSpPr>
        <p:spPr>
          <a:xfrm>
            <a:off x="9050784" y="4330744"/>
            <a:ext cx="3529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23023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CCFED-5137-7827-716E-1A92FA649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4613CB-6D98-C17A-F120-5B8F9851C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+mj-lt"/>
                <a:cs typeface="Times New Roman" panose="02020603050405020304" pitchFamily="18" charset="0"/>
              </a:rPr>
              <a:t>Applications to real machines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3BBFE893-3DC0-2438-F437-A0F6A2C11CB1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14</a:t>
            </a:fld>
            <a:endParaRPr lang="ko-KR" altLang="en-US" sz="1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89581C-7E5A-4F92-A930-998D3005827B}"/>
              </a:ext>
            </a:extLst>
          </p:cNvPr>
          <p:cNvSpPr txBox="1"/>
          <p:nvPr/>
        </p:nvSpPr>
        <p:spPr>
          <a:xfrm>
            <a:off x="894256" y="818042"/>
            <a:ext cx="1801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SLC damping ring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F1F3A-5B95-8685-C008-31BE71685A2B}"/>
              </a:ext>
            </a:extLst>
          </p:cNvPr>
          <p:cNvSpPr txBox="1"/>
          <p:nvPr/>
        </p:nvSpPr>
        <p:spPr>
          <a:xfrm>
            <a:off x="4685294" y="818042"/>
            <a:ext cx="2166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KEKB low energy ring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A0EF2E-C928-DBAB-07A8-D3001EFE9123}"/>
              </a:ext>
            </a:extLst>
          </p:cNvPr>
          <p:cNvSpPr txBox="1"/>
          <p:nvPr/>
        </p:nvSpPr>
        <p:spPr>
          <a:xfrm>
            <a:off x="8742704" y="818042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Super-KEKB LER</a:t>
            </a:r>
            <a:endParaRPr lang="ko-KR" altLang="en-US" dirty="0"/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D3884036-F2BD-ACBF-8910-7DC56C70F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60" y="1983902"/>
            <a:ext cx="3232439" cy="227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Layout of the SuperKEKB main ring (MR). One ring consists of four arc... |  Download Scientific Diagram">
            <a:extLst>
              <a:ext uri="{FF2B5EF4-FFF2-40B4-BE49-F238E27FC236}">
                <a16:creationId xmlns:a16="http://schemas.microsoft.com/office/drawing/2014/main" id="{4D7859CA-2D65-7FD9-224B-D02C90AF2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504" y="1336693"/>
            <a:ext cx="3444240" cy="324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E2079EFB-A406-BE93-09C0-128718098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220174" y="1306613"/>
            <a:ext cx="2994555" cy="390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FC9B6A-0767-C9E0-93B0-B6F88EA85076}"/>
              </a:ext>
            </a:extLst>
          </p:cNvPr>
          <p:cNvSpPr txBox="1"/>
          <p:nvPr/>
        </p:nvSpPr>
        <p:spPr>
          <a:xfrm>
            <a:off x="1410775" y="5387499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~1998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A6D060-8867-8CF3-BBAB-9803F5199D93}"/>
              </a:ext>
            </a:extLst>
          </p:cNvPr>
          <p:cNvSpPr txBox="1"/>
          <p:nvPr/>
        </p:nvSpPr>
        <p:spPr>
          <a:xfrm>
            <a:off x="5384587" y="5387499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~2010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D38022-7C29-452A-34A4-6F43CE841328}"/>
              </a:ext>
            </a:extLst>
          </p:cNvPr>
          <p:cNvSpPr txBox="1"/>
          <p:nvPr/>
        </p:nvSpPr>
        <p:spPr>
          <a:xfrm>
            <a:off x="9191544" y="5387499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2018~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4515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96250-88C3-E7CD-6E71-624646C40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41A022-4AB2-662D-FD3E-D127AAD2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+mj-lt"/>
                <a:cs typeface="Times New Roman" panose="02020603050405020304" pitchFamily="18" charset="0"/>
              </a:rPr>
              <a:t>Applications to real machines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8887B7DD-5A71-3A55-CAD8-A1FA3F438A10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15</a:t>
            </a:fld>
            <a:endParaRPr lang="ko-KR" altLang="en-US" sz="1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6B89AB-63AA-E01D-94B6-1A0F5518164D}"/>
              </a:ext>
            </a:extLst>
          </p:cNvPr>
          <p:cNvSpPr txBox="1"/>
          <p:nvPr/>
        </p:nvSpPr>
        <p:spPr>
          <a:xfrm>
            <a:off x="516942" y="818042"/>
            <a:ext cx="1801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SLC damping ring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58B263-A148-16AB-4D11-24086F95FB9C}"/>
              </a:ext>
            </a:extLst>
          </p:cNvPr>
          <p:cNvSpPr txBox="1"/>
          <p:nvPr/>
        </p:nvSpPr>
        <p:spPr>
          <a:xfrm>
            <a:off x="9050784" y="4330744"/>
            <a:ext cx="3529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sz="16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B87556E-358B-259C-D8E4-34A1F6017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07" y="3863722"/>
            <a:ext cx="2459578" cy="179651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531145F-FEED-6211-6A62-515191319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07" y="1383878"/>
            <a:ext cx="2459578" cy="17465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DC54B0A-1D52-968D-EB1F-9E3DF03A25E2}"/>
              </a:ext>
            </a:extLst>
          </p:cNvPr>
          <p:cNvSpPr txBox="1"/>
          <p:nvPr/>
        </p:nvSpPr>
        <p:spPr>
          <a:xfrm>
            <a:off x="696029" y="3090825"/>
            <a:ext cx="1443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Original chamber</a:t>
            </a:r>
            <a:endParaRPr lang="ko-KR" alt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7876D9-F9F4-33E6-60B8-949D15C82B59}"/>
              </a:ext>
            </a:extLst>
          </p:cNvPr>
          <p:cNvSpPr txBox="1"/>
          <p:nvPr/>
        </p:nvSpPr>
        <p:spPr>
          <a:xfrm>
            <a:off x="631423" y="5693768"/>
            <a:ext cx="1570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Improved chamber</a:t>
            </a:r>
            <a:endParaRPr lang="ko-KR" altLang="en-US" sz="1400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190B10F2-F4EF-8537-7630-E66ACBA1B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5225" y="1759731"/>
            <a:ext cx="4680000" cy="355875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2843F11A-F542-39B9-22F1-76C54827A6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3033" y="1780271"/>
            <a:ext cx="4680000" cy="350391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5B64321-5ACA-8163-FAA0-6005CE5ABE1A}"/>
              </a:ext>
            </a:extLst>
          </p:cNvPr>
          <p:cNvSpPr txBox="1"/>
          <p:nvPr/>
        </p:nvSpPr>
        <p:spPr>
          <a:xfrm>
            <a:off x="0" y="6001545"/>
            <a:ext cx="4064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[1] R. Warnock, Numerical solution of the </a:t>
            </a:r>
            <a:r>
              <a:rPr lang="en-US" altLang="ko-KR" sz="1200" dirty="0" err="1"/>
              <a:t>Haissinski</a:t>
            </a:r>
            <a:r>
              <a:rPr lang="en-US" altLang="ko-KR" sz="1200" dirty="0"/>
              <a:t> equation for the equilibrium state of a stored electron beam, PRAB 21.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68851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41669-1E2B-FD4A-DA2B-902241824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F3D27E-B04B-5F97-49FB-73472DFD3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+mj-lt"/>
                <a:cs typeface="Times New Roman" panose="02020603050405020304" pitchFamily="18" charset="0"/>
              </a:rPr>
              <a:t>Applications to real machines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DFB6E7B1-FE51-9141-28B0-A0BB14F31F69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16</a:t>
            </a:fld>
            <a:endParaRPr lang="ko-KR" altLang="en-US" sz="1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EAACBE-4372-5F6D-388F-08EAE2B31F4B}"/>
              </a:ext>
            </a:extLst>
          </p:cNvPr>
          <p:cNvSpPr txBox="1"/>
          <p:nvPr/>
        </p:nvSpPr>
        <p:spPr>
          <a:xfrm>
            <a:off x="516942" y="818042"/>
            <a:ext cx="1801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SLC damping ring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58D12A-CB98-5A57-5876-0FAA336264C2}"/>
              </a:ext>
            </a:extLst>
          </p:cNvPr>
          <p:cNvSpPr txBox="1"/>
          <p:nvPr/>
        </p:nvSpPr>
        <p:spPr>
          <a:xfrm>
            <a:off x="9050784" y="4330744"/>
            <a:ext cx="3529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sz="1600" dirty="0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9C6B8F4E-FE8D-17D3-165B-7B9A2CBE0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74" y="1566108"/>
            <a:ext cx="6186326" cy="44738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177E92A-E2D8-20B1-4429-856B7D75C390}"/>
                  </a:ext>
                </a:extLst>
              </p:cNvPr>
              <p:cNvSpPr txBox="1"/>
              <p:nvPr/>
            </p:nvSpPr>
            <p:spPr>
              <a:xfrm>
                <a:off x="7346632" y="1424662"/>
                <a:ext cx="3644265" cy="7164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−1−</m:t>
                      </m:r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𝑐𝐼</m:t>
                          </m:r>
                        </m:num>
                        <m:den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p>
                      </m:sSub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177E92A-E2D8-20B1-4429-856B7D75C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632" y="1424662"/>
                <a:ext cx="3644265" cy="7164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EAFCD260-7B61-3BE1-A7DD-1058DA486AF7}"/>
              </a:ext>
            </a:extLst>
          </p:cNvPr>
          <p:cNvCxnSpPr>
            <a:cxnSpLocks/>
          </p:cNvCxnSpPr>
          <p:nvPr/>
        </p:nvCxnSpPr>
        <p:spPr>
          <a:xfrm flipH="1">
            <a:off x="6019800" y="1874520"/>
            <a:ext cx="1363980" cy="7543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4C7F225-7BDA-D79A-EF97-E3F3677FA602}"/>
                  </a:ext>
                </a:extLst>
              </p:cNvPr>
              <p:cNvSpPr txBox="1"/>
              <p:nvPr/>
            </p:nvSpPr>
            <p:spPr>
              <a:xfrm>
                <a:off x="7099935" y="2802102"/>
                <a:ext cx="4137660" cy="797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𝑐𝑁</m:t>
                          </m:r>
                          <m:sSup>
                            <m:sSup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𝑐𝐿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𝜂</m:t>
                          </m:r>
                          <m:sSub>
                            <m:sSub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sub>
                            <m:sup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4C7F225-7BDA-D79A-EF97-E3F3677FA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935" y="2802102"/>
                <a:ext cx="4137660" cy="7974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7DF4FD6C-9A73-A121-14AC-79DA59728819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5852160" y="3200833"/>
            <a:ext cx="1247775" cy="39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6323BA9-04D5-9B3E-889E-CDC7AFDF5FAF}"/>
              </a:ext>
            </a:extLst>
          </p:cNvPr>
          <p:cNvSpPr txBox="1"/>
          <p:nvPr/>
        </p:nvSpPr>
        <p:spPr>
          <a:xfrm>
            <a:off x="8238236" y="1090218"/>
            <a:ext cx="186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Suggested equation</a:t>
            </a:r>
            <a:endParaRPr lang="ko-KR" altLang="en-US" sz="16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E9F18CB-FCC9-9ECF-FDB0-3F397664E98F}"/>
              </a:ext>
            </a:extLst>
          </p:cNvPr>
          <p:cNvSpPr txBox="1"/>
          <p:nvPr/>
        </p:nvSpPr>
        <p:spPr>
          <a:xfrm>
            <a:off x="8238236" y="2513978"/>
            <a:ext cx="186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Zotter’s equation</a:t>
            </a:r>
            <a:endParaRPr lang="ko-KR" altLang="en-US" sz="1600" dirty="0"/>
          </a:p>
        </p:txBody>
      </p:sp>
      <p:pic>
        <p:nvPicPr>
          <p:cNvPr id="47" name="그림 46">
            <a:extLst>
              <a:ext uri="{FF2B5EF4-FFF2-40B4-BE49-F238E27FC236}">
                <a16:creationId xmlns:a16="http://schemas.microsoft.com/office/drawing/2014/main" id="{A17C886D-C1FB-B1D8-B2FD-08DF81E7D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4449" y="3998295"/>
            <a:ext cx="4288629" cy="18767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D1A1134-FED3-1890-48EE-D5B066EBBAA7}"/>
                  </a:ext>
                </a:extLst>
              </p:cNvPr>
              <p:cNvSpPr txBox="1"/>
              <p:nvPr/>
            </p:nvSpPr>
            <p:spPr>
              <a:xfrm>
                <a:off x="5510370" y="5982250"/>
                <a:ext cx="6290310" cy="691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  <m:sup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p>
                      </m:sSubSup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nary>
                        <m:nary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𝑑𝑘</m:t>
                          </m:r>
                          <m:r>
                            <a:rPr lang="en-US" altLang="ko-KR" sz="1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latin typeface="Cambria Math" panose="02040503050406030204" pitchFamily="18" charset="0"/>
                            </a:rPr>
                            <m:t>Im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d>
                                <m:d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sup>
                          </m:sSup>
                        </m:e>
                      </m:nary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rad>
                        </m:den>
                      </m:f>
                      <m:sSubSup>
                        <m:sSub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p>
                      </m:sSubSup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D1A1134-FED3-1890-48EE-D5B066EBB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370" y="5982250"/>
                <a:ext cx="6290310" cy="691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6936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C7F52-A6F0-2F72-5312-E89A33030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4B0586-65E9-FE7D-1831-D261BE557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+mj-lt"/>
                <a:cs typeface="Times New Roman" panose="02020603050405020304" pitchFamily="18" charset="0"/>
              </a:rPr>
              <a:t>Applications to real machines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CB6CBDC1-2013-0A4A-70C5-403DF71E5ED7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17</a:t>
            </a:fld>
            <a:endParaRPr lang="ko-KR" altLang="en-US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175DE9-57A1-8E43-A944-0EEC346E3368}"/>
              </a:ext>
            </a:extLst>
          </p:cNvPr>
          <p:cNvSpPr txBox="1"/>
          <p:nvPr/>
        </p:nvSpPr>
        <p:spPr>
          <a:xfrm>
            <a:off x="516942" y="818042"/>
            <a:ext cx="2166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KEKB low energy ring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A298955-C3E4-6185-A72B-3BA0102F7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25" y="2654401"/>
            <a:ext cx="2731612" cy="19840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C8E5C4-F875-E7DB-DA3D-73EB9DD8073C}"/>
              </a:ext>
            </a:extLst>
          </p:cNvPr>
          <p:cNvSpPr txBox="1"/>
          <p:nvPr/>
        </p:nvSpPr>
        <p:spPr>
          <a:xfrm>
            <a:off x="204025" y="4645185"/>
            <a:ext cx="2792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[1] D. Zhou, Simulation of microwave instability in LER of KEKB and Super KEKB </a:t>
            </a:r>
            <a:endParaRPr lang="ko-KR" altLang="en-US" sz="1200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16DA39F0-3C8A-EB12-0D5B-4F50E53298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2906" y="1981201"/>
            <a:ext cx="4323098" cy="332963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D99D2EC-2800-7152-8261-EC2D460D2D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420574" y="2127135"/>
            <a:ext cx="4362576" cy="318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36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4BE6C-1CCF-FE24-EF7B-42DF24EBE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0BEE78-3C8B-B25A-452A-DA9ADEE7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+mj-lt"/>
                <a:cs typeface="Times New Roman" panose="02020603050405020304" pitchFamily="18" charset="0"/>
              </a:rPr>
              <a:t>Applications to real machines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F34F8637-073A-EF04-346C-1BC019DCFB40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18</a:t>
            </a:fld>
            <a:endParaRPr lang="ko-KR" altLang="en-US" sz="16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503BB6-9DF2-0BFF-FB7F-082674D6C03C}"/>
              </a:ext>
            </a:extLst>
          </p:cNvPr>
          <p:cNvSpPr txBox="1"/>
          <p:nvPr/>
        </p:nvSpPr>
        <p:spPr>
          <a:xfrm>
            <a:off x="9050784" y="4330744"/>
            <a:ext cx="3529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sz="1600" dirty="0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BD376180-01FF-FB35-D392-739A45222B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04974" y="1588370"/>
            <a:ext cx="6186326" cy="44293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112D9B4-5C0A-CA13-4C22-A4AF67C79EE5}"/>
                  </a:ext>
                </a:extLst>
              </p:cNvPr>
              <p:cNvSpPr txBox="1"/>
              <p:nvPr/>
            </p:nvSpPr>
            <p:spPr>
              <a:xfrm>
                <a:off x="7346632" y="3070761"/>
                <a:ext cx="3644265" cy="7164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−1−</m:t>
                      </m:r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𝑐𝐼</m:t>
                          </m:r>
                        </m:num>
                        <m:den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p>
                      </m:sSub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112D9B4-5C0A-CA13-4C22-A4AF67C79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632" y="3070761"/>
                <a:ext cx="3644265" cy="7164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DDC874D8-224C-BCAD-E35A-74B671F46F51}"/>
              </a:ext>
            </a:extLst>
          </p:cNvPr>
          <p:cNvCxnSpPr>
            <a:cxnSpLocks/>
          </p:cNvCxnSpPr>
          <p:nvPr/>
        </p:nvCxnSpPr>
        <p:spPr>
          <a:xfrm flipH="1" flipV="1">
            <a:off x="5510370" y="2186940"/>
            <a:ext cx="2025810" cy="1333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590FB46-09B9-6CEC-CD14-9D0F73F2FB95}"/>
                  </a:ext>
                </a:extLst>
              </p:cNvPr>
              <p:cNvSpPr txBox="1"/>
              <p:nvPr/>
            </p:nvSpPr>
            <p:spPr>
              <a:xfrm>
                <a:off x="7099935" y="1618073"/>
                <a:ext cx="4137660" cy="797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𝑐𝑁</m:t>
                          </m:r>
                          <m:sSup>
                            <m:sSup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𝑐𝐿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𝜂</m:t>
                          </m:r>
                          <m:sSub>
                            <m:sSub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sub>
                            <m:sup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590FB46-09B9-6CEC-CD14-9D0F73F2F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935" y="1618073"/>
                <a:ext cx="4137660" cy="7974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1413E5EF-16F8-36C9-89D1-2EF5CF9FD25B}"/>
              </a:ext>
            </a:extLst>
          </p:cNvPr>
          <p:cNvCxnSpPr>
            <a:cxnSpLocks/>
          </p:cNvCxnSpPr>
          <p:nvPr/>
        </p:nvCxnSpPr>
        <p:spPr>
          <a:xfrm flipH="1">
            <a:off x="5381268" y="2308860"/>
            <a:ext cx="1643181" cy="15188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F45AF4C-BCA8-5356-B8A7-9253015F9A7C}"/>
              </a:ext>
            </a:extLst>
          </p:cNvPr>
          <p:cNvSpPr txBox="1"/>
          <p:nvPr/>
        </p:nvSpPr>
        <p:spPr>
          <a:xfrm>
            <a:off x="8238236" y="2736317"/>
            <a:ext cx="186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Suggested equation</a:t>
            </a:r>
            <a:endParaRPr lang="ko-KR" altLang="en-US" sz="16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2A52F50-39C0-4285-C62A-F2C0A4E95C46}"/>
              </a:ext>
            </a:extLst>
          </p:cNvPr>
          <p:cNvSpPr txBox="1"/>
          <p:nvPr/>
        </p:nvSpPr>
        <p:spPr>
          <a:xfrm>
            <a:off x="8238236" y="1329949"/>
            <a:ext cx="186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Zotter’s equation</a:t>
            </a:r>
            <a:endParaRPr lang="ko-KR" altLang="en-US" sz="1600" dirty="0"/>
          </a:p>
        </p:txBody>
      </p:sp>
      <p:pic>
        <p:nvPicPr>
          <p:cNvPr id="47" name="그림 46">
            <a:extLst>
              <a:ext uri="{FF2B5EF4-FFF2-40B4-BE49-F238E27FC236}">
                <a16:creationId xmlns:a16="http://schemas.microsoft.com/office/drawing/2014/main" id="{1739B14E-8DD0-A942-B21E-2D85972B488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205584" y="4172775"/>
            <a:ext cx="3926359" cy="18767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A0AF78-CBCF-2FB7-1201-608BBE96B069}"/>
                  </a:ext>
                </a:extLst>
              </p:cNvPr>
              <p:cNvSpPr txBox="1"/>
              <p:nvPr/>
            </p:nvSpPr>
            <p:spPr>
              <a:xfrm>
                <a:off x="5510370" y="5982250"/>
                <a:ext cx="6290310" cy="691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  <m:sup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p>
                      </m:sSubSup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nary>
                        <m:nary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𝑑𝑘</m:t>
                          </m:r>
                          <m:r>
                            <a:rPr lang="en-US" altLang="ko-KR" sz="1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latin typeface="Cambria Math" panose="02040503050406030204" pitchFamily="18" charset="0"/>
                            </a:rPr>
                            <m:t>Im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d>
                                <m:d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sup>
                          </m:sSup>
                        </m:e>
                      </m:nary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rad>
                        </m:den>
                      </m:f>
                      <m:sSubSup>
                        <m:sSub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p>
                      </m:sSubSup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A0AF78-CBCF-2FB7-1201-608BBE96B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370" y="5982250"/>
                <a:ext cx="6290310" cy="691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6A7F3C8-F4C0-CEC3-8116-EEFFA0414381}"/>
              </a:ext>
            </a:extLst>
          </p:cNvPr>
          <p:cNvSpPr txBox="1"/>
          <p:nvPr/>
        </p:nvSpPr>
        <p:spPr>
          <a:xfrm>
            <a:off x="516942" y="818042"/>
            <a:ext cx="2166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KEKB low energy ring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4715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12083-58A3-B064-81C3-9A1F24D6D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58E8E6-10C5-F630-5961-A7B506C7D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+mj-lt"/>
                <a:cs typeface="Times New Roman" panose="02020603050405020304" pitchFamily="18" charset="0"/>
              </a:rPr>
              <a:t>Applications to real machines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7AB86D90-2FD7-7D2F-99A7-326F5A2C588A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19</a:t>
            </a:fld>
            <a:endParaRPr lang="ko-KR" altLang="en-US" sz="16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38F0A3-4810-2221-6730-101D8B06DC69}"/>
              </a:ext>
            </a:extLst>
          </p:cNvPr>
          <p:cNvSpPr txBox="1"/>
          <p:nvPr/>
        </p:nvSpPr>
        <p:spPr>
          <a:xfrm>
            <a:off x="9050784" y="4330744"/>
            <a:ext cx="3529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sz="1600" dirty="0"/>
          </a:p>
        </p:txBody>
      </p:sp>
      <p:pic>
        <p:nvPicPr>
          <p:cNvPr id="47" name="그림 46">
            <a:extLst>
              <a:ext uri="{FF2B5EF4-FFF2-40B4-BE49-F238E27FC236}">
                <a16:creationId xmlns:a16="http://schemas.microsoft.com/office/drawing/2014/main" id="{4B091843-A7B9-5423-E06F-8A026894FC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1924" y="1422749"/>
            <a:ext cx="4567316" cy="21830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8FD367-4AB3-B8BD-D32B-C4AD8D91C837}"/>
              </a:ext>
            </a:extLst>
          </p:cNvPr>
          <p:cNvSpPr txBox="1"/>
          <p:nvPr/>
        </p:nvSpPr>
        <p:spPr>
          <a:xfrm>
            <a:off x="516942" y="818042"/>
            <a:ext cx="2166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KEKB low energy ring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FE08FC-E56E-6276-1EEC-51339F5B8D49}"/>
                  </a:ext>
                </a:extLst>
              </p:cNvPr>
              <p:cNvSpPr txBox="1"/>
              <p:nvPr/>
            </p:nvSpPr>
            <p:spPr>
              <a:xfrm>
                <a:off x="5745478" y="1574497"/>
                <a:ext cx="5882265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Measured effective inductance =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90 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nH</m:t>
                    </m:r>
                  </m:oMath>
                </a14:m>
                <a:endParaRPr lang="en-US" altLang="ko-KR" dirty="0"/>
              </a:p>
              <a:p>
                <a:endParaRPr lang="en-US" altLang="ko-KR" dirty="0"/>
              </a:p>
              <a:p>
                <a:r>
                  <a:rPr lang="en-US" altLang="ko-KR" dirty="0"/>
                  <a:t>Why those discrepancy occur? </a:t>
                </a:r>
              </a:p>
              <a:p>
                <a:endParaRPr lang="en-US" altLang="ko-KR" dirty="0"/>
              </a:p>
              <a:p>
                <a:pPr marL="342900" indent="-342900">
                  <a:buAutoNum type="arabicParenBoth"/>
                </a:pPr>
                <a:r>
                  <a:rPr lang="en-US" altLang="ko-KR" dirty="0"/>
                  <a:t>Systematic errors in streak camera</a:t>
                </a:r>
              </a:p>
              <a:p>
                <a:pPr marL="342900" indent="-342900">
                  <a:buAutoNum type="arabicParenBoth"/>
                </a:pPr>
                <a:r>
                  <a:rPr lang="en-US" altLang="ko-KR" dirty="0">
                    <a:latin typeface="CharisSIL"/>
                  </a:rPr>
                  <a:t>S</a:t>
                </a:r>
                <a:r>
                  <a:rPr lang="en-US" altLang="ko-KR" sz="1800" b="0" i="0" u="none" strike="noStrike" baseline="0" dirty="0">
                    <a:latin typeface="CharisSIL"/>
                  </a:rPr>
                  <a:t>upplementary bunch lengthening induced by resistive impedance</a:t>
                </a:r>
                <a:endParaRPr lang="ko-KR" alt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FE08FC-E56E-6276-1EEC-51339F5B8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478" y="1574497"/>
                <a:ext cx="5882265" cy="2031325"/>
              </a:xfrm>
              <a:prstGeom prst="rect">
                <a:avLst/>
              </a:prstGeom>
              <a:blipFill>
                <a:blip r:embed="rId3"/>
                <a:stretch>
                  <a:fillRect l="-829" t="-1497" b="-35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04451A-08DF-1FF5-4FC4-0575AC902AAF}"/>
                  </a:ext>
                </a:extLst>
              </p:cNvPr>
              <p:cNvSpPr txBox="1"/>
              <p:nvPr/>
            </p:nvSpPr>
            <p:spPr>
              <a:xfrm>
                <a:off x="2600323" y="3931467"/>
                <a:ext cx="6290310" cy="15662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  <m:sup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p>
                      </m:sSubSup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nary>
                        <m:nary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𝑑𝑘</m:t>
                          </m:r>
                          <m:r>
                            <a:rPr lang="en-US" altLang="ko-KR" sz="1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latin typeface="Cambria Math" panose="02040503050406030204" pitchFamily="18" charset="0"/>
                            </a:rPr>
                            <m:t>Im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d>
                                <m:d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sup>
                          </m:sSup>
                        </m:e>
                      </m:nary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rad>
                        </m:den>
                      </m:f>
                      <m:sSubSup>
                        <m:sSub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p>
                      </m:sSubSup>
                    </m:oMath>
                  </m:oMathPara>
                </a14:m>
                <a:endParaRPr lang="en-US" altLang="ko-K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US" altLang="ko-K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  <m:sup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p>
                      </m:sSubSup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𝑖</m:t>
                      </m:r>
                      <m:nary>
                        <m:nary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𝑑𝑘𝑍</m:t>
                          </m:r>
                          <m:d>
                            <m:d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sSub>
                                    <m:sSubPr>
                                      <m:ctrlP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  <m:f>
                            <m:f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𝑑𝑘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𝑖𝑘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04451A-08DF-1FF5-4FC4-0575AC902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323" y="3931467"/>
                <a:ext cx="6290310" cy="15662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7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7207A-1175-347D-A795-D5FF0F250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38A107-B25E-AF81-5F8A-C5E957255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b="1" dirty="0">
                <a:cs typeface="Times New Roman" panose="02020603050405020304" pitchFamily="18" charset="0"/>
              </a:rPr>
              <a:t>Wake field &amp; Impedance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CB54614B-995C-4B85-A8C4-AB120EA7BF46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2</a:t>
            </a:fld>
            <a:endParaRPr lang="ko-KR" altLang="en-US" sz="1600" b="1" dirty="0"/>
          </a:p>
        </p:txBody>
      </p:sp>
      <p:pic>
        <p:nvPicPr>
          <p:cNvPr id="3" name="Picture 2" descr="Boat Wake Aerial Images – Browse 28,124 Stock Photos, Vectors, and Video |  Adobe Stock">
            <a:extLst>
              <a:ext uri="{FF2B5EF4-FFF2-40B4-BE49-F238E27FC236}">
                <a16:creationId xmlns:a16="http://schemas.microsoft.com/office/drawing/2014/main" id="{4BA57DE4-4434-DE09-7DA4-F035A0762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866" y="1611479"/>
            <a:ext cx="4254945" cy="289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5F89910C-1206-12F6-2AAB-257F18FF7679}"/>
              </a:ext>
            </a:extLst>
          </p:cNvPr>
          <p:cNvSpPr/>
          <p:nvPr/>
        </p:nvSpPr>
        <p:spPr>
          <a:xfrm rot="1742017">
            <a:off x="3120513" y="3098625"/>
            <a:ext cx="1263841" cy="485452"/>
          </a:xfrm>
          <a:custGeom>
            <a:avLst/>
            <a:gdLst>
              <a:gd name="connsiteX0" fmla="*/ 0 w 3530851"/>
              <a:gd name="connsiteY0" fmla="*/ 451898 h 796292"/>
              <a:gd name="connsiteX1" fmla="*/ 742384 w 3530851"/>
              <a:gd name="connsiteY1" fmla="*/ 8278 h 796292"/>
              <a:gd name="connsiteX2" fmla="*/ 1213164 w 3530851"/>
              <a:gd name="connsiteY2" fmla="*/ 795930 h 796292"/>
              <a:gd name="connsiteX3" fmla="*/ 1729212 w 3530851"/>
              <a:gd name="connsiteY3" fmla="*/ 116920 h 796292"/>
              <a:gd name="connsiteX4" fmla="*/ 2399168 w 3530851"/>
              <a:gd name="connsiteY4" fmla="*/ 614861 h 796292"/>
              <a:gd name="connsiteX5" fmla="*/ 2969536 w 3530851"/>
              <a:gd name="connsiteY5" fmla="*/ 207455 h 796292"/>
              <a:gd name="connsiteX6" fmla="*/ 3530851 w 3530851"/>
              <a:gd name="connsiteY6" fmla="*/ 379470 h 79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0851" h="796292">
                <a:moveTo>
                  <a:pt x="0" y="451898"/>
                </a:moveTo>
                <a:cubicBezTo>
                  <a:pt x="270095" y="201418"/>
                  <a:pt x="540190" y="-49061"/>
                  <a:pt x="742384" y="8278"/>
                </a:cubicBezTo>
                <a:cubicBezTo>
                  <a:pt x="944578" y="65617"/>
                  <a:pt x="1048693" y="777823"/>
                  <a:pt x="1213164" y="795930"/>
                </a:cubicBezTo>
                <a:cubicBezTo>
                  <a:pt x="1377635" y="814037"/>
                  <a:pt x="1531545" y="147098"/>
                  <a:pt x="1729212" y="116920"/>
                </a:cubicBezTo>
                <a:cubicBezTo>
                  <a:pt x="1926879" y="86742"/>
                  <a:pt x="2192447" y="599772"/>
                  <a:pt x="2399168" y="614861"/>
                </a:cubicBezTo>
                <a:cubicBezTo>
                  <a:pt x="2605889" y="629950"/>
                  <a:pt x="2780922" y="246687"/>
                  <a:pt x="2969536" y="207455"/>
                </a:cubicBezTo>
                <a:cubicBezTo>
                  <a:pt x="3158150" y="168223"/>
                  <a:pt x="3344500" y="273846"/>
                  <a:pt x="3530851" y="379470"/>
                </a:cubicBezTo>
              </a:path>
            </a:pathLst>
          </a:custGeom>
          <a:noFill/>
          <a:ln w="76200">
            <a:solidFill>
              <a:srgbClr val="37A9FF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B013E740-7741-0BB2-8D46-DAC7B590F154}"/>
              </a:ext>
            </a:extLst>
          </p:cNvPr>
          <p:cNvSpPr/>
          <p:nvPr/>
        </p:nvSpPr>
        <p:spPr>
          <a:xfrm rot="12722185">
            <a:off x="1521469" y="2224475"/>
            <a:ext cx="960602" cy="302746"/>
          </a:xfrm>
          <a:prstGeom prst="rightArrow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E5AE6659-3CF0-693C-1073-A030CB02D334}"/>
              </a:ext>
            </a:extLst>
          </p:cNvPr>
          <p:cNvSpPr/>
          <p:nvPr/>
        </p:nvSpPr>
        <p:spPr>
          <a:xfrm>
            <a:off x="2379510" y="2536137"/>
            <a:ext cx="309076" cy="31225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7C2982F2-3AAE-AD10-1FB3-7383679E3A04}"/>
              </a:ext>
            </a:extLst>
          </p:cNvPr>
          <p:cNvSpPr/>
          <p:nvPr/>
        </p:nvSpPr>
        <p:spPr>
          <a:xfrm>
            <a:off x="4207933" y="3458829"/>
            <a:ext cx="309076" cy="31225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FFD574-B0F6-D597-66E7-EF7E12EF376B}"/>
              </a:ext>
            </a:extLst>
          </p:cNvPr>
          <p:cNvSpPr txBox="1"/>
          <p:nvPr/>
        </p:nvSpPr>
        <p:spPr>
          <a:xfrm>
            <a:off x="2045790" y="1964123"/>
            <a:ext cx="1545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>
                    <a:lumMod val="85000"/>
                  </a:schemeClr>
                </a:solidFill>
              </a:rPr>
              <a:t>Leading particle</a:t>
            </a:r>
            <a:endParaRPr lang="ko-KR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D42690-8620-A48D-A6AF-A4FBB811A099}"/>
              </a:ext>
            </a:extLst>
          </p:cNvPr>
          <p:cNvSpPr txBox="1"/>
          <p:nvPr/>
        </p:nvSpPr>
        <p:spPr>
          <a:xfrm>
            <a:off x="3856909" y="3014231"/>
            <a:ext cx="1485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>
                    <a:lumMod val="85000"/>
                  </a:schemeClr>
                </a:solidFill>
              </a:rPr>
              <a:t>Trailing particle</a:t>
            </a:r>
            <a:endParaRPr lang="ko-KR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B18DFA-F297-6646-260B-2C8A392AD5A5}"/>
              </a:ext>
            </a:extLst>
          </p:cNvPr>
          <p:cNvSpPr txBox="1"/>
          <p:nvPr/>
        </p:nvSpPr>
        <p:spPr>
          <a:xfrm>
            <a:off x="1985682" y="3594417"/>
            <a:ext cx="972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>
                    <a:lumMod val="85000"/>
                  </a:schemeClr>
                </a:solidFill>
              </a:rPr>
              <a:t>Structure</a:t>
            </a:r>
            <a:endParaRPr lang="ko-KR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17C4FE-3E64-391F-2887-4D5961A4105E}"/>
              </a:ext>
            </a:extLst>
          </p:cNvPr>
          <p:cNvSpPr txBox="1"/>
          <p:nvPr/>
        </p:nvSpPr>
        <p:spPr>
          <a:xfrm>
            <a:off x="3438304" y="1980972"/>
            <a:ext cx="679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>
                    <a:lumMod val="85000"/>
                  </a:schemeClr>
                </a:solidFill>
              </a:rPr>
              <a:t>Wake</a:t>
            </a:r>
            <a:endParaRPr lang="ko-KR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9B5DD3D9-349D-7C6B-0506-05D1E6BEA790}"/>
              </a:ext>
            </a:extLst>
          </p:cNvPr>
          <p:cNvSpPr/>
          <p:nvPr/>
        </p:nvSpPr>
        <p:spPr>
          <a:xfrm rot="7470097">
            <a:off x="3030692" y="2402266"/>
            <a:ext cx="689295" cy="276160"/>
          </a:xfrm>
          <a:prstGeom prst="rightArrow">
            <a:avLst>
              <a:gd name="adj1" fmla="val 22229"/>
              <a:gd name="adj2" fmla="val 5747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8D21CB8-BE48-8E9E-D55B-21E27DCF1E86}"/>
                  </a:ext>
                </a:extLst>
              </p:cNvPr>
              <p:cNvSpPr txBox="1"/>
              <p:nvPr/>
            </p:nvSpPr>
            <p:spPr>
              <a:xfrm>
                <a:off x="6324087" y="2368537"/>
                <a:ext cx="4534318" cy="7148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latin typeface="Cambria Math" panose="02040503050406030204" pitchFamily="18" charset="0"/>
                                </a:rPr>
                                <m:t>front</m:t>
                              </m:r>
                            </m:sub>
                          </m:sSub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latin typeface="Cambria Math" panose="02040503050406030204" pitchFamily="18" charset="0"/>
                                </a:rPr>
                                <m:t>front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ko-KR" altLang="en-US" sz="16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8D21CB8-BE48-8E9E-D55B-21E27DCF1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087" y="2368537"/>
                <a:ext cx="4534318" cy="7148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직사각형 18">
            <a:extLst>
              <a:ext uri="{FF2B5EF4-FFF2-40B4-BE49-F238E27FC236}">
                <a16:creationId xmlns:a16="http://schemas.microsoft.com/office/drawing/2014/main" id="{9AD56442-DA38-8A99-1E04-B29F680D2E4E}"/>
              </a:ext>
            </a:extLst>
          </p:cNvPr>
          <p:cNvSpPr/>
          <p:nvPr/>
        </p:nvSpPr>
        <p:spPr>
          <a:xfrm>
            <a:off x="6096000" y="2233353"/>
            <a:ext cx="4935104" cy="156175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B2AC496-5689-03FC-EB21-CCD4EA795620}"/>
                  </a:ext>
                </a:extLst>
              </p:cNvPr>
              <p:cNvSpPr txBox="1"/>
              <p:nvPr/>
            </p:nvSpPr>
            <p:spPr>
              <a:xfrm>
                <a:off x="7258388" y="3110574"/>
                <a:ext cx="2457852" cy="5312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𝑑𝑘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𝑖𝑘𝑧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ko-KR" altLang="en-US" sz="16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B2AC496-5689-03FC-EB21-CCD4EA795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388" y="3110574"/>
                <a:ext cx="2457852" cy="5312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18206063-2565-97CA-9B59-FCF72E7189A8}"/>
              </a:ext>
            </a:extLst>
          </p:cNvPr>
          <p:cNvSpPr txBox="1"/>
          <p:nvPr/>
        </p:nvSpPr>
        <p:spPr>
          <a:xfrm>
            <a:off x="-21570" y="894342"/>
            <a:ext cx="121878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i="1" dirty="0">
                <a:cs typeface="Times New Roman" panose="02020603050405020304" pitchFamily="18" charset="0"/>
              </a:rPr>
              <a:t>Electro magnetic fields induced by the beam are refereed to as </a:t>
            </a:r>
            <a:r>
              <a:rPr lang="en-US" altLang="ko-KR" sz="1600" b="1" i="1" dirty="0">
                <a:cs typeface="Times New Roman" panose="02020603050405020304" pitchFamily="18" charset="0"/>
              </a:rPr>
              <a:t>wake fields </a:t>
            </a:r>
            <a:r>
              <a:rPr lang="en-US" altLang="ko-KR" sz="1600" i="1" dirty="0">
                <a:cs typeface="Times New Roman" panose="02020603050405020304" pitchFamily="18" charset="0"/>
              </a:rPr>
              <a:t>due to the fact that they are left mainly behind the traveling charge. </a:t>
            </a:r>
            <a:br>
              <a:rPr lang="en-US" altLang="ko-KR" sz="1600" i="1" dirty="0">
                <a:cs typeface="Times New Roman" panose="02020603050405020304" pitchFamily="18" charset="0"/>
              </a:rPr>
            </a:br>
            <a:r>
              <a:rPr lang="en-US" altLang="ko-KR" sz="1600" i="1" dirty="0">
                <a:cs typeface="Times New Roman" panose="02020603050405020304" pitchFamily="18" charset="0"/>
              </a:rPr>
              <a:t>– </a:t>
            </a:r>
            <a:r>
              <a:rPr lang="en-US" altLang="ko-KR" sz="1600" i="1" dirty="0" err="1">
                <a:cs typeface="Times New Roman" panose="02020603050405020304" pitchFamily="18" charset="0"/>
              </a:rPr>
              <a:t>L.Palumbo</a:t>
            </a:r>
            <a:r>
              <a:rPr lang="en-US" altLang="ko-KR" sz="1600" i="1" dirty="0">
                <a:cs typeface="Times New Roman" panose="02020603050405020304" pitchFamily="18" charset="0"/>
              </a:rPr>
              <a:t>, CERN. LNF-94/041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891A3E-64CC-761C-CBC3-D9BB88FB6A58}"/>
              </a:ext>
            </a:extLst>
          </p:cNvPr>
          <p:cNvSpPr txBox="1"/>
          <p:nvPr/>
        </p:nvSpPr>
        <p:spPr>
          <a:xfrm>
            <a:off x="465887" y="4643348"/>
            <a:ext cx="2955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In reality, (not a point charge)</a:t>
            </a:r>
            <a:endParaRPr lang="ko-KR" altLang="en-US" dirty="0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CBA9D8FE-8C5B-1277-148F-60E00E0AF0A9}"/>
              </a:ext>
            </a:extLst>
          </p:cNvPr>
          <p:cNvSpPr/>
          <p:nvPr/>
        </p:nvSpPr>
        <p:spPr>
          <a:xfrm>
            <a:off x="1340441" y="5396409"/>
            <a:ext cx="2956560" cy="43153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7D3C268D-1D84-5881-12DF-AC646AF0482E}"/>
              </a:ext>
            </a:extLst>
          </p:cNvPr>
          <p:cNvSpPr/>
          <p:nvPr/>
        </p:nvSpPr>
        <p:spPr>
          <a:xfrm>
            <a:off x="1521575" y="4972326"/>
            <a:ext cx="1048429" cy="1269585"/>
          </a:xfrm>
          <a:custGeom>
            <a:avLst/>
            <a:gdLst>
              <a:gd name="connsiteX0" fmla="*/ 0 w 1592580"/>
              <a:gd name="connsiteY0" fmla="*/ 657107 h 1269585"/>
              <a:gd name="connsiteX1" fmla="*/ 358140 w 1592580"/>
              <a:gd name="connsiteY1" fmla="*/ 17027 h 1269585"/>
              <a:gd name="connsiteX2" fmla="*/ 502920 w 1592580"/>
              <a:gd name="connsiteY2" fmla="*/ 1266707 h 1269585"/>
              <a:gd name="connsiteX3" fmla="*/ 815340 w 1592580"/>
              <a:gd name="connsiteY3" fmla="*/ 375167 h 1269585"/>
              <a:gd name="connsiteX4" fmla="*/ 1043940 w 1592580"/>
              <a:gd name="connsiteY4" fmla="*/ 885707 h 1269585"/>
              <a:gd name="connsiteX5" fmla="*/ 1310640 w 1592580"/>
              <a:gd name="connsiteY5" fmla="*/ 580907 h 1269585"/>
              <a:gd name="connsiteX6" fmla="*/ 1463040 w 1592580"/>
              <a:gd name="connsiteY6" fmla="*/ 794267 h 1269585"/>
              <a:gd name="connsiteX7" fmla="*/ 1592580 w 1592580"/>
              <a:gd name="connsiteY7" fmla="*/ 725687 h 126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2580" h="1269585">
                <a:moveTo>
                  <a:pt x="0" y="657107"/>
                </a:moveTo>
                <a:cubicBezTo>
                  <a:pt x="137160" y="286267"/>
                  <a:pt x="274320" y="-84573"/>
                  <a:pt x="358140" y="17027"/>
                </a:cubicBezTo>
                <a:cubicBezTo>
                  <a:pt x="441960" y="118627"/>
                  <a:pt x="426720" y="1207017"/>
                  <a:pt x="502920" y="1266707"/>
                </a:cubicBezTo>
                <a:cubicBezTo>
                  <a:pt x="579120" y="1326397"/>
                  <a:pt x="725170" y="438667"/>
                  <a:pt x="815340" y="375167"/>
                </a:cubicBezTo>
                <a:cubicBezTo>
                  <a:pt x="905510" y="311667"/>
                  <a:pt x="961390" y="851417"/>
                  <a:pt x="1043940" y="885707"/>
                </a:cubicBezTo>
                <a:cubicBezTo>
                  <a:pt x="1126490" y="919997"/>
                  <a:pt x="1240790" y="596147"/>
                  <a:pt x="1310640" y="580907"/>
                </a:cubicBezTo>
                <a:cubicBezTo>
                  <a:pt x="1380490" y="565667"/>
                  <a:pt x="1416050" y="770137"/>
                  <a:pt x="1463040" y="794267"/>
                </a:cubicBezTo>
                <a:cubicBezTo>
                  <a:pt x="1510030" y="818397"/>
                  <a:pt x="1592580" y="725687"/>
                  <a:pt x="1592580" y="725687"/>
                </a:cubicBezTo>
              </a:path>
            </a:pathLst>
          </a:custGeom>
          <a:noFill/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자유형: 도형 26">
            <a:extLst>
              <a:ext uri="{FF2B5EF4-FFF2-40B4-BE49-F238E27FC236}">
                <a16:creationId xmlns:a16="http://schemas.microsoft.com/office/drawing/2014/main" id="{D8B62A98-90ED-D0E4-3B0D-576CC68F4977}"/>
              </a:ext>
            </a:extLst>
          </p:cNvPr>
          <p:cNvSpPr/>
          <p:nvPr/>
        </p:nvSpPr>
        <p:spPr>
          <a:xfrm>
            <a:off x="2688586" y="4972326"/>
            <a:ext cx="1048429" cy="1269585"/>
          </a:xfrm>
          <a:custGeom>
            <a:avLst/>
            <a:gdLst>
              <a:gd name="connsiteX0" fmla="*/ 0 w 1592580"/>
              <a:gd name="connsiteY0" fmla="*/ 657107 h 1269585"/>
              <a:gd name="connsiteX1" fmla="*/ 358140 w 1592580"/>
              <a:gd name="connsiteY1" fmla="*/ 17027 h 1269585"/>
              <a:gd name="connsiteX2" fmla="*/ 502920 w 1592580"/>
              <a:gd name="connsiteY2" fmla="*/ 1266707 h 1269585"/>
              <a:gd name="connsiteX3" fmla="*/ 815340 w 1592580"/>
              <a:gd name="connsiteY3" fmla="*/ 375167 h 1269585"/>
              <a:gd name="connsiteX4" fmla="*/ 1043940 w 1592580"/>
              <a:gd name="connsiteY4" fmla="*/ 885707 h 1269585"/>
              <a:gd name="connsiteX5" fmla="*/ 1310640 w 1592580"/>
              <a:gd name="connsiteY5" fmla="*/ 580907 h 1269585"/>
              <a:gd name="connsiteX6" fmla="*/ 1463040 w 1592580"/>
              <a:gd name="connsiteY6" fmla="*/ 794267 h 1269585"/>
              <a:gd name="connsiteX7" fmla="*/ 1592580 w 1592580"/>
              <a:gd name="connsiteY7" fmla="*/ 725687 h 126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2580" h="1269585">
                <a:moveTo>
                  <a:pt x="0" y="657107"/>
                </a:moveTo>
                <a:cubicBezTo>
                  <a:pt x="137160" y="286267"/>
                  <a:pt x="274320" y="-84573"/>
                  <a:pt x="358140" y="17027"/>
                </a:cubicBezTo>
                <a:cubicBezTo>
                  <a:pt x="441960" y="118627"/>
                  <a:pt x="426720" y="1207017"/>
                  <a:pt x="502920" y="1266707"/>
                </a:cubicBezTo>
                <a:cubicBezTo>
                  <a:pt x="579120" y="1326397"/>
                  <a:pt x="725170" y="438667"/>
                  <a:pt x="815340" y="375167"/>
                </a:cubicBezTo>
                <a:cubicBezTo>
                  <a:pt x="905510" y="311667"/>
                  <a:pt x="961390" y="851417"/>
                  <a:pt x="1043940" y="885707"/>
                </a:cubicBezTo>
                <a:cubicBezTo>
                  <a:pt x="1126490" y="919997"/>
                  <a:pt x="1240790" y="596147"/>
                  <a:pt x="1310640" y="580907"/>
                </a:cubicBezTo>
                <a:cubicBezTo>
                  <a:pt x="1380490" y="565667"/>
                  <a:pt x="1416050" y="770137"/>
                  <a:pt x="1463040" y="794267"/>
                </a:cubicBezTo>
                <a:cubicBezTo>
                  <a:pt x="1510030" y="818397"/>
                  <a:pt x="1592580" y="725687"/>
                  <a:pt x="1592580" y="725687"/>
                </a:cubicBezTo>
              </a:path>
            </a:pathLst>
          </a:custGeom>
          <a:noFill/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E46D1638-7D61-D42C-4A4F-7F9FBA3BF943}"/>
              </a:ext>
            </a:extLst>
          </p:cNvPr>
          <p:cNvSpPr/>
          <p:nvPr/>
        </p:nvSpPr>
        <p:spPr>
          <a:xfrm>
            <a:off x="3772786" y="4972326"/>
            <a:ext cx="1048429" cy="1269585"/>
          </a:xfrm>
          <a:custGeom>
            <a:avLst/>
            <a:gdLst>
              <a:gd name="connsiteX0" fmla="*/ 0 w 1592580"/>
              <a:gd name="connsiteY0" fmla="*/ 657107 h 1269585"/>
              <a:gd name="connsiteX1" fmla="*/ 358140 w 1592580"/>
              <a:gd name="connsiteY1" fmla="*/ 17027 h 1269585"/>
              <a:gd name="connsiteX2" fmla="*/ 502920 w 1592580"/>
              <a:gd name="connsiteY2" fmla="*/ 1266707 h 1269585"/>
              <a:gd name="connsiteX3" fmla="*/ 815340 w 1592580"/>
              <a:gd name="connsiteY3" fmla="*/ 375167 h 1269585"/>
              <a:gd name="connsiteX4" fmla="*/ 1043940 w 1592580"/>
              <a:gd name="connsiteY4" fmla="*/ 885707 h 1269585"/>
              <a:gd name="connsiteX5" fmla="*/ 1310640 w 1592580"/>
              <a:gd name="connsiteY5" fmla="*/ 580907 h 1269585"/>
              <a:gd name="connsiteX6" fmla="*/ 1463040 w 1592580"/>
              <a:gd name="connsiteY6" fmla="*/ 794267 h 1269585"/>
              <a:gd name="connsiteX7" fmla="*/ 1592580 w 1592580"/>
              <a:gd name="connsiteY7" fmla="*/ 725687 h 126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2580" h="1269585">
                <a:moveTo>
                  <a:pt x="0" y="657107"/>
                </a:moveTo>
                <a:cubicBezTo>
                  <a:pt x="137160" y="286267"/>
                  <a:pt x="274320" y="-84573"/>
                  <a:pt x="358140" y="17027"/>
                </a:cubicBezTo>
                <a:cubicBezTo>
                  <a:pt x="441960" y="118627"/>
                  <a:pt x="426720" y="1207017"/>
                  <a:pt x="502920" y="1266707"/>
                </a:cubicBezTo>
                <a:cubicBezTo>
                  <a:pt x="579120" y="1326397"/>
                  <a:pt x="725170" y="438667"/>
                  <a:pt x="815340" y="375167"/>
                </a:cubicBezTo>
                <a:cubicBezTo>
                  <a:pt x="905510" y="311667"/>
                  <a:pt x="961390" y="851417"/>
                  <a:pt x="1043940" y="885707"/>
                </a:cubicBezTo>
                <a:cubicBezTo>
                  <a:pt x="1126490" y="919997"/>
                  <a:pt x="1240790" y="596147"/>
                  <a:pt x="1310640" y="580907"/>
                </a:cubicBezTo>
                <a:cubicBezTo>
                  <a:pt x="1380490" y="565667"/>
                  <a:pt x="1416050" y="770137"/>
                  <a:pt x="1463040" y="794267"/>
                </a:cubicBezTo>
                <a:cubicBezTo>
                  <a:pt x="1510030" y="818397"/>
                  <a:pt x="1592580" y="725687"/>
                  <a:pt x="1592580" y="725687"/>
                </a:cubicBezTo>
              </a:path>
            </a:pathLst>
          </a:custGeom>
          <a:noFill/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61A7980-41E8-558A-DCF9-C7C7DCDEDB78}"/>
                  </a:ext>
                </a:extLst>
              </p:cNvPr>
              <p:cNvSpPr txBox="1"/>
              <p:nvPr/>
            </p:nvSpPr>
            <p:spPr>
              <a:xfrm>
                <a:off x="5253448" y="5333289"/>
                <a:ext cx="6366038" cy="59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𝑁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61A7980-41E8-558A-DCF9-C7C7DCDED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448" y="5333289"/>
                <a:ext cx="6366038" cy="5975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524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64EFF-E3C1-8B2B-6AB8-6D33919E2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E71E2D-E6BE-5DAF-5345-127841761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+mj-lt"/>
                <a:cs typeface="Times New Roman" panose="02020603050405020304" pitchFamily="18" charset="0"/>
              </a:rPr>
              <a:t>Applications to real machines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C1DF6294-5A49-0E3B-B112-1B5E63C18684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20</a:t>
            </a:fld>
            <a:endParaRPr lang="ko-KR" altLang="en-US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5F0B4F-B0D7-0520-BEC6-5E47A6F77404}"/>
              </a:ext>
            </a:extLst>
          </p:cNvPr>
          <p:cNvSpPr txBox="1"/>
          <p:nvPr/>
        </p:nvSpPr>
        <p:spPr>
          <a:xfrm>
            <a:off x="516942" y="818042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Super-KEKB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7A7DCFF-EEA1-0058-4A3E-A69022EDC9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4025" y="2693573"/>
            <a:ext cx="2731612" cy="19056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B9E709-4971-9A77-7AE2-959F0AD11344}"/>
              </a:ext>
            </a:extLst>
          </p:cNvPr>
          <p:cNvSpPr txBox="1"/>
          <p:nvPr/>
        </p:nvSpPr>
        <p:spPr>
          <a:xfrm>
            <a:off x="204025" y="4645185"/>
            <a:ext cx="2792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[1] D. Zhou, Simulation of microwave instability in LER of KEKB and Super KEKB </a:t>
            </a:r>
            <a:endParaRPr lang="ko-KR" altLang="en-US" sz="1200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2E13CCB9-3643-D87B-AE9B-97538C5C59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2906" y="1981201"/>
            <a:ext cx="4323098" cy="332963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85D48DB-663F-5867-7A43-2B826B4267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503864" y="2127135"/>
            <a:ext cx="4022654" cy="31837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A6D16B-2587-75A1-5E23-83027D50BFB4}"/>
                  </a:ext>
                </a:extLst>
              </p:cNvPr>
              <p:cNvSpPr txBox="1"/>
              <p:nvPr/>
            </p:nvSpPr>
            <p:spPr>
              <a:xfrm>
                <a:off x="6500568" y="1453374"/>
                <a:ext cx="5443413" cy="55560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23"/>
                                    </m:rPr>
                                    <a:rPr lang="en-US" altLang="ko-KR" sz="160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23"/>
                                        </m:r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nary>
                                <m:nary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′′</m:t>
                                      </m:r>
                                    </m:sup>
                                  </m:sSup>
                                  <m:nary>
                                    <m:nary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−∞</m:t>
                                      </m:r>
                                    </m:sub>
                                    <m:sup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∞</m:t>
                                      </m:r>
                                    </m:sup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  <m:d>
                                        <m:dPr>
                                          <m:ctrlP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ko-KR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ko-KR" sz="1600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ko-KR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′′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ko-K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ko-KR" sz="1600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ko-KR" sz="16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  <m:d>
                                        <m:dPr>
                                          <m:ctrlP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ko-K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ko-KR" sz="1600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ko-KR" sz="16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A6D16B-2587-75A1-5E23-83027D50B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568" y="1453374"/>
                <a:ext cx="5443413" cy="5556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5271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840DF-B441-720D-4CC1-35B39A72C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F47B9C-3003-7620-5A7A-93667C90D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+mj-lt"/>
                <a:cs typeface="Times New Roman" panose="02020603050405020304" pitchFamily="18" charset="0"/>
              </a:rPr>
              <a:t>Applications to real machines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EF202936-4914-247B-CD56-FF41D1AB65E8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21</a:t>
            </a:fld>
            <a:endParaRPr lang="ko-KR" altLang="en-US" sz="1600" b="1" dirty="0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D72E4FDF-128F-5474-833A-09856DAD7A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0029" y="1588370"/>
            <a:ext cx="6036215" cy="44293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FF7DC7B-1482-8A09-42A7-99C5979F6789}"/>
                  </a:ext>
                </a:extLst>
              </p:cNvPr>
              <p:cNvSpPr txBox="1"/>
              <p:nvPr/>
            </p:nvSpPr>
            <p:spPr>
              <a:xfrm>
                <a:off x="7346632" y="3070761"/>
                <a:ext cx="3644265" cy="7164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−1−</m:t>
                      </m:r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𝑐𝐼</m:t>
                          </m:r>
                        </m:num>
                        <m:den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p>
                      </m:sSub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FF7DC7B-1482-8A09-42A7-99C5979F6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632" y="3070761"/>
                <a:ext cx="3644265" cy="7164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F61F060F-B038-51F1-E789-7FC41EB732CE}"/>
              </a:ext>
            </a:extLst>
          </p:cNvPr>
          <p:cNvCxnSpPr>
            <a:cxnSpLocks/>
          </p:cNvCxnSpPr>
          <p:nvPr/>
        </p:nvCxnSpPr>
        <p:spPr>
          <a:xfrm flipH="1" flipV="1">
            <a:off x="5745480" y="2696577"/>
            <a:ext cx="1790700" cy="8238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337F148-BC4C-445E-19E2-D40C3E5D37EE}"/>
                  </a:ext>
                </a:extLst>
              </p:cNvPr>
              <p:cNvSpPr txBox="1"/>
              <p:nvPr/>
            </p:nvSpPr>
            <p:spPr>
              <a:xfrm>
                <a:off x="7099935" y="1618073"/>
                <a:ext cx="4137660" cy="797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𝑐𝑁</m:t>
                          </m:r>
                          <m:sSup>
                            <m:sSup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𝑐𝐿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𝜂</m:t>
                          </m:r>
                          <m:sSub>
                            <m:sSub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sub>
                            <m:sup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337F148-BC4C-445E-19E2-D40C3E5D3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935" y="1618073"/>
                <a:ext cx="4137660" cy="7974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A356C29C-986B-E0C5-9DE1-627767FD5F8F}"/>
              </a:ext>
            </a:extLst>
          </p:cNvPr>
          <p:cNvCxnSpPr>
            <a:cxnSpLocks/>
          </p:cNvCxnSpPr>
          <p:nvPr/>
        </p:nvCxnSpPr>
        <p:spPr>
          <a:xfrm flipH="1">
            <a:off x="6208330" y="2308860"/>
            <a:ext cx="816119" cy="4274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D1D9C76-E0BE-7726-8E6E-FCF6C35B782D}"/>
              </a:ext>
            </a:extLst>
          </p:cNvPr>
          <p:cNvSpPr txBox="1"/>
          <p:nvPr/>
        </p:nvSpPr>
        <p:spPr>
          <a:xfrm>
            <a:off x="8238236" y="2736317"/>
            <a:ext cx="186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Suggested equation</a:t>
            </a:r>
            <a:endParaRPr lang="ko-KR" altLang="en-US" sz="16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CD678F8-E1AF-4C52-E66D-BD97B630DA77}"/>
              </a:ext>
            </a:extLst>
          </p:cNvPr>
          <p:cNvSpPr txBox="1"/>
          <p:nvPr/>
        </p:nvSpPr>
        <p:spPr>
          <a:xfrm>
            <a:off x="8238236" y="1329949"/>
            <a:ext cx="186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Zotter’s equation</a:t>
            </a:r>
            <a:endParaRPr lang="ko-KR" alt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C10CAE-7FF7-AB42-7D09-0292DA12FD7F}"/>
              </a:ext>
            </a:extLst>
          </p:cNvPr>
          <p:cNvSpPr txBox="1"/>
          <p:nvPr/>
        </p:nvSpPr>
        <p:spPr>
          <a:xfrm>
            <a:off x="516942" y="818042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SuperKEKB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35886A-D104-07BF-5359-169037264EA5}"/>
              </a:ext>
            </a:extLst>
          </p:cNvPr>
          <p:cNvSpPr txBox="1"/>
          <p:nvPr/>
        </p:nvSpPr>
        <p:spPr>
          <a:xfrm>
            <a:off x="6640830" y="3908157"/>
            <a:ext cx="4986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Inductive impedance dominates bunch lengthening</a:t>
            </a:r>
            <a:endParaRPr lang="ko-KR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52E188F3-97C4-09D2-726F-A8E870E86DD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640830" y="4416643"/>
            <a:ext cx="2630050" cy="19817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84097E9-B05C-FA75-769B-EB7F28B9B4FD}"/>
              </a:ext>
            </a:extLst>
          </p:cNvPr>
          <p:cNvSpPr txBox="1"/>
          <p:nvPr/>
        </p:nvSpPr>
        <p:spPr>
          <a:xfrm>
            <a:off x="9395466" y="4761211"/>
            <a:ext cx="212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Calculated by </a:t>
            </a:r>
            <a:r>
              <a:rPr lang="en-US" altLang="ko-KR" dirty="0" err="1"/>
              <a:t>Hassinski</a:t>
            </a:r>
            <a:r>
              <a:rPr lang="en-US" altLang="ko-KR" dirty="0"/>
              <a:t> equation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2426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5C0B9-1552-C4F0-A04F-3AAD72FDC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779F9F-31C3-D187-5552-A921D87F9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+mj-lt"/>
                <a:cs typeface="Times New Roman" panose="02020603050405020304" pitchFamily="18" charset="0"/>
              </a:rPr>
              <a:t>Applications to real machines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B91EF1BB-D268-E18C-838E-6D0F7D88FBB6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22</a:t>
            </a:fld>
            <a:endParaRPr lang="ko-KR" altLang="en-US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AD87EB-C0E1-E987-AAE4-77FD59F00E23}"/>
              </a:ext>
            </a:extLst>
          </p:cNvPr>
          <p:cNvSpPr txBox="1"/>
          <p:nvPr/>
        </p:nvSpPr>
        <p:spPr>
          <a:xfrm>
            <a:off x="516942" y="818042"/>
            <a:ext cx="5094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Super-KEKB (Inverse problem of </a:t>
            </a:r>
            <a:r>
              <a:rPr lang="en-US" altLang="ko-KR" dirty="0" err="1"/>
              <a:t>Haissinski</a:t>
            </a:r>
            <a:r>
              <a:rPr lang="en-US" altLang="ko-KR" dirty="0"/>
              <a:t> equation)</a:t>
            </a:r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2178A55B-D531-D843-D0CA-9B801FEF68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2678" y="2127135"/>
            <a:ext cx="4225104" cy="318370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03AFE92-D858-E701-DDF9-278A52E85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759" y="1219627"/>
            <a:ext cx="3120949" cy="4998720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744272FD-59CC-FFA0-BFFD-CB74EF10559E}"/>
              </a:ext>
            </a:extLst>
          </p:cNvPr>
          <p:cNvCxnSpPr>
            <a:cxnSpLocks/>
            <a:stCxn id="17" idx="3"/>
            <a:endCxn id="6" idx="1"/>
          </p:cNvCxnSpPr>
          <p:nvPr/>
        </p:nvCxnSpPr>
        <p:spPr>
          <a:xfrm flipV="1">
            <a:off x="4327782" y="3718987"/>
            <a:ext cx="3665977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5218410-E477-B404-CD66-66E34B00D7EC}"/>
                  </a:ext>
                </a:extLst>
              </p:cNvPr>
              <p:cNvSpPr txBox="1"/>
              <p:nvPr/>
            </p:nvSpPr>
            <p:spPr>
              <a:xfrm>
                <a:off x="3889534" y="2779226"/>
                <a:ext cx="4412934" cy="64556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𝐼𝑐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d>
                                <m:d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den>
                          </m:f>
                          <m:f>
                            <m:f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d>
                                <m:d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den>
                          </m:f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ko-KR" altLang="en-US" sz="16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5218410-E477-B404-CD66-66E34B00D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534" y="2779226"/>
                <a:ext cx="4412934" cy="6455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409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8645A-3862-41D5-B919-78362BB76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3ECB72-1E6F-0223-3711-9C1114469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+mj-lt"/>
                <a:cs typeface="Times New Roman" panose="02020603050405020304" pitchFamily="18" charset="0"/>
              </a:rPr>
              <a:t>Applications to real machines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A139844D-0C16-7FE1-8353-F0349369F5F8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23</a:t>
            </a:fld>
            <a:endParaRPr lang="ko-KR" altLang="en-US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FFC81-C668-D910-891E-964D7B2318B4}"/>
              </a:ext>
            </a:extLst>
          </p:cNvPr>
          <p:cNvSpPr txBox="1"/>
          <p:nvPr/>
        </p:nvSpPr>
        <p:spPr>
          <a:xfrm>
            <a:off x="516942" y="818042"/>
            <a:ext cx="2371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SuperKEKB</a:t>
            </a:r>
            <a:r>
              <a:rPr lang="en-US" altLang="ko-KR" dirty="0"/>
              <a:t> </a:t>
            </a:r>
            <a:r>
              <a:rPr lang="en-US" altLang="ko-KR" sz="1800" b="0" i="0" u="none" strike="noStrike" baseline="0" dirty="0">
                <a:latin typeface="CharisSIL"/>
              </a:rPr>
              <a:t>discrepancy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45E2640-96D9-E496-E267-FD13C0EFF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625" y="1703345"/>
            <a:ext cx="3930259" cy="276197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D0FBF5C-7256-8953-63E8-DD04F0A91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16" y="1775449"/>
            <a:ext cx="3524864" cy="268987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A2A2545-971C-D370-099B-8D71A442E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64" y="1443705"/>
            <a:ext cx="4201111" cy="40772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4E6B3B-ADC6-0394-9AE8-D308583F13D2}"/>
              </a:ext>
            </a:extLst>
          </p:cNvPr>
          <p:cNvSpPr txBox="1"/>
          <p:nvPr/>
        </p:nvSpPr>
        <p:spPr>
          <a:xfrm>
            <a:off x="669643" y="5666265"/>
            <a:ext cx="3324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[1] T. Ishibashi, Impedance modelling and single-bunch collective instability simulations for the </a:t>
            </a:r>
            <a:r>
              <a:rPr lang="en-US" altLang="ko-KR" sz="1200" dirty="0" err="1"/>
              <a:t>SuperKEKB</a:t>
            </a:r>
            <a:r>
              <a:rPr lang="en-US" altLang="ko-KR" sz="1200" dirty="0"/>
              <a:t> main rings</a:t>
            </a:r>
            <a:endParaRPr lang="ko-KR" altLang="en-US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7EE05DF-25A2-9F07-52B7-C3DB1FEE8877}"/>
                  </a:ext>
                </a:extLst>
              </p:cNvPr>
              <p:cNvSpPr txBox="1"/>
              <p:nvPr/>
            </p:nvSpPr>
            <p:spPr>
              <a:xfrm>
                <a:off x="5052206" y="4633102"/>
                <a:ext cx="6447220" cy="1775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ko-KR" sz="1800" b="0" i="0" u="none" strike="noStrike" baseline="0" dirty="0">
                    <a:solidFill>
                      <a:srgbClr val="000000"/>
                    </a:solidFill>
                    <a:latin typeface="CharisSIL"/>
                  </a:rPr>
                  <a:t> matched</a:t>
                </a:r>
                <a:r>
                  <a:rPr lang="en-US" altLang="ko-KR" sz="1800" b="0" i="0" u="none" strike="noStrike" dirty="0">
                    <a:solidFill>
                      <a:srgbClr val="000000"/>
                    </a:solidFill>
                    <a:latin typeface="CharisSIL"/>
                  </a:rPr>
                  <a:t> well with simulation and measurement(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800" b="0" i="0" u="none" strike="noStrike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Re</m:t>
                    </m:r>
                    <m:d>
                      <m:dPr>
                        <m:ctrlPr>
                          <a:rPr lang="en-US" altLang="ko-KR" sz="1800" b="0" i="0" u="none" strike="noStrik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800" b="0" i="1" u="none" strike="noStrik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altLang="ko-KR" sz="1800" b="0" i="0" u="none" strike="noStrike" dirty="0">
                    <a:solidFill>
                      <a:srgbClr val="000000"/>
                    </a:solidFill>
                    <a:latin typeface="CharisSIL"/>
                  </a:rPr>
                  <a:t> is good.)</a:t>
                </a:r>
                <a:endParaRPr lang="en-US" altLang="ko-KR" sz="1800" b="0" i="0" u="none" strike="noStrike" baseline="0" dirty="0">
                  <a:solidFill>
                    <a:srgbClr val="000000"/>
                  </a:solidFill>
                  <a:latin typeface="CharisSIL"/>
                </a:endParaRPr>
              </a:p>
              <a:p>
                <a:pPr algn="l"/>
                <a:endParaRPr lang="en-US" altLang="ko-KR" dirty="0">
                  <a:solidFill>
                    <a:srgbClr val="000000"/>
                  </a:solidFill>
                  <a:latin typeface="CharisSIL"/>
                </a:endParaRPr>
              </a:p>
              <a:p>
                <a:pPr algn="l"/>
                <a:r>
                  <a:rPr lang="en-US" altLang="ko-KR" sz="1800" b="0" i="0" u="none" strike="noStrike" baseline="0" dirty="0">
                    <a:solidFill>
                      <a:srgbClr val="000000"/>
                    </a:solidFill>
                    <a:latin typeface="CharisSIL"/>
                  </a:rPr>
                  <a:t>Streak camera error?</a:t>
                </a:r>
              </a:p>
              <a:p>
                <a:pPr algn="l"/>
                <a:r>
                  <a:rPr lang="en-US" altLang="ko-KR" dirty="0">
                    <a:solidFill>
                      <a:srgbClr val="000000"/>
                    </a:solidFill>
                    <a:latin typeface="CharisSIL"/>
                  </a:rPr>
                  <a:t>Missing inductive impedance?</a:t>
                </a:r>
              </a:p>
              <a:p>
                <a:pPr algn="l"/>
                <a:endParaRPr lang="en-US" altLang="ko-KR" dirty="0">
                  <a:solidFill>
                    <a:srgbClr val="000000"/>
                  </a:solidFill>
                  <a:latin typeface="CharisSIL"/>
                </a:endParaRPr>
              </a:p>
              <a:p>
                <a:pPr algn="l"/>
                <a:r>
                  <a:rPr lang="en-US" altLang="ko-KR" dirty="0">
                    <a:solidFill>
                      <a:srgbClr val="000000"/>
                    </a:solidFill>
                    <a:latin typeface="CharisSIL"/>
                  </a:rPr>
                  <a:t>Find alternative </a:t>
                </a:r>
                <a:r>
                  <a:rPr lang="en-US" altLang="ko-KR" sz="1800" b="0" i="0" u="none" strike="noStrike" baseline="0" dirty="0">
                    <a:latin typeface="CharisSIL"/>
                  </a:rPr>
                  <a:t>methods</a:t>
                </a:r>
                <a:r>
                  <a:rPr lang="en-US" altLang="ko-KR" sz="1800" b="0" i="0" u="none" strike="noStrike" baseline="0" dirty="0">
                    <a:solidFill>
                      <a:srgbClr val="000000"/>
                    </a:solidFill>
                    <a:latin typeface="CharisSIL"/>
                  </a:rPr>
                  <a:t> to </a:t>
                </a:r>
                <a:r>
                  <a:rPr lang="en-US" altLang="ko-KR" dirty="0">
                    <a:solidFill>
                      <a:srgbClr val="000000"/>
                    </a:solidFill>
                    <a:latin typeface="CharisSIL"/>
                  </a:rPr>
                  <a:t>measure bunch length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7EE05DF-25A2-9F07-52B7-C3DB1FEE8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206" y="4633102"/>
                <a:ext cx="6447220" cy="1775743"/>
              </a:xfrm>
              <a:prstGeom prst="rect">
                <a:avLst/>
              </a:prstGeom>
              <a:blipFill>
                <a:blip r:embed="rId5"/>
                <a:stretch>
                  <a:fillRect l="-851" t="-1375" r="-851" b="-48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9568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52148-6971-F9AC-6AD1-C3EE212B3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DC5F2C-B00B-1DF5-5252-6CD48E8A0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+mj-lt"/>
                <a:cs typeface="Times New Roman" panose="02020603050405020304" pitchFamily="18" charset="0"/>
              </a:rPr>
              <a:t>Conclusion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E7ED6633-62A3-B899-6370-42CD0A65F770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24</a:t>
            </a:fld>
            <a:endParaRPr lang="ko-KR" altLang="en-US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A0631C-AAE9-5171-F5E5-356C5EFD4D6E}"/>
              </a:ext>
            </a:extLst>
          </p:cNvPr>
          <p:cNvSpPr txBox="1"/>
          <p:nvPr/>
        </p:nvSpPr>
        <p:spPr>
          <a:xfrm>
            <a:off x="662940" y="2551837"/>
            <a:ext cx="11201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F08DF-9A31-360D-3003-46CC58FD4F91}"/>
              </a:ext>
            </a:extLst>
          </p:cNvPr>
          <p:cNvSpPr txBox="1"/>
          <p:nvPr/>
        </p:nvSpPr>
        <p:spPr>
          <a:xfrm>
            <a:off x="775464" y="1262568"/>
            <a:ext cx="106338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sz="1600" dirty="0"/>
              <a:t>Using the </a:t>
            </a:r>
            <a:r>
              <a:rPr lang="en-US" altLang="ko-KR" sz="1600" dirty="0" err="1"/>
              <a:t>Haïssinski</a:t>
            </a:r>
            <a:r>
              <a:rPr lang="en-US" altLang="ko-KR" sz="1600" dirty="0"/>
              <a:t> equation a self-consistent stationary solution of the Vlasov–Fokker–Planck equation, we can derive analytical expressions for intensity-dependent beam observables such as centroid shift, bunch lengthening, and equivalent impedance.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sz="1600" dirty="0"/>
              <a:t>The study emphasizes the importance of matching beam-based measurements with impedance calculations, highlighting the practical use of the derived formulas for interpreting experimental </a:t>
            </a:r>
            <a:r>
              <a:rPr lang="en-US" altLang="ko-KR" sz="1600" dirty="0" err="1"/>
              <a:t>data.In</a:t>
            </a:r>
            <a:r>
              <a:rPr lang="en-US" altLang="ko-KR" sz="1600" dirty="0"/>
              <a:t> particular, streak camera and BPM measurements can provide useful information for evaluating loss factors and extracting equivalent or frequency-dependent impedances.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sz="1600" dirty="0"/>
              <a:t>This approach enables more reliable comparisons between simulations and measurements and may help identify missing impedance sources in storage ring models.</a:t>
            </a:r>
            <a:endParaRPr lang="ko-KR" altLang="ko-KR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671481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8EC9FB-7C2F-426F-9130-1879569A2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Thank you for your attention!</a:t>
            </a:r>
            <a:endParaRPr lang="ko-KR" altLang="en-US" dirty="0"/>
          </a:p>
        </p:txBody>
      </p:sp>
      <p:sp>
        <p:nvSpPr>
          <p:cNvPr id="3" name="슬라이드 번호 개체 틀 4">
            <a:extLst>
              <a:ext uri="{FF2B5EF4-FFF2-40B4-BE49-F238E27FC236}">
                <a16:creationId xmlns:a16="http://schemas.microsoft.com/office/drawing/2014/main" id="{23F76B91-1903-2EAC-AD74-C25C2A090DA0}"/>
              </a:ext>
            </a:extLst>
          </p:cNvPr>
          <p:cNvSpPr txBox="1">
            <a:spLocks/>
          </p:cNvSpPr>
          <p:nvPr/>
        </p:nvSpPr>
        <p:spPr>
          <a:xfrm>
            <a:off x="9686184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25</a:t>
            </a:fld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67314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5F77D-8220-6E1F-4D1B-20240ECCD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B9A4E2-6B71-6DEE-7FA5-7A048CFB5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b="1" dirty="0">
                <a:cs typeface="Times New Roman" panose="02020603050405020304" pitchFamily="18" charset="0"/>
              </a:rPr>
              <a:t>Appendix Bunch lengthening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EC9B3696-D2BD-64FB-2D17-FB4414898A30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26</a:t>
            </a:fld>
            <a:endParaRPr lang="ko-KR" altLang="en-US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5F19BA-A818-FF15-A41D-B7A023319748}"/>
              </a:ext>
            </a:extLst>
          </p:cNvPr>
          <p:cNvSpPr txBox="1"/>
          <p:nvPr/>
        </p:nvSpPr>
        <p:spPr>
          <a:xfrm>
            <a:off x="516942" y="818042"/>
            <a:ext cx="1941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Bunch lengthening</a:t>
            </a:r>
            <a:endParaRPr lang="ko-KR" altLang="en-US" dirty="0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EFBA986C-F6D3-156A-8BDB-A724FA6E6024}"/>
              </a:ext>
            </a:extLst>
          </p:cNvPr>
          <p:cNvCxnSpPr>
            <a:cxnSpLocks/>
          </p:cNvCxnSpPr>
          <p:nvPr/>
        </p:nvCxnSpPr>
        <p:spPr>
          <a:xfrm>
            <a:off x="5021580" y="1614829"/>
            <a:ext cx="107442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F50F52-F205-F931-AE79-1299806AFA38}"/>
                  </a:ext>
                </a:extLst>
              </p:cNvPr>
              <p:cNvSpPr txBox="1"/>
              <p:nvPr/>
            </p:nvSpPr>
            <p:spPr>
              <a:xfrm>
                <a:off x="6603449" y="1349211"/>
                <a:ext cx="4074642" cy="636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f>
                            <m:f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d>
                                <m:d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den>
                          </m:f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𝒲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F50F52-F205-F931-AE79-1299806AF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449" y="1349211"/>
                <a:ext cx="4074642" cy="6363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2E141B-562F-9FF8-FA60-F07721093F45}"/>
                  </a:ext>
                </a:extLst>
              </p:cNvPr>
              <p:cNvSpPr txBox="1"/>
              <p:nvPr/>
            </p:nvSpPr>
            <p:spPr>
              <a:xfrm>
                <a:off x="4839061" y="862402"/>
                <a:ext cx="1621549" cy="68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ko-K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altLang="ko-KR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trlP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altLang="ko-K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2E141B-562F-9FF8-FA60-F07721093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061" y="862402"/>
                <a:ext cx="1621549" cy="689932"/>
              </a:xfrm>
              <a:prstGeom prst="rect">
                <a:avLst/>
              </a:prstGeom>
              <a:blipFill>
                <a:blip r:embed="rId3"/>
                <a:stretch>
                  <a:fillRect r="-7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70BD2B-74F5-E0AE-2CE9-7C9C17208E73}"/>
                  </a:ext>
                </a:extLst>
              </p:cNvPr>
              <p:cNvSpPr txBox="1"/>
              <p:nvPr/>
            </p:nvSpPr>
            <p:spPr>
              <a:xfrm>
                <a:off x="1718901" y="1375885"/>
                <a:ext cx="3223639" cy="538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𝒲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70BD2B-74F5-E0AE-2CE9-7C9C17208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901" y="1375885"/>
                <a:ext cx="3223639" cy="5384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1D8558-6F27-EC17-0B7A-58E92CFA3DB3}"/>
                  </a:ext>
                </a:extLst>
              </p:cNvPr>
              <p:cNvSpPr txBox="1"/>
              <p:nvPr/>
            </p:nvSpPr>
            <p:spPr>
              <a:xfrm>
                <a:off x="2175441" y="2054586"/>
                <a:ext cx="7793800" cy="1576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ko-KR" sz="1050" b="0" i="1" smtClean="0">
                          <a:latin typeface="Cambria Math" panose="02040503050406030204" pitchFamily="18" charset="0"/>
                        </a:rPr>
                        <m:t>→</m:t>
                      </m:r>
                      <m:nary>
                        <m:naryPr>
                          <m:ctrlP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𝑧</m:t>
                          </m:r>
                          <m:f>
                            <m:f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d>
                                <m:dPr>
                                  <m:ctrlP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den>
                          </m:f>
                          <m: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n-US" altLang="ko-KR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ko-KR" sz="10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05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altLang="ko-KR" sz="1050" b="0" i="1" smtClean="0">
                                      <a:latin typeface="Cambria Math" panose="02040503050406030204" pitchFamily="18" charset="0"/>
                                    </a:rPr>
                                    <m:t>𝑑𝑧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altLang="ko-KR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05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sz="105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d>
                                    <m:dPr>
                                      <m:ctrlPr>
                                        <a:rPr lang="en-US" altLang="ko-KR" sz="105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05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d>
                                <m:dPr>
                                  <m:ctrlPr>
                                    <a:rPr lang="en-US" altLang="ko-KR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05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n-US" altLang="ko-KR" sz="1050" b="0" i="1" smtClean="0">
                          <a:latin typeface="Cambria Math" panose="02040503050406030204" pitchFamily="18" charset="0"/>
                        </a:rPr>
                        <m:t>→−1</m:t>
                      </m:r>
                    </m:oMath>
                  </m:oMathPara>
                </a14:m>
                <a:endParaRPr lang="en-US" altLang="ko-KR" sz="1050" b="0" dirty="0"/>
              </a:p>
              <a:p>
                <a:endParaRPr lang="en-US" altLang="ko-KR" sz="105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ko-KR" sz="1050" b="0" i="1" smtClean="0">
                          <a:latin typeface="Cambria Math" panose="02040503050406030204" pitchFamily="18" charset="0"/>
                        </a:rPr>
                        <m:t>→</m:t>
                      </m:r>
                      <m:nary>
                        <m:naryPr>
                          <m:ctrlP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n-US" altLang="ko-KR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ko-KR" sz="10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ko-KR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ko-KR" sz="10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ko-KR" sz="10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05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05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ko-KR" sz="105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ko-KR" sz="105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ko-KR" sz="105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05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  <m:sup>
                                          <m:r>
                                            <a:rPr lang="en-US" altLang="ko-KR" sz="105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altLang="ko-KR" sz="10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ko-KR" sz="105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05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en-US" altLang="ko-KR" sz="105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altLang="ko-KR" sz="105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  <m: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ko-KR" sz="10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altLang="ko-KR" sz="10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ko-KR" sz="105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05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  <m:sup>
                                          <m:r>
                                            <a:rPr lang="en-US" altLang="ko-KR" sz="105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altLang="ko-KR" sz="10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ko-KR" sz="105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05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en-US" altLang="ko-KR" sz="105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altLang="ko-KR" sz="105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</m:d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n-US" altLang="ko-KR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050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ko-KR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ko-KR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altLang="ko-KR" sz="1050" b="0" dirty="0"/>
              </a:p>
              <a:p>
                <a:endParaRPr lang="en-US" altLang="ko-KR" sz="105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altLang="ko-KR" sz="105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ko-KR" sz="1050" i="1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nary>
                        <m:naryPr>
                          <m:ctrlP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𝒲</m:t>
                          </m:r>
                          <m:d>
                            <m:d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n-US" altLang="ko-KR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ko-KR" sz="10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05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ko-KR" sz="105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𝒲</m:t>
                              </m:r>
                              <m:d>
                                <m:dPr>
                                  <m:ctrlP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d>
                                <m:dPr>
                                  <m:ctrlP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e>
                          </m:nary>
                          <m: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nary>
                            <m:nary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𝒲</m:t>
                              </m:r>
                              <m:d>
                                <m:dPr>
                                  <m:ctrlP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d>
                                <m:dPr>
                                  <m:ctrlP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e>
                          </m:nary>
                        </m:e>
                      </m:d>
                      <m:r>
                        <a:rPr lang="en-US" altLang="ko-KR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altLang="ko-KR" sz="10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𝒲</m:t>
                          </m:r>
                          <m:d>
                            <m:d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n-US" altLang="ko-KR" sz="105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altLang="ko-KR" sz="1050" b="0" dirty="0"/>
              </a:p>
              <a:p>
                <a:endParaRPr lang="ko-KR" altLang="en-US" sz="105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1D8558-6F27-EC17-0B7A-58E92CFA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441" y="2054586"/>
                <a:ext cx="7793800" cy="1576522"/>
              </a:xfrm>
              <a:prstGeom prst="rect">
                <a:avLst/>
              </a:prstGeom>
              <a:blipFill>
                <a:blip r:embed="rId5"/>
                <a:stretch>
                  <a:fillRect t="-42471" b="-5096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220839-550A-A1E7-44FF-6C4CBC29EFF6}"/>
                  </a:ext>
                </a:extLst>
              </p:cNvPr>
              <p:cNvSpPr txBox="1"/>
              <p:nvPr/>
            </p:nvSpPr>
            <p:spPr>
              <a:xfrm>
                <a:off x="1850352" y="3807177"/>
                <a:ext cx="8527784" cy="8009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−1−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𝑐𝐼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p>
                      </m:sSub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=0,  </m:t>
                      </m:r>
                      <m:sSubSup>
                        <m:sSubSup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p>
                      </m:sSub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𝒲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𝑑𝑧</m:t>
                          </m:r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𝒲</m:t>
                          </m:r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ko-KR" sz="1600" b="0" dirty="0"/>
              </a:p>
              <a:p>
                <a:endParaRPr lang="ko-KR" altLang="en-US" sz="16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220839-550A-A1E7-44FF-6C4CBC29E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352" y="3807177"/>
                <a:ext cx="8527784" cy="8009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6501992-CE29-B785-8531-492C3CFFBE14}"/>
                  </a:ext>
                </a:extLst>
              </p:cNvPr>
              <p:cNvSpPr txBox="1"/>
              <p:nvPr/>
            </p:nvSpPr>
            <p:spPr>
              <a:xfrm>
                <a:off x="437532" y="4596893"/>
                <a:ext cx="11353423" cy="6715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50" b="0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altLang="ko-KR" sz="105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  <m:sup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p>
                      </m:sSubSup>
                      <m:r>
                        <a:rPr lang="en-US" altLang="ko-KR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𝑑𝑧</m:t>
                          </m:r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𝒲</m:t>
                          </m:r>
                          <m:d>
                            <m:d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  <m:r>
                        <a:rPr lang="en-US" altLang="ko-KR" sz="105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nary>
                        <m:naryPr>
                          <m:ctrlPr>
                            <a:rPr lang="en-US" altLang="ko-KR" sz="10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𝑑𝑧</m:t>
                          </m:r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𝒲</m:t>
                          </m:r>
                          <m:d>
                            <m:d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  <m:r>
                        <a:rPr lang="en-US" altLang="ko-KR" sz="105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ko-KR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nary>
                        <m:naryPr>
                          <m:ctrlPr>
                            <a:rPr lang="en-US" altLang="ko-KR" sz="10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  <m:t>𝑘𝑍</m:t>
                          </m:r>
                          <m:d>
                            <m:dPr>
                              <m:ctrlP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acc>
                            <m:accPr>
                              <m:chr m:val="̃"/>
                              <m:ctrlP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ko-KR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05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altLang="ko-KR" sz="105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1050" b="0" i="1" smtClean="0">
                          <a:latin typeface="Cambria Math" panose="02040503050406030204" pitchFamily="18" charset="0"/>
                        </a:rPr>
                        <m:t>𝑖</m:t>
                      </m:r>
                      <m:nary>
                        <m:naryPr>
                          <m:ctrlPr>
                            <a:rPr lang="en-US" altLang="ko-KR" sz="10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acc>
                            <m:accPr>
                              <m:chr m:val="̃"/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  <m:t>𝑑𝑘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ko-KR" sz="10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105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altLang="ko-KR" sz="105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n-US" altLang="ko-KR" sz="10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𝑘𝑍</m:t>
                          </m:r>
                          <m:d>
                            <m:d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acc>
                            <m:accPr>
                              <m:chr m:val="̃"/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  <m:t>𝑑𝑘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ko-KR" sz="10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ko-KR" sz="10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ko-KR" sz="105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ko-KR" sz="105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altLang="ko-KR" sz="10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05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ko-KR" sz="105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05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ko-KR" sz="105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ko-KR" sz="10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105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altLang="ko-KR" sz="1050" b="0" dirty="0"/>
              </a:p>
              <a:p>
                <a:pPr/>
                <a:endParaRPr lang="ko-KR" altLang="en-US" sz="105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6501992-CE29-B785-8531-492C3CFFB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32" y="4596893"/>
                <a:ext cx="11353423" cy="671594"/>
              </a:xfrm>
              <a:prstGeom prst="rect">
                <a:avLst/>
              </a:prstGeom>
              <a:blipFill>
                <a:blip r:embed="rId7"/>
                <a:stretch>
                  <a:fillRect t="-89091" b="-1109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D60B77-2682-291A-5917-80A017E1525B}"/>
                  </a:ext>
                </a:extLst>
              </p:cNvPr>
              <p:cNvSpPr txBox="1"/>
              <p:nvPr/>
            </p:nvSpPr>
            <p:spPr>
              <a:xfrm>
                <a:off x="3022436" y="5902718"/>
                <a:ext cx="6099810" cy="68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altLang="ko-KR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  <m:sup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p>
                      </m:sSub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𝑖</m:t>
                      </m:r>
                      <m:nary>
                        <m:nary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𝑑𝑘𝑍</m:t>
                          </m:r>
                          <m:d>
                            <m:d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sSub>
                                    <m:sSub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  <m:f>
                            <m:f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𝑑𝑘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𝑖𝑘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D60B77-2682-291A-5917-80A017E15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436" y="5902718"/>
                <a:ext cx="6099810" cy="6899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CCEE666-28A9-E008-D0F2-E7FF796CC0D5}"/>
                  </a:ext>
                </a:extLst>
              </p:cNvPr>
              <p:cNvSpPr txBox="1"/>
              <p:nvPr/>
            </p:nvSpPr>
            <p:spPr>
              <a:xfrm>
                <a:off x="1594414" y="5259006"/>
                <a:ext cx="8955854" cy="5298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ko-KR" sz="105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acc>
                      <m:d>
                        <m:dPr>
                          <m:ctrlPr>
                            <a:rPr lang="en-US" altLang="ko-KR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d>
                        <m:dPr>
                          <m:ctrlPr>
                            <a:rPr lang="en-US" altLang="ko-KR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𝑑𝑘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ko-KR" sz="10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105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US" altLang="ko-KR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altLang="ko-KR" sz="10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acc>
                      <m:d>
                        <m:dPr>
                          <m:ctrlPr>
                            <a:rPr lang="en-US" altLang="ko-KR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sSup>
                        <m:sSupPr>
                          <m:ctrlPr>
                            <a:rPr lang="en-US" altLang="ko-KR" sz="10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𝑖𝑘</m:t>
                          </m:r>
                          <m:sSub>
                            <m:sSub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altLang="ko-KR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𝑑𝑘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ko-KR" sz="10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105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  <m:sSub>
                                <m:sSubPr>
                                  <m:ctrlP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  <m:sSub>
                                <m:sSubPr>
                                  <m:ctrlP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n-US" altLang="ko-KR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050" b="0" i="1" smtClean="0">
                          <a:latin typeface="Cambria Math" panose="02040503050406030204" pitchFamily="18" charset="0"/>
                        </a:rPr>
                        <m:t>𝑖</m:t>
                      </m:r>
                      <m:acc>
                        <m:accPr>
                          <m:chr m:val="̃"/>
                          <m:ctrlPr>
                            <a:rPr lang="en-US" altLang="ko-KR" sz="10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acc>
                      <m:d>
                        <m:dPr>
                          <m:ctrlPr>
                            <a:rPr lang="en-US" altLang="ko-KR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sSup>
                        <m:sSupPr>
                          <m:ctrlPr>
                            <a:rPr lang="en-US" altLang="ko-KR" sz="10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𝑖𝑘</m:t>
                          </m:r>
                          <m:sSub>
                            <m:sSub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  <m:f>
                        <m:fPr>
                          <m:ctrlPr>
                            <a:rPr lang="en-US" altLang="ko-KR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ko-KR" sz="1050" i="1">
                              <a:latin typeface="Cambria Math" panose="02040503050406030204" pitchFamily="18" charset="0"/>
                            </a:rPr>
                            <m:t>𝑑𝑘</m:t>
                          </m:r>
                        </m:den>
                      </m:f>
                      <m:d>
                        <m:dPr>
                          <m:ctrlPr>
                            <a:rPr lang="en-US" altLang="ko-KR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1050" i="1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  <m:sSub>
                                <m:sSubPr>
                                  <m:ctrlP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ko-KR" sz="105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ko-KR" altLang="en-US" sz="105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CCEE666-28A9-E008-D0F2-E7FF796CC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414" y="5259006"/>
                <a:ext cx="8955854" cy="5298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118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0A516-48AA-5CA2-2952-A164196BB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0D0D174A-F452-6A4D-0237-F4B37950EEE1}"/>
              </a:ext>
            </a:extLst>
          </p:cNvPr>
          <p:cNvSpPr/>
          <p:nvPr/>
        </p:nvSpPr>
        <p:spPr>
          <a:xfrm>
            <a:off x="3202640" y="4038035"/>
            <a:ext cx="2987040" cy="1737365"/>
          </a:xfrm>
          <a:custGeom>
            <a:avLst/>
            <a:gdLst>
              <a:gd name="connsiteX0" fmla="*/ 4800600 w 4800600"/>
              <a:gd name="connsiteY0" fmla="*/ 0 h 1737365"/>
              <a:gd name="connsiteX1" fmla="*/ 2232660 w 4800600"/>
              <a:gd name="connsiteY1" fmla="*/ 1737360 h 1737365"/>
              <a:gd name="connsiteX2" fmla="*/ 0 w 4800600"/>
              <a:gd name="connsiteY2" fmla="*/ 15240 h 173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00600" h="1737365">
                <a:moveTo>
                  <a:pt x="4800600" y="0"/>
                </a:moveTo>
                <a:cubicBezTo>
                  <a:pt x="3916680" y="867410"/>
                  <a:pt x="3032760" y="1734820"/>
                  <a:pt x="2232660" y="1737360"/>
                </a:cubicBezTo>
                <a:cubicBezTo>
                  <a:pt x="1432560" y="1739900"/>
                  <a:pt x="716280" y="877570"/>
                  <a:pt x="0" y="1524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7468A40-A60C-9EE2-B4B6-506C34D4A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cs typeface="Times New Roman" panose="02020603050405020304" pitchFamily="18" charset="0"/>
              </a:rPr>
              <a:t>Potential well distortion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6EDE9DE7-D0E5-9A43-7042-EEBB6FFED04D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3</a:t>
            </a:fld>
            <a:endParaRPr lang="ko-KR" altLang="en-US" sz="1600" b="1" dirty="0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792BEEAA-51A7-6FC0-70FA-7DEA1FD6FCBE}"/>
              </a:ext>
            </a:extLst>
          </p:cNvPr>
          <p:cNvCxnSpPr/>
          <p:nvPr/>
        </p:nvCxnSpPr>
        <p:spPr>
          <a:xfrm>
            <a:off x="2829258" y="5775395"/>
            <a:ext cx="374142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3A030688-3A41-8131-DD83-927F3C675DC1}"/>
              </a:ext>
            </a:extLst>
          </p:cNvPr>
          <p:cNvCxnSpPr>
            <a:cxnSpLocks/>
          </p:cNvCxnSpPr>
          <p:nvPr/>
        </p:nvCxnSpPr>
        <p:spPr>
          <a:xfrm flipV="1">
            <a:off x="4604718" y="3893255"/>
            <a:ext cx="0" cy="25755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704239-9C06-EE23-5C79-19C963016F15}"/>
                  </a:ext>
                </a:extLst>
              </p:cNvPr>
              <p:cNvSpPr txBox="1"/>
              <p:nvPr/>
            </p:nvSpPr>
            <p:spPr>
              <a:xfrm>
                <a:off x="4097913" y="3893255"/>
                <a:ext cx="45448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ko-KR" altLang="en-US" sz="16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704239-9C06-EE23-5C79-19C963016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913" y="3893255"/>
                <a:ext cx="454483" cy="246221"/>
              </a:xfrm>
              <a:prstGeom prst="rect">
                <a:avLst/>
              </a:prstGeom>
              <a:blipFill>
                <a:blip r:embed="rId2"/>
                <a:stretch>
                  <a:fillRect l="-9333" b="-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A9A87B-1C4A-0DB0-821E-A5EFB61D723F}"/>
                  </a:ext>
                </a:extLst>
              </p:cNvPr>
              <p:cNvSpPr txBox="1"/>
              <p:nvPr/>
            </p:nvSpPr>
            <p:spPr>
              <a:xfrm>
                <a:off x="6295637" y="5775395"/>
                <a:ext cx="1494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ko-KR" altLang="en-US" sz="16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A9A87B-1C4A-0DB0-821E-A5EFB61D7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637" y="5775395"/>
                <a:ext cx="149400" cy="246221"/>
              </a:xfrm>
              <a:prstGeom prst="rect">
                <a:avLst/>
              </a:prstGeom>
              <a:blipFill>
                <a:blip r:embed="rId3"/>
                <a:stretch>
                  <a:fillRect l="-20833" r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타원 16">
            <a:extLst>
              <a:ext uri="{FF2B5EF4-FFF2-40B4-BE49-F238E27FC236}">
                <a16:creationId xmlns:a16="http://schemas.microsoft.com/office/drawing/2014/main" id="{9ECDD693-F9A7-B40B-9888-296C6D1779FE}"/>
              </a:ext>
            </a:extLst>
          </p:cNvPr>
          <p:cNvSpPr/>
          <p:nvPr/>
        </p:nvSpPr>
        <p:spPr>
          <a:xfrm>
            <a:off x="5541978" y="4632397"/>
            <a:ext cx="274318" cy="27431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FE7C4843-FF99-2667-C5AE-4B2541F03FA3}"/>
              </a:ext>
            </a:extLst>
          </p:cNvPr>
          <p:cNvCxnSpPr>
            <a:cxnSpLocks/>
          </p:cNvCxnSpPr>
          <p:nvPr/>
        </p:nvCxnSpPr>
        <p:spPr>
          <a:xfrm flipH="1">
            <a:off x="5366358" y="4632397"/>
            <a:ext cx="167640" cy="20574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A5EB1EF-E0CC-6E6B-3515-C88B29BC7E96}"/>
              </a:ext>
            </a:extLst>
          </p:cNvPr>
          <p:cNvSpPr txBox="1"/>
          <p:nvPr/>
        </p:nvSpPr>
        <p:spPr>
          <a:xfrm>
            <a:off x="3993204" y="3391705"/>
            <a:ext cx="1107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W/O wake </a:t>
            </a:r>
            <a:endParaRPr lang="ko-KR" alt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B3EAC67-2DAF-3DFD-7354-372EB826A480}"/>
                  </a:ext>
                </a:extLst>
              </p:cNvPr>
              <p:cNvSpPr txBox="1"/>
              <p:nvPr/>
            </p:nvSpPr>
            <p:spPr>
              <a:xfrm>
                <a:off x="3202640" y="1233160"/>
                <a:ext cx="5535105" cy="558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𝜂𝛿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sSup>
                            <m:sSup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altLang="ko-K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nary>
                            <m:naryPr>
                              <m:ctrlP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lang="en-US" altLang="ko-K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ko-KR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ko-KR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d>
                                <m:dPr>
                                  <m:ctrlPr>
                                    <a:rPr lang="en-US" altLang="ko-K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ko-K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ko-K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ko-KR" altLang="en-US" sz="16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B3EAC67-2DAF-3DFD-7354-372EB826A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640" y="1233160"/>
                <a:ext cx="5535105" cy="558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687870BB-1DEF-AC0E-5182-8D804A8A3822}"/>
              </a:ext>
            </a:extLst>
          </p:cNvPr>
          <p:cNvSpPr txBox="1"/>
          <p:nvPr/>
        </p:nvSpPr>
        <p:spPr>
          <a:xfrm>
            <a:off x="465887" y="886688"/>
            <a:ext cx="1793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Equation of motion</a:t>
            </a:r>
            <a:endParaRPr lang="ko-KR" altLang="en-US" sz="1600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BF9AEE3C-C42C-4880-C44F-C0D6F1DA0C8F}"/>
              </a:ext>
            </a:extLst>
          </p:cNvPr>
          <p:cNvSpPr/>
          <p:nvPr/>
        </p:nvSpPr>
        <p:spPr>
          <a:xfrm>
            <a:off x="5644055" y="1048494"/>
            <a:ext cx="3253603" cy="100128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B49A6A-3FA9-73A5-FD4A-D79F59386094}"/>
              </a:ext>
            </a:extLst>
          </p:cNvPr>
          <p:cNvSpPr txBox="1"/>
          <p:nvPr/>
        </p:nvSpPr>
        <p:spPr>
          <a:xfrm>
            <a:off x="6914177" y="2079825"/>
            <a:ext cx="1510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Wake field term</a:t>
            </a:r>
            <a:endParaRPr lang="ko-KR" altLang="en-US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7FB0ED-6A2A-CF1C-42DC-44571B45F310}"/>
              </a:ext>
            </a:extLst>
          </p:cNvPr>
          <p:cNvSpPr txBox="1"/>
          <p:nvPr/>
        </p:nvSpPr>
        <p:spPr>
          <a:xfrm>
            <a:off x="516942" y="2075845"/>
            <a:ext cx="1202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Hamiltonian</a:t>
            </a:r>
            <a:endParaRPr lang="ko-KR" altLang="en-US" sz="1600" dirty="0"/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C0D37335-43AD-4FE5-9A5C-B6511CE8B665}"/>
              </a:ext>
            </a:extLst>
          </p:cNvPr>
          <p:cNvCxnSpPr/>
          <p:nvPr/>
        </p:nvCxnSpPr>
        <p:spPr>
          <a:xfrm>
            <a:off x="7084953" y="5775395"/>
            <a:ext cx="374142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F5503B5D-EAC3-D472-9C11-4218A5C36096}"/>
              </a:ext>
            </a:extLst>
          </p:cNvPr>
          <p:cNvCxnSpPr>
            <a:cxnSpLocks/>
          </p:cNvCxnSpPr>
          <p:nvPr/>
        </p:nvCxnSpPr>
        <p:spPr>
          <a:xfrm flipV="1">
            <a:off x="8860413" y="3893255"/>
            <a:ext cx="0" cy="25755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E14F998-628F-EAE2-9241-1F7D40E6E014}"/>
                  </a:ext>
                </a:extLst>
              </p:cNvPr>
              <p:cNvSpPr txBox="1"/>
              <p:nvPr/>
            </p:nvSpPr>
            <p:spPr>
              <a:xfrm>
                <a:off x="8353608" y="3893255"/>
                <a:ext cx="45448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ko-KR" altLang="en-US" sz="1600" dirty="0"/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E14F998-628F-EAE2-9241-1F7D40E6E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608" y="3893255"/>
                <a:ext cx="454483" cy="246221"/>
              </a:xfrm>
              <a:prstGeom prst="rect">
                <a:avLst/>
              </a:prstGeom>
              <a:blipFill>
                <a:blip r:embed="rId5"/>
                <a:stretch>
                  <a:fillRect l="-9333" b="-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F4B3340-0E70-BF74-CCE4-348BD3C0E185}"/>
                  </a:ext>
                </a:extLst>
              </p:cNvPr>
              <p:cNvSpPr txBox="1"/>
              <p:nvPr/>
            </p:nvSpPr>
            <p:spPr>
              <a:xfrm>
                <a:off x="10551332" y="5775395"/>
                <a:ext cx="1494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ko-KR" altLang="en-US" sz="1600" dirty="0"/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F4B3340-0E70-BF74-CCE4-348BD3C0E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1332" y="5775395"/>
                <a:ext cx="149400" cy="246221"/>
              </a:xfrm>
              <a:prstGeom prst="rect">
                <a:avLst/>
              </a:prstGeom>
              <a:blipFill>
                <a:blip r:embed="rId6"/>
                <a:stretch>
                  <a:fillRect l="-20833" r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직선 화살표 연결선 98">
            <a:extLst>
              <a:ext uri="{FF2B5EF4-FFF2-40B4-BE49-F238E27FC236}">
                <a16:creationId xmlns:a16="http://schemas.microsoft.com/office/drawing/2014/main" id="{3E286525-663F-67A4-8A23-ECA1BC095886}"/>
              </a:ext>
            </a:extLst>
          </p:cNvPr>
          <p:cNvCxnSpPr>
            <a:cxnSpLocks/>
          </p:cNvCxnSpPr>
          <p:nvPr/>
        </p:nvCxnSpPr>
        <p:spPr>
          <a:xfrm flipH="1">
            <a:off x="9723605" y="4667321"/>
            <a:ext cx="167640" cy="20574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2AD84C31-00CC-0FA5-9AB5-2AA675BBFFAC}"/>
              </a:ext>
            </a:extLst>
          </p:cNvPr>
          <p:cNvSpPr txBox="1"/>
          <p:nvPr/>
        </p:nvSpPr>
        <p:spPr>
          <a:xfrm>
            <a:off x="8328640" y="3391705"/>
            <a:ext cx="1115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With wake </a:t>
            </a:r>
            <a:endParaRPr lang="ko-KR" alt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90FABA19-9D0B-6EEF-36A5-2059C24DB23D}"/>
                  </a:ext>
                </a:extLst>
              </p:cNvPr>
              <p:cNvSpPr txBox="1"/>
              <p:nvPr/>
            </p:nvSpPr>
            <p:spPr>
              <a:xfrm>
                <a:off x="3065741" y="2555295"/>
                <a:ext cx="5831917" cy="5509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ℋ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sSup>
                            <m:sSup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en-US" altLang="ko-KR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altLang="ko-K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  <m:e>
                          <m:r>
                            <a:rPr lang="en-US" altLang="ko-K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ko-KR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ko-KR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nary>
                            <m:naryPr>
                              <m:ctrlP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lang="en-US" altLang="ko-K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ko-KR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ko-KR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′′</m:t>
                                      </m:r>
                                    </m:sup>
                                  </m:sSup>
                                  <m:r>
                                    <a:rPr lang="en-US" altLang="ko-K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ko-KR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ko-KR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d>
                                <m:dPr>
                                  <m:ctrlPr>
                                    <a:rPr lang="en-US" altLang="ko-K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ko-K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ko-K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ko-KR" altLang="en-US" sz="1600" dirty="0"/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90FABA19-9D0B-6EEF-36A5-2059C24DB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741" y="2555295"/>
                <a:ext cx="5831917" cy="5509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C1C69E5-E898-5CA9-AF97-2DCD36A50CFF}"/>
                  </a:ext>
                </a:extLst>
              </p:cNvPr>
              <p:cNvSpPr txBox="1"/>
              <p:nvPr/>
            </p:nvSpPr>
            <p:spPr>
              <a:xfrm>
                <a:off x="9366262" y="1760135"/>
                <a:ext cx="1049966" cy="10193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,  </m:t>
                      </m:r>
                    </m:oMath>
                  </m:oMathPara>
                </a14:m>
                <a:endParaRPr lang="en-US" altLang="ko-KR" sz="1600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</m:oMath>
                  </m:oMathPara>
                </a14:m>
                <a:endParaRPr lang="ko-KR" altLang="en-US" sz="1600" dirty="0"/>
              </a:p>
            </p:txBody>
          </p:sp>
        </mc:Choice>
        <mc:Fallback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C1C69E5-E898-5CA9-AF97-2DCD36A50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262" y="1760135"/>
                <a:ext cx="1049966" cy="10193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원호 103">
            <a:extLst>
              <a:ext uri="{FF2B5EF4-FFF2-40B4-BE49-F238E27FC236}">
                <a16:creationId xmlns:a16="http://schemas.microsoft.com/office/drawing/2014/main" id="{56E0C5B2-A06D-A09A-5939-5661023C8F6F}"/>
              </a:ext>
            </a:extLst>
          </p:cNvPr>
          <p:cNvSpPr/>
          <p:nvPr/>
        </p:nvSpPr>
        <p:spPr>
          <a:xfrm rot="2906711">
            <a:off x="8219682" y="1839705"/>
            <a:ext cx="914400" cy="914400"/>
          </a:xfrm>
          <a:prstGeom prst="arc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05" name="자유형: 도형 104">
            <a:extLst>
              <a:ext uri="{FF2B5EF4-FFF2-40B4-BE49-F238E27FC236}">
                <a16:creationId xmlns:a16="http://schemas.microsoft.com/office/drawing/2014/main" id="{B4FF252D-3B60-3217-C257-881506893A04}"/>
              </a:ext>
            </a:extLst>
          </p:cNvPr>
          <p:cNvSpPr/>
          <p:nvPr/>
        </p:nvSpPr>
        <p:spPr>
          <a:xfrm>
            <a:off x="6845705" y="3940849"/>
            <a:ext cx="3528060" cy="1832966"/>
          </a:xfrm>
          <a:custGeom>
            <a:avLst/>
            <a:gdLst>
              <a:gd name="connsiteX0" fmla="*/ 0 w 3528060"/>
              <a:gd name="connsiteY0" fmla="*/ 114300 h 1832966"/>
              <a:gd name="connsiteX1" fmla="*/ 822960 w 3528060"/>
              <a:gd name="connsiteY1" fmla="*/ 1539240 h 1832966"/>
              <a:gd name="connsiteX2" fmla="*/ 1684020 w 3528060"/>
              <a:gd name="connsiteY2" fmla="*/ 1828800 h 1832966"/>
              <a:gd name="connsiteX3" fmla="*/ 2385060 w 3528060"/>
              <a:gd name="connsiteY3" fmla="*/ 1706880 h 1832966"/>
              <a:gd name="connsiteX4" fmla="*/ 2811780 w 3528060"/>
              <a:gd name="connsiteY4" fmla="*/ 1653540 h 1832966"/>
              <a:gd name="connsiteX5" fmla="*/ 3528060 w 3528060"/>
              <a:gd name="connsiteY5" fmla="*/ 0 h 183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8060" h="1832966">
                <a:moveTo>
                  <a:pt x="0" y="114300"/>
                </a:moveTo>
                <a:cubicBezTo>
                  <a:pt x="271145" y="683895"/>
                  <a:pt x="542290" y="1253490"/>
                  <a:pt x="822960" y="1539240"/>
                </a:cubicBezTo>
                <a:cubicBezTo>
                  <a:pt x="1103630" y="1824990"/>
                  <a:pt x="1423670" y="1800860"/>
                  <a:pt x="1684020" y="1828800"/>
                </a:cubicBezTo>
                <a:cubicBezTo>
                  <a:pt x="1944370" y="1856740"/>
                  <a:pt x="2197100" y="1736090"/>
                  <a:pt x="2385060" y="1706880"/>
                </a:cubicBezTo>
                <a:cubicBezTo>
                  <a:pt x="2573020" y="1677670"/>
                  <a:pt x="2621280" y="1938020"/>
                  <a:pt x="2811780" y="1653540"/>
                </a:cubicBezTo>
                <a:cubicBezTo>
                  <a:pt x="3002280" y="1369060"/>
                  <a:pt x="3265170" y="684530"/>
                  <a:pt x="3528060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98" name="타원 97">
            <a:extLst>
              <a:ext uri="{FF2B5EF4-FFF2-40B4-BE49-F238E27FC236}">
                <a16:creationId xmlns:a16="http://schemas.microsoft.com/office/drawing/2014/main" id="{CA4D43FF-592A-0DC2-256C-017F65028455}"/>
              </a:ext>
            </a:extLst>
          </p:cNvPr>
          <p:cNvSpPr/>
          <p:nvPr/>
        </p:nvSpPr>
        <p:spPr>
          <a:xfrm>
            <a:off x="9878838" y="4683645"/>
            <a:ext cx="274318" cy="27431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06" name="타원 105">
            <a:extLst>
              <a:ext uri="{FF2B5EF4-FFF2-40B4-BE49-F238E27FC236}">
                <a16:creationId xmlns:a16="http://schemas.microsoft.com/office/drawing/2014/main" id="{7C2A6768-1396-0151-206B-5BA52C3260CA}"/>
              </a:ext>
            </a:extLst>
          </p:cNvPr>
          <p:cNvSpPr/>
          <p:nvPr/>
        </p:nvSpPr>
        <p:spPr>
          <a:xfrm>
            <a:off x="3565379" y="5907614"/>
            <a:ext cx="2078676" cy="25591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14" name="자유형: 도형 113">
            <a:extLst>
              <a:ext uri="{FF2B5EF4-FFF2-40B4-BE49-F238E27FC236}">
                <a16:creationId xmlns:a16="http://schemas.microsoft.com/office/drawing/2014/main" id="{7C17063A-1919-3DEE-1151-6F00C8A05478}"/>
              </a:ext>
            </a:extLst>
          </p:cNvPr>
          <p:cNvSpPr/>
          <p:nvPr/>
        </p:nvSpPr>
        <p:spPr>
          <a:xfrm>
            <a:off x="7756398" y="5945667"/>
            <a:ext cx="2259599" cy="349714"/>
          </a:xfrm>
          <a:custGeom>
            <a:avLst/>
            <a:gdLst>
              <a:gd name="connsiteX0" fmla="*/ 837016 w 2259599"/>
              <a:gd name="connsiteY0" fmla="*/ 0 h 349714"/>
              <a:gd name="connsiteX1" fmla="*/ 1428876 w 2259599"/>
              <a:gd name="connsiteY1" fmla="*/ 51215 h 349714"/>
              <a:gd name="connsiteX2" fmla="*/ 1440659 w 2259599"/>
              <a:gd name="connsiteY2" fmla="*/ 54866 h 349714"/>
              <a:gd name="connsiteX3" fmla="*/ 1449443 w 2259599"/>
              <a:gd name="connsiteY3" fmla="*/ 54643 h 349714"/>
              <a:gd name="connsiteX4" fmla="*/ 1521589 w 2259599"/>
              <a:gd name="connsiteY4" fmla="*/ 56471 h 349714"/>
              <a:gd name="connsiteX5" fmla="*/ 1546781 w 2259599"/>
              <a:gd name="connsiteY5" fmla="*/ 49357 h 349714"/>
              <a:gd name="connsiteX6" fmla="*/ 1656805 w 2259599"/>
              <a:gd name="connsiteY6" fmla="*/ 40053 h 349714"/>
              <a:gd name="connsiteX7" fmla="*/ 1766829 w 2259599"/>
              <a:gd name="connsiteY7" fmla="*/ 49357 h 349714"/>
              <a:gd name="connsiteX8" fmla="*/ 1834808 w 2259599"/>
              <a:gd name="connsiteY8" fmla="*/ 68553 h 349714"/>
              <a:gd name="connsiteX9" fmla="*/ 2022310 w 2259599"/>
              <a:gd name="connsiteY9" fmla="*/ 84414 h 349714"/>
              <a:gd name="connsiteX10" fmla="*/ 2259599 w 2259599"/>
              <a:gd name="connsiteY10" fmla="*/ 156285 h 349714"/>
              <a:gd name="connsiteX11" fmla="*/ 2022310 w 2259599"/>
              <a:gd name="connsiteY11" fmla="*/ 228157 h 349714"/>
              <a:gd name="connsiteX12" fmla="*/ 1856617 w 2259599"/>
              <a:gd name="connsiteY12" fmla="*/ 242172 h 349714"/>
              <a:gd name="connsiteX13" fmla="*/ 1766829 w 2259599"/>
              <a:gd name="connsiteY13" fmla="*/ 267528 h 349714"/>
              <a:gd name="connsiteX14" fmla="*/ 1656805 w 2259599"/>
              <a:gd name="connsiteY14" fmla="*/ 276831 h 349714"/>
              <a:gd name="connsiteX15" fmla="*/ 1546781 w 2259599"/>
              <a:gd name="connsiteY15" fmla="*/ 267528 h 349714"/>
              <a:gd name="connsiteX16" fmla="*/ 1537392 w 2259599"/>
              <a:gd name="connsiteY16" fmla="*/ 264876 h 349714"/>
              <a:gd name="connsiteX17" fmla="*/ 1428876 w 2259599"/>
              <a:gd name="connsiteY17" fmla="*/ 298500 h 349714"/>
              <a:gd name="connsiteX18" fmla="*/ 837016 w 2259599"/>
              <a:gd name="connsiteY18" fmla="*/ 349714 h 349714"/>
              <a:gd name="connsiteX19" fmla="*/ 0 w 2259599"/>
              <a:gd name="connsiteY19" fmla="*/ 174857 h 349714"/>
              <a:gd name="connsiteX20" fmla="*/ 837016 w 2259599"/>
              <a:gd name="connsiteY20" fmla="*/ 0 h 3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59599" h="349714">
                <a:moveTo>
                  <a:pt x="837016" y="0"/>
                </a:moveTo>
                <a:cubicBezTo>
                  <a:pt x="1068151" y="0"/>
                  <a:pt x="1277405" y="19571"/>
                  <a:pt x="1428876" y="51215"/>
                </a:cubicBezTo>
                <a:lnTo>
                  <a:pt x="1440659" y="54866"/>
                </a:lnTo>
                <a:lnTo>
                  <a:pt x="1449443" y="54643"/>
                </a:lnTo>
                <a:lnTo>
                  <a:pt x="1521589" y="56471"/>
                </a:lnTo>
                <a:lnTo>
                  <a:pt x="1546781" y="49357"/>
                </a:lnTo>
                <a:cubicBezTo>
                  <a:pt x="1580598" y="43366"/>
                  <a:pt x="1617778" y="40053"/>
                  <a:pt x="1656805" y="40053"/>
                </a:cubicBezTo>
                <a:cubicBezTo>
                  <a:pt x="1695832" y="40053"/>
                  <a:pt x="1733012" y="43366"/>
                  <a:pt x="1766829" y="49357"/>
                </a:cubicBezTo>
                <a:lnTo>
                  <a:pt x="1834808" y="68553"/>
                </a:lnTo>
                <a:lnTo>
                  <a:pt x="2022310" y="84414"/>
                </a:lnTo>
                <a:cubicBezTo>
                  <a:pt x="2168919" y="102807"/>
                  <a:pt x="2259599" y="128218"/>
                  <a:pt x="2259599" y="156285"/>
                </a:cubicBezTo>
                <a:cubicBezTo>
                  <a:pt x="2259599" y="184353"/>
                  <a:pt x="2168919" y="209763"/>
                  <a:pt x="2022310" y="228157"/>
                </a:cubicBezTo>
                <a:lnTo>
                  <a:pt x="1856617" y="242172"/>
                </a:lnTo>
                <a:lnTo>
                  <a:pt x="1766829" y="267528"/>
                </a:lnTo>
                <a:cubicBezTo>
                  <a:pt x="1733012" y="273518"/>
                  <a:pt x="1695832" y="276831"/>
                  <a:pt x="1656805" y="276831"/>
                </a:cubicBezTo>
                <a:cubicBezTo>
                  <a:pt x="1617778" y="276831"/>
                  <a:pt x="1580598" y="273518"/>
                  <a:pt x="1546781" y="267528"/>
                </a:cubicBezTo>
                <a:lnTo>
                  <a:pt x="1537392" y="264876"/>
                </a:lnTo>
                <a:lnTo>
                  <a:pt x="1428876" y="298500"/>
                </a:lnTo>
                <a:cubicBezTo>
                  <a:pt x="1277405" y="330143"/>
                  <a:pt x="1068151" y="349714"/>
                  <a:pt x="837016" y="349714"/>
                </a:cubicBezTo>
                <a:cubicBezTo>
                  <a:pt x="374745" y="349714"/>
                  <a:pt x="0" y="271428"/>
                  <a:pt x="0" y="174857"/>
                </a:cubicBezTo>
                <a:cubicBezTo>
                  <a:pt x="0" y="78286"/>
                  <a:pt x="374745" y="0"/>
                  <a:pt x="83701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600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0BBAE8C-13F4-8D79-071A-E996B40BFE6E}"/>
              </a:ext>
            </a:extLst>
          </p:cNvPr>
          <p:cNvSpPr txBox="1"/>
          <p:nvPr/>
        </p:nvSpPr>
        <p:spPr>
          <a:xfrm>
            <a:off x="211584" y="3863727"/>
            <a:ext cx="22322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Due to wake filed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Centroid shift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Bunch lengthening </a:t>
            </a:r>
            <a:br>
              <a:rPr lang="en-US" altLang="ko-KR" sz="1600" dirty="0"/>
            </a:br>
            <a:r>
              <a:rPr lang="en-US" altLang="ko-KR" sz="1600" dirty="0"/>
              <a:t>(Or shortening)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Peak position change</a:t>
            </a:r>
            <a:endParaRPr lang="ko-KR" altLang="en-US" sz="1600" dirty="0"/>
          </a:p>
        </p:txBody>
      </p:sp>
      <p:sp>
        <p:nvSpPr>
          <p:cNvPr id="121" name="직사각형 120">
            <a:extLst>
              <a:ext uri="{FF2B5EF4-FFF2-40B4-BE49-F238E27FC236}">
                <a16:creationId xmlns:a16="http://schemas.microsoft.com/office/drawing/2014/main" id="{CB0084A0-F5BF-D385-2AEA-C5D6611855AE}"/>
              </a:ext>
            </a:extLst>
          </p:cNvPr>
          <p:cNvSpPr/>
          <p:nvPr/>
        </p:nvSpPr>
        <p:spPr>
          <a:xfrm>
            <a:off x="5644055" y="2405375"/>
            <a:ext cx="3253603" cy="100128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</p:spTree>
    <p:extLst>
      <p:ext uri="{BB962C8B-B14F-4D97-AF65-F5344CB8AC3E}">
        <p14:creationId xmlns:p14="http://schemas.microsoft.com/office/powerpoint/2010/main" val="1088529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F18F0-B3A5-ADA7-66B3-D6082D932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6A3DE7-B039-E2A4-74FE-8352E052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b="1" dirty="0">
                <a:cs typeface="Times New Roman" panose="02020603050405020304" pitchFamily="18" charset="0"/>
              </a:rPr>
              <a:t>Vlasov-Fokker Plank equation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D3090E65-F215-E516-8593-A6ABC8FE59D0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4</a:t>
            </a:fld>
            <a:endParaRPr lang="ko-KR" altLang="en-US" sz="1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063684-AF6A-10BB-B77A-C0506CF162CC}"/>
                  </a:ext>
                </a:extLst>
              </p:cNvPr>
              <p:cNvSpPr txBox="1"/>
              <p:nvPr/>
            </p:nvSpPr>
            <p:spPr>
              <a:xfrm>
                <a:off x="1828170" y="2062655"/>
                <a:ext cx="9070881" cy="5479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𝜕𝜓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f>
                        <m:f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𝜕𝜓</m:t>
                          </m:r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f>
                        <m:f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𝜕𝜓</m:t>
                          </m:r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Difussion</m:t>
                      </m:r>
                      <m: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&amp;</m:t>
                      </m:r>
                      <m:r>
                        <m:rPr>
                          <m:sty m:val="p"/>
                        </m:rP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Damping</m:t>
                      </m:r>
                      <m: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𝜕𝛿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𝛿𝜓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sub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>
                            <m:f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𝜕𝜓</m:t>
                              </m:r>
                            </m:num>
                            <m:den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𝜕𝛿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ko-KR" altLang="en-US" sz="16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063684-AF6A-10BB-B77A-C0506CF16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170" y="2062655"/>
                <a:ext cx="9070881" cy="5479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148FD930-16BB-B4E4-DDB1-6E1C0386A612}"/>
              </a:ext>
            </a:extLst>
          </p:cNvPr>
          <p:cNvSpPr txBox="1"/>
          <p:nvPr/>
        </p:nvSpPr>
        <p:spPr>
          <a:xfrm>
            <a:off x="1490692" y="702797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VFP</a:t>
            </a:r>
            <a:endParaRPr lang="ko-KR" altLang="en-US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5864967-5905-0438-F5B2-D57BE24E382E}"/>
              </a:ext>
            </a:extLst>
          </p:cNvPr>
          <p:cNvSpPr txBox="1"/>
          <p:nvPr/>
        </p:nvSpPr>
        <p:spPr>
          <a:xfrm>
            <a:off x="9740442" y="1402810"/>
            <a:ext cx="204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Quantum excitation</a:t>
            </a:r>
            <a:endParaRPr lang="ko-KR" altLang="en-US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D373AA6-E0FE-018F-9AAD-B56C09063ACE}"/>
              </a:ext>
            </a:extLst>
          </p:cNvPr>
          <p:cNvSpPr txBox="1"/>
          <p:nvPr/>
        </p:nvSpPr>
        <p:spPr>
          <a:xfrm>
            <a:off x="8764309" y="2843430"/>
            <a:ext cx="19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Radiation damping</a:t>
            </a:r>
            <a:endParaRPr lang="ko-KR" altLang="en-US" dirty="0"/>
          </a:p>
        </p:txBody>
      </p:sp>
      <p:cxnSp>
        <p:nvCxnSpPr>
          <p:cNvPr id="119" name="직선 화살표 연결선 118">
            <a:extLst>
              <a:ext uri="{FF2B5EF4-FFF2-40B4-BE49-F238E27FC236}">
                <a16:creationId xmlns:a16="http://schemas.microsoft.com/office/drawing/2014/main" id="{ED2B0780-DAD0-3C7E-003F-E6BE99430BD6}"/>
              </a:ext>
            </a:extLst>
          </p:cNvPr>
          <p:cNvCxnSpPr>
            <a:stCxn id="117" idx="0"/>
          </p:cNvCxnSpPr>
          <p:nvPr/>
        </p:nvCxnSpPr>
        <p:spPr>
          <a:xfrm flipV="1">
            <a:off x="9740442" y="2560604"/>
            <a:ext cx="143988" cy="2828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직선 화살표 연결선 119">
            <a:extLst>
              <a:ext uri="{FF2B5EF4-FFF2-40B4-BE49-F238E27FC236}">
                <a16:creationId xmlns:a16="http://schemas.microsoft.com/office/drawing/2014/main" id="{8E709AD8-EE49-F3E7-99FF-14B79FE6D8CF}"/>
              </a:ext>
            </a:extLst>
          </p:cNvPr>
          <p:cNvCxnSpPr>
            <a:cxnSpLocks/>
            <a:stCxn id="116" idx="2"/>
          </p:cNvCxnSpPr>
          <p:nvPr/>
        </p:nvCxnSpPr>
        <p:spPr>
          <a:xfrm flipH="1">
            <a:off x="10537874" y="1772142"/>
            <a:ext cx="223200" cy="290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A2D5EEE0-FC18-DD83-8412-7752F8A57FE9}"/>
              </a:ext>
            </a:extLst>
          </p:cNvPr>
          <p:cNvSpPr txBox="1"/>
          <p:nvPr/>
        </p:nvSpPr>
        <p:spPr>
          <a:xfrm>
            <a:off x="687549" y="3212762"/>
            <a:ext cx="2677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In equilibrium(s-independent)</a:t>
            </a:r>
            <a:endParaRPr lang="ko-KR" alt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EF86B59C-0721-8259-D7D1-E151DB365D09}"/>
                  </a:ext>
                </a:extLst>
              </p:cNvPr>
              <p:cNvSpPr txBox="1"/>
              <p:nvPr/>
            </p:nvSpPr>
            <p:spPr>
              <a:xfrm>
                <a:off x="3017112" y="3431716"/>
                <a:ext cx="6099810" cy="5143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𝛿𝜓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ko-KR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  <m:sup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>
                        <m:f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𝜕𝜓</m:t>
                          </m:r>
                        </m:num>
                        <m:den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𝜕𝛿</m:t>
                          </m:r>
                        </m:den>
                      </m:f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→0,  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func>
                        <m:funcPr>
                          <m:ctrlPr>
                            <a:rPr lang="en-US" altLang="ko-KR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2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ko-KR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sub>
                                    <m:sup>
                                      <m: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ko-KR" altLang="en-US" sz="1200" dirty="0"/>
              </a:p>
            </p:txBody>
          </p:sp>
        </mc:Choice>
        <mc:Fallback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EF86B59C-0721-8259-D7D1-E151DB365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112" y="3431716"/>
                <a:ext cx="6099810" cy="5143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5" name="직선 연결선 134">
            <a:extLst>
              <a:ext uri="{FF2B5EF4-FFF2-40B4-BE49-F238E27FC236}">
                <a16:creationId xmlns:a16="http://schemas.microsoft.com/office/drawing/2014/main" id="{0C80E57F-91B8-335E-FD03-38DA0D3EB250}"/>
              </a:ext>
            </a:extLst>
          </p:cNvPr>
          <p:cNvCxnSpPr/>
          <p:nvPr/>
        </p:nvCxnSpPr>
        <p:spPr>
          <a:xfrm flipV="1">
            <a:off x="3077894" y="1853355"/>
            <a:ext cx="914400" cy="84866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직선 연결선 135">
            <a:extLst>
              <a:ext uri="{FF2B5EF4-FFF2-40B4-BE49-F238E27FC236}">
                <a16:creationId xmlns:a16="http://schemas.microsoft.com/office/drawing/2014/main" id="{FFCCF058-1526-C008-A31E-4B3FF11C0F85}"/>
              </a:ext>
            </a:extLst>
          </p:cNvPr>
          <p:cNvCxnSpPr/>
          <p:nvPr/>
        </p:nvCxnSpPr>
        <p:spPr>
          <a:xfrm flipV="1">
            <a:off x="9740442" y="1954095"/>
            <a:ext cx="914400" cy="84866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DF2C241B-713C-553D-0D9B-061D87671474}"/>
                  </a:ext>
                </a:extLst>
              </p:cNvPr>
              <p:cNvSpPr txBox="1"/>
              <p:nvPr/>
            </p:nvSpPr>
            <p:spPr>
              <a:xfrm>
                <a:off x="3024967" y="3946088"/>
                <a:ext cx="6142066" cy="4220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>
                        <m:fPr>
                          <m:ctrlP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altLang="ko-K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>
                        <m:fPr>
                          <m:ctrlP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sub>
                            <m:sup>
                              <m: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ko-K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𝜂𝛿</m:t>
                      </m:r>
                      <m:f>
                        <m:fPr>
                          <m:ctrlP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altLang="ko-K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altLang="ko-K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ko-K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altLang="ko-K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altLang="ko-K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sSup>
                                <m:sSupPr>
                                  <m:ctrlPr>
                                    <a:rPr lang="en-US" altLang="ko-K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ko-K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altLang="ko-K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sSup>
                                <m:sSupPr>
                                  <m:ctrlPr>
                                    <a:rPr lang="en-US" altLang="ko-K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ko-K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nary>
                                <m:naryPr>
                                  <m:ctrlPr>
                                    <a:rPr lang="en-US" altLang="ko-K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ko-K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−∞</m:t>
                                  </m:r>
                                </m:sub>
                                <m:sup>
                                  <m:r>
                                    <a:rPr lang="en-US" altLang="ko-K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r>
                                    <a:rPr lang="en-US" altLang="ko-K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d>
                                    <m:dPr>
                                      <m:ctrlPr>
                                        <a:rPr lang="en-US" altLang="ko-KR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ko-KR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altLang="ko-K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d>
                                    <m:dPr>
                                      <m:ctrlPr>
                                        <a:rPr lang="en-US" altLang="ko-KR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ko-KR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altLang="ko-K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n-US" altLang="ko-KR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ko-KR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d>
                      <m:f>
                        <m:fPr>
                          <m:ctrlP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sub>
                            <m:sup>
                              <m: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ko-K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DF2C241B-713C-553D-0D9B-061D87671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967" y="3946088"/>
                <a:ext cx="6142066" cy="422039"/>
              </a:xfrm>
              <a:prstGeom prst="rect">
                <a:avLst/>
              </a:prstGeom>
              <a:blipFill>
                <a:blip r:embed="rId4"/>
                <a:stretch>
                  <a:fillRect t="-180000" r="-99" b="-26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AF269642-65BD-87CB-165E-517BE0C40164}"/>
              </a:ext>
            </a:extLst>
          </p:cNvPr>
          <p:cNvSpPr txBox="1"/>
          <p:nvPr/>
        </p:nvSpPr>
        <p:spPr>
          <a:xfrm>
            <a:off x="6670693" y="6283979"/>
            <a:ext cx="19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Haissinski</a:t>
            </a:r>
            <a:r>
              <a:rPr lang="en-US" altLang="ko-KR" dirty="0"/>
              <a:t> equation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CB679CCC-30D8-D7BF-4978-EE1CC098A61E}"/>
                  </a:ext>
                </a:extLst>
              </p:cNvPr>
              <p:cNvSpPr txBox="1"/>
              <p:nvPr/>
            </p:nvSpPr>
            <p:spPr>
              <a:xfrm>
                <a:off x="3364564" y="5618884"/>
                <a:ext cx="5443413" cy="555601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23"/>
                                    </m:rPr>
                                    <a:rPr lang="en-US" altLang="ko-KR" sz="160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23"/>
                                        </m:r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nary>
                                <m:nary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′′</m:t>
                                      </m:r>
                                    </m:sup>
                                  </m:sSup>
                                  <m:nary>
                                    <m:nary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−∞</m:t>
                                      </m:r>
                                    </m:sub>
                                    <m:sup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∞</m:t>
                                      </m:r>
                                    </m:sup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  <m:d>
                                        <m:dPr>
                                          <m:ctrlP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ko-KR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ko-KR" sz="1600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ko-KR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′′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ko-K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ko-KR" sz="1600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ko-KR" sz="16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  <m:d>
                                        <m:dPr>
                                          <m:ctrlP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ko-K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ko-KR" sz="1600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ko-KR" sz="16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CB679CCC-30D8-D7BF-4978-EE1CC098A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564" y="5618884"/>
                <a:ext cx="5443413" cy="5556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3AC81886-1492-B1F7-C1D9-19189E6A030A}"/>
                  </a:ext>
                </a:extLst>
              </p:cNvPr>
              <p:cNvSpPr txBox="1"/>
              <p:nvPr/>
            </p:nvSpPr>
            <p:spPr>
              <a:xfrm>
                <a:off x="9338700" y="5444188"/>
                <a:ext cx="1199174" cy="8973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,  </m:t>
                      </m:r>
                    </m:oMath>
                  </m:oMathPara>
                </a14:m>
                <a:endParaRPr lang="en-US" altLang="ko-KR" sz="1400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sSubSup>
                            <m:sSub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sub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3AC81886-1492-B1F7-C1D9-19189E6A0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700" y="5444188"/>
                <a:ext cx="1199174" cy="897362"/>
              </a:xfrm>
              <a:prstGeom prst="rect">
                <a:avLst/>
              </a:prstGeom>
              <a:blipFill>
                <a:blip r:embed="rId6"/>
                <a:stretch>
                  <a:fillRect l="-2030" t="-6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901B9C6C-9FA7-D192-3CC5-463E45464A1B}"/>
                  </a:ext>
                </a:extLst>
              </p:cNvPr>
              <p:cNvSpPr txBox="1"/>
              <p:nvPr/>
            </p:nvSpPr>
            <p:spPr>
              <a:xfrm>
                <a:off x="3700665" y="4820125"/>
                <a:ext cx="5012462" cy="562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altLang="ko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ko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sSup>
                                <m:sSupPr>
                                  <m:ctrlPr>
                                    <a:rPr lang="en-US" altLang="ko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ko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sSubSup>
                                <m:sSubSupPr>
                                  <m:ctrlPr>
                                    <a:rPr lang="en-US" altLang="ko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sub>
                                <m:sup>
                                  <m:r>
                                    <a:rPr lang="en-US" altLang="ko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ko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  <m:nary>
                            <m:nary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d>
                                <m:d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901B9C6C-9FA7-D192-3CC5-463E45464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665" y="4820125"/>
                <a:ext cx="5012462" cy="5626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A08877DD-EB66-1026-8895-6DE3EE089FC8}"/>
                  </a:ext>
                </a:extLst>
              </p:cNvPr>
              <p:cNvSpPr txBox="1"/>
              <p:nvPr/>
            </p:nvSpPr>
            <p:spPr>
              <a:xfrm>
                <a:off x="775464" y="1150659"/>
                <a:ext cx="106338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ko-KR" sz="1600" dirty="0"/>
                  <a:t>p</a:t>
                </a:r>
                <a:r>
                  <a:rPr lang="en-US" altLang="ko-KR" sz="1600" dirty="0" err="1"/>
                  <a:t>hase</a:t>
                </a:r>
                <a:r>
                  <a:rPr lang="en-US" altLang="ko-KR" sz="1600" dirty="0"/>
                  <a:t>-space distribution </a:t>
                </a:r>
                <a:endParaRPr lang="ko-KR" altLang="en-US" sz="1600" dirty="0"/>
              </a:p>
            </p:txBody>
          </p:sp>
        </mc:Choice>
        <mc:Fallback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A08877DD-EB66-1026-8895-6DE3EE089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64" y="1150659"/>
                <a:ext cx="10633896" cy="338554"/>
              </a:xfrm>
              <a:prstGeom prst="rect">
                <a:avLst/>
              </a:prstGeom>
              <a:blipFill>
                <a:blip r:embed="rId8"/>
                <a:stretch>
                  <a:fillRect l="-229" t="-5455" b="-2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직선 화살표 연결선 145">
            <a:extLst>
              <a:ext uri="{FF2B5EF4-FFF2-40B4-BE49-F238E27FC236}">
                <a16:creationId xmlns:a16="http://schemas.microsoft.com/office/drawing/2014/main" id="{9FC8112D-B98F-D486-17EC-384E5B5C6F1B}"/>
              </a:ext>
            </a:extLst>
          </p:cNvPr>
          <p:cNvCxnSpPr>
            <a:cxnSpLocks/>
          </p:cNvCxnSpPr>
          <p:nvPr/>
        </p:nvCxnSpPr>
        <p:spPr>
          <a:xfrm>
            <a:off x="5730240" y="1871915"/>
            <a:ext cx="149707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직선 화살표 연결선 146">
            <a:extLst>
              <a:ext uri="{FF2B5EF4-FFF2-40B4-BE49-F238E27FC236}">
                <a16:creationId xmlns:a16="http://schemas.microsoft.com/office/drawing/2014/main" id="{DCE0C773-1C2A-2ED3-D92F-B26DEA082CBE}"/>
              </a:ext>
            </a:extLst>
          </p:cNvPr>
          <p:cNvCxnSpPr>
            <a:cxnSpLocks/>
          </p:cNvCxnSpPr>
          <p:nvPr/>
        </p:nvCxnSpPr>
        <p:spPr>
          <a:xfrm flipV="1">
            <a:off x="5973278" y="896555"/>
            <a:ext cx="0" cy="10978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타원 147">
            <a:extLst>
              <a:ext uri="{FF2B5EF4-FFF2-40B4-BE49-F238E27FC236}">
                <a16:creationId xmlns:a16="http://schemas.microsoft.com/office/drawing/2014/main" id="{DFE6C8F3-6220-0311-34C6-4E716A5CCC5E}"/>
              </a:ext>
            </a:extLst>
          </p:cNvPr>
          <p:cNvSpPr/>
          <p:nvPr/>
        </p:nvSpPr>
        <p:spPr>
          <a:xfrm flipH="1" flipV="1">
            <a:off x="6175950" y="15649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타원 148">
            <a:extLst>
              <a:ext uri="{FF2B5EF4-FFF2-40B4-BE49-F238E27FC236}">
                <a16:creationId xmlns:a16="http://schemas.microsoft.com/office/drawing/2014/main" id="{7C706CD6-602B-2440-910E-8CFDB9A6DD73}"/>
              </a:ext>
            </a:extLst>
          </p:cNvPr>
          <p:cNvSpPr/>
          <p:nvPr/>
        </p:nvSpPr>
        <p:spPr>
          <a:xfrm flipH="1" flipV="1">
            <a:off x="6262840" y="176832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타원 149">
            <a:extLst>
              <a:ext uri="{FF2B5EF4-FFF2-40B4-BE49-F238E27FC236}">
                <a16:creationId xmlns:a16="http://schemas.microsoft.com/office/drawing/2014/main" id="{3A4A9083-2CD6-D724-84D3-A04C1451375B}"/>
              </a:ext>
            </a:extLst>
          </p:cNvPr>
          <p:cNvSpPr/>
          <p:nvPr/>
        </p:nvSpPr>
        <p:spPr>
          <a:xfrm flipH="1" flipV="1">
            <a:off x="6328350" y="166817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타원 150">
            <a:extLst>
              <a:ext uri="{FF2B5EF4-FFF2-40B4-BE49-F238E27FC236}">
                <a16:creationId xmlns:a16="http://schemas.microsoft.com/office/drawing/2014/main" id="{EC81415D-7D9A-9327-5EEE-7C8502BFC59B}"/>
              </a:ext>
            </a:extLst>
          </p:cNvPr>
          <p:cNvSpPr/>
          <p:nvPr/>
        </p:nvSpPr>
        <p:spPr>
          <a:xfrm flipH="1" flipV="1">
            <a:off x="6480750" y="182057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2" name="타원 151">
            <a:extLst>
              <a:ext uri="{FF2B5EF4-FFF2-40B4-BE49-F238E27FC236}">
                <a16:creationId xmlns:a16="http://schemas.microsoft.com/office/drawing/2014/main" id="{6F2D9740-2409-961C-51C9-9F97E8ECAC07}"/>
              </a:ext>
            </a:extLst>
          </p:cNvPr>
          <p:cNvSpPr/>
          <p:nvPr/>
        </p:nvSpPr>
        <p:spPr>
          <a:xfrm flipH="1" flipV="1">
            <a:off x="6701728" y="146298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타원 152">
            <a:extLst>
              <a:ext uri="{FF2B5EF4-FFF2-40B4-BE49-F238E27FC236}">
                <a16:creationId xmlns:a16="http://schemas.microsoft.com/office/drawing/2014/main" id="{F4D49C72-72F3-78C7-06CD-4BACE2671D7D}"/>
              </a:ext>
            </a:extLst>
          </p:cNvPr>
          <p:cNvSpPr/>
          <p:nvPr/>
        </p:nvSpPr>
        <p:spPr>
          <a:xfrm flipH="1" flipV="1">
            <a:off x="6198809" y="12601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타원 153">
            <a:extLst>
              <a:ext uri="{FF2B5EF4-FFF2-40B4-BE49-F238E27FC236}">
                <a16:creationId xmlns:a16="http://schemas.microsoft.com/office/drawing/2014/main" id="{9A0A4966-6377-50E1-6B8A-8E5944F807AD}"/>
              </a:ext>
            </a:extLst>
          </p:cNvPr>
          <p:cNvSpPr/>
          <p:nvPr/>
        </p:nvSpPr>
        <p:spPr>
          <a:xfrm flipH="1" flipV="1">
            <a:off x="6413034" y="125089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타원 154">
            <a:extLst>
              <a:ext uri="{FF2B5EF4-FFF2-40B4-BE49-F238E27FC236}">
                <a16:creationId xmlns:a16="http://schemas.microsoft.com/office/drawing/2014/main" id="{213E4874-4EEC-0140-7CF7-A211138C5836}"/>
              </a:ext>
            </a:extLst>
          </p:cNvPr>
          <p:cNvSpPr/>
          <p:nvPr/>
        </p:nvSpPr>
        <p:spPr>
          <a:xfrm flipH="1" flipV="1">
            <a:off x="6565434" y="140329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타원 155">
            <a:extLst>
              <a:ext uri="{FF2B5EF4-FFF2-40B4-BE49-F238E27FC236}">
                <a16:creationId xmlns:a16="http://schemas.microsoft.com/office/drawing/2014/main" id="{2ECCCFD8-C7AB-0F5E-83CD-D098E58E6C03}"/>
              </a:ext>
            </a:extLst>
          </p:cNvPr>
          <p:cNvSpPr/>
          <p:nvPr/>
        </p:nvSpPr>
        <p:spPr>
          <a:xfrm flipH="1" flipV="1">
            <a:off x="6565434" y="135413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7" name="타원 156">
            <a:extLst>
              <a:ext uri="{FF2B5EF4-FFF2-40B4-BE49-F238E27FC236}">
                <a16:creationId xmlns:a16="http://schemas.microsoft.com/office/drawing/2014/main" id="{583439F1-F9E9-AED5-8C30-360E94995240}"/>
              </a:ext>
            </a:extLst>
          </p:cNvPr>
          <p:cNvSpPr/>
          <p:nvPr/>
        </p:nvSpPr>
        <p:spPr>
          <a:xfrm flipH="1" flipV="1">
            <a:off x="6656009" y="166817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타원 157">
            <a:extLst>
              <a:ext uri="{FF2B5EF4-FFF2-40B4-BE49-F238E27FC236}">
                <a16:creationId xmlns:a16="http://schemas.microsoft.com/office/drawing/2014/main" id="{BE29E334-0658-3CC5-656A-3CF06361589D}"/>
              </a:ext>
            </a:extLst>
          </p:cNvPr>
          <p:cNvSpPr/>
          <p:nvPr/>
        </p:nvSpPr>
        <p:spPr>
          <a:xfrm flipH="1" flipV="1">
            <a:off x="6808409" y="182057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9" name="타원 158">
            <a:extLst>
              <a:ext uri="{FF2B5EF4-FFF2-40B4-BE49-F238E27FC236}">
                <a16:creationId xmlns:a16="http://schemas.microsoft.com/office/drawing/2014/main" id="{C0FD87FD-CDC7-3892-53E3-17F302E63289}"/>
              </a:ext>
            </a:extLst>
          </p:cNvPr>
          <p:cNvSpPr/>
          <p:nvPr/>
        </p:nvSpPr>
        <p:spPr>
          <a:xfrm flipH="1" flipV="1">
            <a:off x="6183318" y="146161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0" name="타원 159">
            <a:extLst>
              <a:ext uri="{FF2B5EF4-FFF2-40B4-BE49-F238E27FC236}">
                <a16:creationId xmlns:a16="http://schemas.microsoft.com/office/drawing/2014/main" id="{3FE7021B-D089-F422-E205-A9EC748908C5}"/>
              </a:ext>
            </a:extLst>
          </p:cNvPr>
          <p:cNvSpPr/>
          <p:nvPr/>
        </p:nvSpPr>
        <p:spPr>
          <a:xfrm flipH="1" flipV="1">
            <a:off x="6565434" y="140329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1" name="타원 160">
            <a:extLst>
              <a:ext uri="{FF2B5EF4-FFF2-40B4-BE49-F238E27FC236}">
                <a16:creationId xmlns:a16="http://schemas.microsoft.com/office/drawing/2014/main" id="{C1B9A598-90A3-A4A4-0DB0-BC865E595460}"/>
              </a:ext>
            </a:extLst>
          </p:cNvPr>
          <p:cNvSpPr/>
          <p:nvPr/>
        </p:nvSpPr>
        <p:spPr>
          <a:xfrm flipH="1" flipV="1">
            <a:off x="6565434" y="135413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2" name="타원 161">
            <a:extLst>
              <a:ext uri="{FF2B5EF4-FFF2-40B4-BE49-F238E27FC236}">
                <a16:creationId xmlns:a16="http://schemas.microsoft.com/office/drawing/2014/main" id="{30349DB2-72D4-3FEC-BB3A-63B69A5C9523}"/>
              </a:ext>
            </a:extLst>
          </p:cNvPr>
          <p:cNvSpPr/>
          <p:nvPr/>
        </p:nvSpPr>
        <p:spPr>
          <a:xfrm flipH="1" flipV="1">
            <a:off x="6656009" y="166817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3" name="타원 162">
            <a:extLst>
              <a:ext uri="{FF2B5EF4-FFF2-40B4-BE49-F238E27FC236}">
                <a16:creationId xmlns:a16="http://schemas.microsoft.com/office/drawing/2014/main" id="{035DF41E-39D6-F746-52D8-35D2FFF52C2D}"/>
              </a:ext>
            </a:extLst>
          </p:cNvPr>
          <p:cNvSpPr/>
          <p:nvPr/>
        </p:nvSpPr>
        <p:spPr>
          <a:xfrm flipH="1" flipV="1">
            <a:off x="6808409" y="182057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4" name="타원 163">
            <a:extLst>
              <a:ext uri="{FF2B5EF4-FFF2-40B4-BE49-F238E27FC236}">
                <a16:creationId xmlns:a16="http://schemas.microsoft.com/office/drawing/2014/main" id="{0D44D1D8-A350-9366-F2FC-407200FCA422}"/>
              </a:ext>
            </a:extLst>
          </p:cNvPr>
          <p:cNvSpPr/>
          <p:nvPr/>
        </p:nvSpPr>
        <p:spPr>
          <a:xfrm flipH="1" flipV="1">
            <a:off x="6792303" y="139985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5" name="타원 164">
            <a:extLst>
              <a:ext uri="{FF2B5EF4-FFF2-40B4-BE49-F238E27FC236}">
                <a16:creationId xmlns:a16="http://schemas.microsoft.com/office/drawing/2014/main" id="{BE652740-5465-BB12-0FB3-BCEC41378C35}"/>
              </a:ext>
            </a:extLst>
          </p:cNvPr>
          <p:cNvSpPr/>
          <p:nvPr/>
        </p:nvSpPr>
        <p:spPr>
          <a:xfrm flipH="1" flipV="1">
            <a:off x="6439076" y="150870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6" name="타원 165">
            <a:extLst>
              <a:ext uri="{FF2B5EF4-FFF2-40B4-BE49-F238E27FC236}">
                <a16:creationId xmlns:a16="http://schemas.microsoft.com/office/drawing/2014/main" id="{21D19EDB-564E-D23B-21F8-0D3793B28154}"/>
              </a:ext>
            </a:extLst>
          </p:cNvPr>
          <p:cNvSpPr/>
          <p:nvPr/>
        </p:nvSpPr>
        <p:spPr>
          <a:xfrm flipH="1" flipV="1">
            <a:off x="6578078" y="153156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7" name="타원 166">
            <a:extLst>
              <a:ext uri="{FF2B5EF4-FFF2-40B4-BE49-F238E27FC236}">
                <a16:creationId xmlns:a16="http://schemas.microsoft.com/office/drawing/2014/main" id="{0DFA3DCF-D71F-6A89-9FE2-BA940ACFEFA3}"/>
              </a:ext>
            </a:extLst>
          </p:cNvPr>
          <p:cNvSpPr/>
          <p:nvPr/>
        </p:nvSpPr>
        <p:spPr>
          <a:xfrm flipH="1" flipV="1">
            <a:off x="6656009" y="166817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8" name="타원 167">
            <a:extLst>
              <a:ext uri="{FF2B5EF4-FFF2-40B4-BE49-F238E27FC236}">
                <a16:creationId xmlns:a16="http://schemas.microsoft.com/office/drawing/2014/main" id="{3CDEC0B2-6E0D-1189-6377-FA602B445538}"/>
              </a:ext>
            </a:extLst>
          </p:cNvPr>
          <p:cNvSpPr/>
          <p:nvPr/>
        </p:nvSpPr>
        <p:spPr>
          <a:xfrm flipH="1" flipV="1">
            <a:off x="6808409" y="182057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9" name="타원 168">
            <a:extLst>
              <a:ext uri="{FF2B5EF4-FFF2-40B4-BE49-F238E27FC236}">
                <a16:creationId xmlns:a16="http://schemas.microsoft.com/office/drawing/2014/main" id="{4BB778A5-E623-C5AB-AAC6-F4269D65733F}"/>
              </a:ext>
            </a:extLst>
          </p:cNvPr>
          <p:cNvSpPr/>
          <p:nvPr/>
        </p:nvSpPr>
        <p:spPr>
          <a:xfrm flipH="1" flipV="1">
            <a:off x="6792303" y="139985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0" name="타원 169">
            <a:extLst>
              <a:ext uri="{FF2B5EF4-FFF2-40B4-BE49-F238E27FC236}">
                <a16:creationId xmlns:a16="http://schemas.microsoft.com/office/drawing/2014/main" id="{747B0CCA-5DD7-5817-B3B0-5BFAFAB76D87}"/>
              </a:ext>
            </a:extLst>
          </p:cNvPr>
          <p:cNvSpPr/>
          <p:nvPr/>
        </p:nvSpPr>
        <p:spPr>
          <a:xfrm flipH="1" flipV="1">
            <a:off x="6792400" y="171208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1" name="타원 170">
            <a:extLst>
              <a:ext uri="{FF2B5EF4-FFF2-40B4-BE49-F238E27FC236}">
                <a16:creationId xmlns:a16="http://schemas.microsoft.com/office/drawing/2014/main" id="{88B21303-DBBF-D32C-EA00-C744D013F87B}"/>
              </a:ext>
            </a:extLst>
          </p:cNvPr>
          <p:cNvSpPr/>
          <p:nvPr/>
        </p:nvSpPr>
        <p:spPr>
          <a:xfrm flipH="1" flipV="1">
            <a:off x="6092128" y="184543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타원 172">
            <a:extLst>
              <a:ext uri="{FF2B5EF4-FFF2-40B4-BE49-F238E27FC236}">
                <a16:creationId xmlns:a16="http://schemas.microsoft.com/office/drawing/2014/main" id="{9B08AF88-0676-B67C-E50B-15D100B9F63C}"/>
              </a:ext>
            </a:extLst>
          </p:cNvPr>
          <p:cNvSpPr/>
          <p:nvPr/>
        </p:nvSpPr>
        <p:spPr>
          <a:xfrm flipH="1" flipV="1">
            <a:off x="6166597" y="173875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4" name="타원 173">
            <a:extLst>
              <a:ext uri="{FF2B5EF4-FFF2-40B4-BE49-F238E27FC236}">
                <a16:creationId xmlns:a16="http://schemas.microsoft.com/office/drawing/2014/main" id="{CC87B1E2-4158-854C-90F1-533E9FA88F1F}"/>
              </a:ext>
            </a:extLst>
          </p:cNvPr>
          <p:cNvSpPr/>
          <p:nvPr/>
        </p:nvSpPr>
        <p:spPr>
          <a:xfrm flipH="1" flipV="1">
            <a:off x="6318997" y="189115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5" name="타원 174">
            <a:extLst>
              <a:ext uri="{FF2B5EF4-FFF2-40B4-BE49-F238E27FC236}">
                <a16:creationId xmlns:a16="http://schemas.microsoft.com/office/drawing/2014/main" id="{8DD99027-CB79-7FEB-7922-570E72CD49A8}"/>
              </a:ext>
            </a:extLst>
          </p:cNvPr>
          <p:cNvSpPr/>
          <p:nvPr/>
        </p:nvSpPr>
        <p:spPr>
          <a:xfrm flipH="1" flipV="1">
            <a:off x="6318997" y="184199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타원 176">
            <a:extLst>
              <a:ext uri="{FF2B5EF4-FFF2-40B4-BE49-F238E27FC236}">
                <a16:creationId xmlns:a16="http://schemas.microsoft.com/office/drawing/2014/main" id="{A534F188-B1F2-411D-07D6-66DBBD5969C3}"/>
              </a:ext>
            </a:extLst>
          </p:cNvPr>
          <p:cNvSpPr/>
          <p:nvPr/>
        </p:nvSpPr>
        <p:spPr>
          <a:xfrm flipH="1" flipV="1">
            <a:off x="6446150" y="138043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8" name="타원 177">
            <a:extLst>
              <a:ext uri="{FF2B5EF4-FFF2-40B4-BE49-F238E27FC236}">
                <a16:creationId xmlns:a16="http://schemas.microsoft.com/office/drawing/2014/main" id="{E0F20F8F-318B-CF99-355F-B5A57FB2971A}"/>
              </a:ext>
            </a:extLst>
          </p:cNvPr>
          <p:cNvSpPr/>
          <p:nvPr/>
        </p:nvSpPr>
        <p:spPr>
          <a:xfrm flipH="1" flipV="1">
            <a:off x="6728590" y="130652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9" name="타원 178">
            <a:extLst>
              <a:ext uri="{FF2B5EF4-FFF2-40B4-BE49-F238E27FC236}">
                <a16:creationId xmlns:a16="http://schemas.microsoft.com/office/drawing/2014/main" id="{BA58F397-12E3-0CB0-D5B0-A6D1EA09AEC7}"/>
              </a:ext>
            </a:extLst>
          </p:cNvPr>
          <p:cNvSpPr/>
          <p:nvPr/>
        </p:nvSpPr>
        <p:spPr>
          <a:xfrm flipH="1" flipV="1">
            <a:off x="6747544" y="159188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0" name="타원 179">
            <a:extLst>
              <a:ext uri="{FF2B5EF4-FFF2-40B4-BE49-F238E27FC236}">
                <a16:creationId xmlns:a16="http://schemas.microsoft.com/office/drawing/2014/main" id="{0FA4BC40-A0EB-102E-A8FC-0F815AA4D06B}"/>
              </a:ext>
            </a:extLst>
          </p:cNvPr>
          <p:cNvSpPr/>
          <p:nvPr/>
        </p:nvSpPr>
        <p:spPr>
          <a:xfrm flipH="1" flipV="1">
            <a:off x="6861790" y="153156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1" name="타원 180">
            <a:extLst>
              <a:ext uri="{FF2B5EF4-FFF2-40B4-BE49-F238E27FC236}">
                <a16:creationId xmlns:a16="http://schemas.microsoft.com/office/drawing/2014/main" id="{D651943F-B911-0011-C2EC-4C8D0C7D6897}"/>
              </a:ext>
            </a:extLst>
          </p:cNvPr>
          <p:cNvSpPr/>
          <p:nvPr/>
        </p:nvSpPr>
        <p:spPr>
          <a:xfrm flipH="1" flipV="1">
            <a:off x="6254185" y="137162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2" name="타원 181">
            <a:extLst>
              <a:ext uri="{FF2B5EF4-FFF2-40B4-BE49-F238E27FC236}">
                <a16:creationId xmlns:a16="http://schemas.microsoft.com/office/drawing/2014/main" id="{F25A0396-BFBF-CC0D-162C-979B9C7D0CA8}"/>
              </a:ext>
            </a:extLst>
          </p:cNvPr>
          <p:cNvSpPr/>
          <p:nvPr/>
        </p:nvSpPr>
        <p:spPr>
          <a:xfrm flipH="1" flipV="1">
            <a:off x="6341856" y="148476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3" name="타원 182">
            <a:extLst>
              <a:ext uri="{FF2B5EF4-FFF2-40B4-BE49-F238E27FC236}">
                <a16:creationId xmlns:a16="http://schemas.microsoft.com/office/drawing/2014/main" id="{67F0EB03-A121-6CD4-2413-D4B30676E34E}"/>
              </a:ext>
            </a:extLst>
          </p:cNvPr>
          <p:cNvSpPr/>
          <p:nvPr/>
        </p:nvSpPr>
        <p:spPr>
          <a:xfrm flipH="1" flipV="1">
            <a:off x="6387575" y="171117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4" name="타원 183">
            <a:extLst>
              <a:ext uri="{FF2B5EF4-FFF2-40B4-BE49-F238E27FC236}">
                <a16:creationId xmlns:a16="http://schemas.microsoft.com/office/drawing/2014/main" id="{E117E672-5E86-DFE8-B6EE-5A8B8F578458}"/>
              </a:ext>
            </a:extLst>
          </p:cNvPr>
          <p:cNvSpPr/>
          <p:nvPr/>
        </p:nvSpPr>
        <p:spPr>
          <a:xfrm flipH="1" flipV="1">
            <a:off x="6432431" y="164187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E252B2EE-25A0-4CCF-46B8-4E088C2791FF}"/>
                  </a:ext>
                </a:extLst>
              </p:cNvPr>
              <p:cNvSpPr txBox="1"/>
              <p:nvPr/>
            </p:nvSpPr>
            <p:spPr>
              <a:xfrm>
                <a:off x="6884649" y="1814044"/>
                <a:ext cx="3263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E252B2EE-25A0-4CCF-46B8-4E088C279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649" y="1814044"/>
                <a:ext cx="326371" cy="307777"/>
              </a:xfrm>
              <a:prstGeom prst="rect">
                <a:avLst/>
              </a:prstGeom>
              <a:blipFill>
                <a:blip r:embed="rId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87474A2C-F865-9DEA-3CF4-712E1A4DFDA5}"/>
                  </a:ext>
                </a:extLst>
              </p:cNvPr>
              <p:cNvSpPr txBox="1"/>
              <p:nvPr/>
            </p:nvSpPr>
            <p:spPr>
              <a:xfrm>
                <a:off x="5646907" y="877319"/>
                <a:ext cx="3263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87474A2C-F865-9DEA-3CF4-712E1A4DF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907" y="877319"/>
                <a:ext cx="326371" cy="307777"/>
              </a:xfrm>
              <a:prstGeom prst="rect">
                <a:avLst/>
              </a:prstGeom>
              <a:blipFill>
                <a:blip r:embed="rId10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직사각형 186">
            <a:extLst>
              <a:ext uri="{FF2B5EF4-FFF2-40B4-BE49-F238E27FC236}">
                <a16:creationId xmlns:a16="http://schemas.microsoft.com/office/drawing/2014/main" id="{5A44FD8D-CDC3-B18E-CB3B-8ABF87F3C038}"/>
              </a:ext>
            </a:extLst>
          </p:cNvPr>
          <p:cNvSpPr/>
          <p:nvPr/>
        </p:nvSpPr>
        <p:spPr>
          <a:xfrm>
            <a:off x="6322610" y="1238306"/>
            <a:ext cx="529578" cy="52957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8" name="직선 화살표 연결선 187">
            <a:extLst>
              <a:ext uri="{FF2B5EF4-FFF2-40B4-BE49-F238E27FC236}">
                <a16:creationId xmlns:a16="http://schemas.microsoft.com/office/drawing/2014/main" id="{15C1F9BE-D976-0045-C587-87D44F4BA771}"/>
              </a:ext>
            </a:extLst>
          </p:cNvPr>
          <p:cNvCxnSpPr>
            <a:cxnSpLocks/>
            <a:stCxn id="187" idx="3"/>
          </p:cNvCxnSpPr>
          <p:nvPr/>
        </p:nvCxnSpPr>
        <p:spPr>
          <a:xfrm flipV="1">
            <a:off x="6852188" y="1349236"/>
            <a:ext cx="659811" cy="1538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직사각형 188">
            <a:extLst>
              <a:ext uri="{FF2B5EF4-FFF2-40B4-BE49-F238E27FC236}">
                <a16:creationId xmlns:a16="http://schemas.microsoft.com/office/drawing/2014/main" id="{997A5D19-D6AC-ACFB-58A1-CCCB6BF1567D}"/>
              </a:ext>
            </a:extLst>
          </p:cNvPr>
          <p:cNvSpPr/>
          <p:nvPr/>
        </p:nvSpPr>
        <p:spPr>
          <a:xfrm>
            <a:off x="7560963" y="954465"/>
            <a:ext cx="747012" cy="793928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0" name="그룹 189">
            <a:extLst>
              <a:ext uri="{FF2B5EF4-FFF2-40B4-BE49-F238E27FC236}">
                <a16:creationId xmlns:a16="http://schemas.microsoft.com/office/drawing/2014/main" id="{4EEC1972-BB1D-0973-94EF-189A99911B78}"/>
              </a:ext>
            </a:extLst>
          </p:cNvPr>
          <p:cNvGrpSpPr/>
          <p:nvPr/>
        </p:nvGrpSpPr>
        <p:grpSpPr>
          <a:xfrm>
            <a:off x="7612171" y="1053301"/>
            <a:ext cx="699725" cy="650900"/>
            <a:chOff x="3834299" y="4246484"/>
            <a:chExt cx="579159" cy="506911"/>
          </a:xfrm>
        </p:grpSpPr>
        <p:sp>
          <p:nvSpPr>
            <p:cNvPr id="191" name="타원 190">
              <a:extLst>
                <a:ext uri="{FF2B5EF4-FFF2-40B4-BE49-F238E27FC236}">
                  <a16:creationId xmlns:a16="http://schemas.microsoft.com/office/drawing/2014/main" id="{F3D22FCF-0425-B200-19FF-29325BDF656B}"/>
                </a:ext>
              </a:extLst>
            </p:cNvPr>
            <p:cNvSpPr/>
            <p:nvPr/>
          </p:nvSpPr>
          <p:spPr>
            <a:xfrm flipH="1" flipV="1">
              <a:off x="3834299" y="466376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타원 191">
              <a:extLst>
                <a:ext uri="{FF2B5EF4-FFF2-40B4-BE49-F238E27FC236}">
                  <a16:creationId xmlns:a16="http://schemas.microsoft.com/office/drawing/2014/main" id="{D12875AE-67CF-7289-7360-79298AAE6DE0}"/>
                </a:ext>
              </a:extLst>
            </p:cNvPr>
            <p:cNvSpPr/>
            <p:nvPr/>
          </p:nvSpPr>
          <p:spPr>
            <a:xfrm flipH="1" flipV="1">
              <a:off x="4207677" y="445858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타원 192">
              <a:extLst>
                <a:ext uri="{FF2B5EF4-FFF2-40B4-BE49-F238E27FC236}">
                  <a16:creationId xmlns:a16="http://schemas.microsoft.com/office/drawing/2014/main" id="{5200130B-1AB6-843A-7D43-82416D939522}"/>
                </a:ext>
              </a:extLst>
            </p:cNvPr>
            <p:cNvSpPr/>
            <p:nvPr/>
          </p:nvSpPr>
          <p:spPr>
            <a:xfrm flipH="1" flipV="1">
              <a:off x="3918983" y="424648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타원 193">
              <a:extLst>
                <a:ext uri="{FF2B5EF4-FFF2-40B4-BE49-F238E27FC236}">
                  <a16:creationId xmlns:a16="http://schemas.microsoft.com/office/drawing/2014/main" id="{137CD511-AAD1-CC32-5720-7E08FE78BBFC}"/>
                </a:ext>
              </a:extLst>
            </p:cNvPr>
            <p:cNvSpPr/>
            <p:nvPr/>
          </p:nvSpPr>
          <p:spPr>
            <a:xfrm flipH="1" flipV="1">
              <a:off x="4071383" y="439888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타원 194">
              <a:extLst>
                <a:ext uri="{FF2B5EF4-FFF2-40B4-BE49-F238E27FC236}">
                  <a16:creationId xmlns:a16="http://schemas.microsoft.com/office/drawing/2014/main" id="{7A8A9FFB-1373-890D-F5EE-80BDA9605B23}"/>
                </a:ext>
              </a:extLst>
            </p:cNvPr>
            <p:cNvSpPr/>
            <p:nvPr/>
          </p:nvSpPr>
          <p:spPr>
            <a:xfrm flipH="1" flipV="1">
              <a:off x="4071383" y="434972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타원 195">
              <a:extLst>
                <a:ext uri="{FF2B5EF4-FFF2-40B4-BE49-F238E27FC236}">
                  <a16:creationId xmlns:a16="http://schemas.microsoft.com/office/drawing/2014/main" id="{7D6173F5-157A-93FE-5F7C-D790AD365876}"/>
                </a:ext>
              </a:extLst>
            </p:cNvPr>
            <p:cNvSpPr/>
            <p:nvPr/>
          </p:nvSpPr>
          <p:spPr>
            <a:xfrm flipH="1" flipV="1">
              <a:off x="4161958" y="466376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타원 196">
              <a:extLst>
                <a:ext uri="{FF2B5EF4-FFF2-40B4-BE49-F238E27FC236}">
                  <a16:creationId xmlns:a16="http://schemas.microsoft.com/office/drawing/2014/main" id="{D58BC4AC-B21B-CEBD-E8E5-B18D28C22A0F}"/>
                </a:ext>
              </a:extLst>
            </p:cNvPr>
            <p:cNvSpPr/>
            <p:nvPr/>
          </p:nvSpPr>
          <p:spPr>
            <a:xfrm flipH="1" flipV="1">
              <a:off x="4071383" y="439888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타원 197">
              <a:extLst>
                <a:ext uri="{FF2B5EF4-FFF2-40B4-BE49-F238E27FC236}">
                  <a16:creationId xmlns:a16="http://schemas.microsoft.com/office/drawing/2014/main" id="{F883AEEA-3655-0516-B60B-4F5DF91FF551}"/>
                </a:ext>
              </a:extLst>
            </p:cNvPr>
            <p:cNvSpPr/>
            <p:nvPr/>
          </p:nvSpPr>
          <p:spPr>
            <a:xfrm flipH="1" flipV="1">
              <a:off x="4071383" y="434972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타원 198">
              <a:extLst>
                <a:ext uri="{FF2B5EF4-FFF2-40B4-BE49-F238E27FC236}">
                  <a16:creationId xmlns:a16="http://schemas.microsoft.com/office/drawing/2014/main" id="{BA5808F9-09B6-AC9E-8830-25294BC4CD5B}"/>
                </a:ext>
              </a:extLst>
            </p:cNvPr>
            <p:cNvSpPr/>
            <p:nvPr/>
          </p:nvSpPr>
          <p:spPr>
            <a:xfrm flipH="1" flipV="1">
              <a:off x="4161958" y="466376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타원 199">
              <a:extLst>
                <a:ext uri="{FF2B5EF4-FFF2-40B4-BE49-F238E27FC236}">
                  <a16:creationId xmlns:a16="http://schemas.microsoft.com/office/drawing/2014/main" id="{3D5504BD-4ECB-53F3-65DF-7CDFBBD22722}"/>
                </a:ext>
              </a:extLst>
            </p:cNvPr>
            <p:cNvSpPr/>
            <p:nvPr/>
          </p:nvSpPr>
          <p:spPr>
            <a:xfrm flipH="1" flipV="1">
              <a:off x="4298252" y="439544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1" name="타원 200">
              <a:extLst>
                <a:ext uri="{FF2B5EF4-FFF2-40B4-BE49-F238E27FC236}">
                  <a16:creationId xmlns:a16="http://schemas.microsoft.com/office/drawing/2014/main" id="{FA049526-EA35-F01D-2361-586BE5955A48}"/>
                </a:ext>
              </a:extLst>
            </p:cNvPr>
            <p:cNvSpPr/>
            <p:nvPr/>
          </p:nvSpPr>
          <p:spPr>
            <a:xfrm flipH="1" flipV="1">
              <a:off x="3945025" y="45043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2" name="타원 201">
              <a:extLst>
                <a:ext uri="{FF2B5EF4-FFF2-40B4-BE49-F238E27FC236}">
                  <a16:creationId xmlns:a16="http://schemas.microsoft.com/office/drawing/2014/main" id="{6248617D-AB57-E24E-E109-77DAA9574829}"/>
                </a:ext>
              </a:extLst>
            </p:cNvPr>
            <p:cNvSpPr/>
            <p:nvPr/>
          </p:nvSpPr>
          <p:spPr>
            <a:xfrm flipH="1" flipV="1">
              <a:off x="4084027" y="45271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3" name="타원 202">
              <a:extLst>
                <a:ext uri="{FF2B5EF4-FFF2-40B4-BE49-F238E27FC236}">
                  <a16:creationId xmlns:a16="http://schemas.microsoft.com/office/drawing/2014/main" id="{6AC0CB4F-227E-BF64-A1EC-CB98CA8C5E27}"/>
                </a:ext>
              </a:extLst>
            </p:cNvPr>
            <p:cNvSpPr/>
            <p:nvPr/>
          </p:nvSpPr>
          <p:spPr>
            <a:xfrm flipH="1" flipV="1">
              <a:off x="4161958" y="466376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타원 203">
              <a:extLst>
                <a:ext uri="{FF2B5EF4-FFF2-40B4-BE49-F238E27FC236}">
                  <a16:creationId xmlns:a16="http://schemas.microsoft.com/office/drawing/2014/main" id="{41641B3F-D862-BE76-E27F-0208C52B2BE7}"/>
                </a:ext>
              </a:extLst>
            </p:cNvPr>
            <p:cNvSpPr/>
            <p:nvPr/>
          </p:nvSpPr>
          <p:spPr>
            <a:xfrm flipH="1" flipV="1">
              <a:off x="4298252" y="439544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타원 204">
              <a:extLst>
                <a:ext uri="{FF2B5EF4-FFF2-40B4-BE49-F238E27FC236}">
                  <a16:creationId xmlns:a16="http://schemas.microsoft.com/office/drawing/2014/main" id="{0430381B-F374-9506-1C5F-A474DA3AA705}"/>
                </a:ext>
              </a:extLst>
            </p:cNvPr>
            <p:cNvSpPr/>
            <p:nvPr/>
          </p:nvSpPr>
          <p:spPr>
            <a:xfrm flipH="1" flipV="1">
              <a:off x="4298349" y="470767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타원 205">
              <a:extLst>
                <a:ext uri="{FF2B5EF4-FFF2-40B4-BE49-F238E27FC236}">
                  <a16:creationId xmlns:a16="http://schemas.microsoft.com/office/drawing/2014/main" id="{8D34993B-6409-960B-2E1F-7D885249D6A0}"/>
                </a:ext>
              </a:extLst>
            </p:cNvPr>
            <p:cNvSpPr/>
            <p:nvPr/>
          </p:nvSpPr>
          <p:spPr>
            <a:xfrm flipH="1" flipV="1">
              <a:off x="3952099" y="437602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타원 206">
              <a:extLst>
                <a:ext uri="{FF2B5EF4-FFF2-40B4-BE49-F238E27FC236}">
                  <a16:creationId xmlns:a16="http://schemas.microsoft.com/office/drawing/2014/main" id="{50E4A825-FC02-239A-AD3B-52E237D21D19}"/>
                </a:ext>
              </a:extLst>
            </p:cNvPr>
            <p:cNvSpPr/>
            <p:nvPr/>
          </p:nvSpPr>
          <p:spPr>
            <a:xfrm flipH="1" flipV="1">
              <a:off x="4234539" y="430212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타원 207">
              <a:extLst>
                <a:ext uri="{FF2B5EF4-FFF2-40B4-BE49-F238E27FC236}">
                  <a16:creationId xmlns:a16="http://schemas.microsoft.com/office/drawing/2014/main" id="{48523D82-1F0A-89C1-91A5-8DF0A6DEB0F4}"/>
                </a:ext>
              </a:extLst>
            </p:cNvPr>
            <p:cNvSpPr/>
            <p:nvPr/>
          </p:nvSpPr>
          <p:spPr>
            <a:xfrm flipH="1" flipV="1">
              <a:off x="4253493" y="458747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타원 208">
              <a:extLst>
                <a:ext uri="{FF2B5EF4-FFF2-40B4-BE49-F238E27FC236}">
                  <a16:creationId xmlns:a16="http://schemas.microsoft.com/office/drawing/2014/main" id="{3F01E622-3557-A3B8-4D87-03A0F803F857}"/>
                </a:ext>
              </a:extLst>
            </p:cNvPr>
            <p:cNvSpPr/>
            <p:nvPr/>
          </p:nvSpPr>
          <p:spPr>
            <a:xfrm flipH="1" flipV="1">
              <a:off x="4367739" y="452715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타원 209">
              <a:extLst>
                <a:ext uri="{FF2B5EF4-FFF2-40B4-BE49-F238E27FC236}">
                  <a16:creationId xmlns:a16="http://schemas.microsoft.com/office/drawing/2014/main" id="{9A917541-50EE-7EAD-312F-9E737B336F5B}"/>
                </a:ext>
              </a:extLst>
            </p:cNvPr>
            <p:cNvSpPr/>
            <p:nvPr/>
          </p:nvSpPr>
          <p:spPr>
            <a:xfrm flipH="1" flipV="1">
              <a:off x="3847805" y="448035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타원 210">
              <a:extLst>
                <a:ext uri="{FF2B5EF4-FFF2-40B4-BE49-F238E27FC236}">
                  <a16:creationId xmlns:a16="http://schemas.microsoft.com/office/drawing/2014/main" id="{8CDFC48F-99BB-CA95-44D6-5DA98632B7D6}"/>
                </a:ext>
              </a:extLst>
            </p:cNvPr>
            <p:cNvSpPr/>
            <p:nvPr/>
          </p:nvSpPr>
          <p:spPr>
            <a:xfrm flipH="1" flipV="1">
              <a:off x="3893524" y="470676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2" name="타원 211">
              <a:extLst>
                <a:ext uri="{FF2B5EF4-FFF2-40B4-BE49-F238E27FC236}">
                  <a16:creationId xmlns:a16="http://schemas.microsoft.com/office/drawing/2014/main" id="{D1894ABF-C7A9-979F-E2EB-26A2B85B5104}"/>
                </a:ext>
              </a:extLst>
            </p:cNvPr>
            <p:cNvSpPr/>
            <p:nvPr/>
          </p:nvSpPr>
          <p:spPr>
            <a:xfrm flipH="1" flipV="1">
              <a:off x="3938380" y="463746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1DB64E6D-453A-26BD-EA0E-986FB0F236A1}"/>
                  </a:ext>
                </a:extLst>
              </p:cNvPr>
              <p:cNvSpPr txBox="1"/>
              <p:nvPr/>
            </p:nvSpPr>
            <p:spPr>
              <a:xfrm>
                <a:off x="7372121" y="1718026"/>
                <a:ext cx="2316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1DB64E6D-453A-26BD-EA0E-986FB0F23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121" y="1718026"/>
                <a:ext cx="231665" cy="307777"/>
              </a:xfrm>
              <a:prstGeom prst="rect">
                <a:avLst/>
              </a:prstGeom>
              <a:blipFill>
                <a:blip r:embed="rId11"/>
                <a:stretch>
                  <a:fillRect r="-131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608D52BD-DBDB-3E12-C839-F20F202652B7}"/>
                  </a:ext>
                </a:extLst>
              </p:cNvPr>
              <p:cNvSpPr txBox="1"/>
              <p:nvPr/>
            </p:nvSpPr>
            <p:spPr>
              <a:xfrm>
                <a:off x="8267970" y="1754878"/>
                <a:ext cx="2370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608D52BD-DBDB-3E12-C839-F20F20265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970" y="1754878"/>
                <a:ext cx="237034" cy="307777"/>
              </a:xfrm>
              <a:prstGeom prst="rect">
                <a:avLst/>
              </a:prstGeom>
              <a:blipFill>
                <a:blip r:embed="rId12"/>
                <a:stretch>
                  <a:fillRect r="-1282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041ECED0-0909-FA7C-5DBA-B05B8D3F1295}"/>
                  </a:ext>
                </a:extLst>
              </p:cNvPr>
              <p:cNvSpPr txBox="1"/>
              <p:nvPr/>
            </p:nvSpPr>
            <p:spPr>
              <a:xfrm>
                <a:off x="8270742" y="653462"/>
                <a:ext cx="2314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041ECED0-0909-FA7C-5DBA-B05B8D3F1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742" y="653462"/>
                <a:ext cx="231490" cy="307777"/>
              </a:xfrm>
              <a:prstGeom prst="rect">
                <a:avLst/>
              </a:prstGeom>
              <a:blipFill>
                <a:blip r:embed="rId13"/>
                <a:stretch>
                  <a:fillRect r="-105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AAD9BA51-9770-FBE4-A5A8-DF4A2C416F04}"/>
                  </a:ext>
                </a:extLst>
              </p:cNvPr>
              <p:cNvSpPr txBox="1"/>
              <p:nvPr/>
            </p:nvSpPr>
            <p:spPr>
              <a:xfrm>
                <a:off x="7345690" y="646687"/>
                <a:ext cx="2417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AAD9BA51-9770-FBE4-A5A8-DF4A2C416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690" y="646687"/>
                <a:ext cx="241705" cy="307777"/>
              </a:xfrm>
              <a:prstGeom prst="rect">
                <a:avLst/>
              </a:prstGeom>
              <a:blipFill>
                <a:blip r:embed="rId14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5C79839C-1FBB-8790-36CF-911A3BED2619}"/>
                  </a:ext>
                </a:extLst>
              </p:cNvPr>
              <p:cNvSpPr txBox="1"/>
              <p:nvPr/>
            </p:nvSpPr>
            <p:spPr>
              <a:xfrm>
                <a:off x="7594846" y="1774830"/>
                <a:ext cx="69791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5C79839C-1FBB-8790-36CF-911A3BED2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846" y="1774830"/>
                <a:ext cx="697910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F4DB14A4-D98C-36F7-F2D4-D72F84C8E222}"/>
                  </a:ext>
                </a:extLst>
              </p:cNvPr>
              <p:cNvSpPr txBox="1"/>
              <p:nvPr/>
            </p:nvSpPr>
            <p:spPr>
              <a:xfrm>
                <a:off x="1685508" y="5025572"/>
                <a:ext cx="102513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F4DB14A4-D98C-36F7-F2D4-D72F84C8E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08" y="5025572"/>
                <a:ext cx="1025138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73120F05-927C-1518-5E52-91C45178B882}"/>
                  </a:ext>
                </a:extLst>
              </p:cNvPr>
              <p:cNvSpPr txBox="1"/>
              <p:nvPr/>
            </p:nvSpPr>
            <p:spPr>
              <a:xfrm>
                <a:off x="8139692" y="1197343"/>
                <a:ext cx="69791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Δp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73120F05-927C-1518-5E52-91C45178B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9692" y="1197343"/>
                <a:ext cx="697910" cy="307777"/>
              </a:xfrm>
              <a:prstGeom prst="rect">
                <a:avLst/>
              </a:prstGeom>
              <a:blipFill>
                <a:blip r:embed="rId1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3" name="TextBox 222">
            <a:extLst>
              <a:ext uri="{FF2B5EF4-FFF2-40B4-BE49-F238E27FC236}">
                <a16:creationId xmlns:a16="http://schemas.microsoft.com/office/drawing/2014/main" id="{7775506C-531E-1634-57BD-D003B928F988}"/>
              </a:ext>
            </a:extLst>
          </p:cNvPr>
          <p:cNvSpPr txBox="1"/>
          <p:nvPr/>
        </p:nvSpPr>
        <p:spPr>
          <a:xfrm>
            <a:off x="3615690" y="2689345"/>
            <a:ext cx="171829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dirty="0"/>
              <a:t>Conservative term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197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DF690-11CE-6770-5732-A53A95193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9205BB-4B71-B815-1F89-217F79FB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b="1" dirty="0">
                <a:cs typeface="Times New Roman" panose="02020603050405020304" pitchFamily="18" charset="0"/>
              </a:rPr>
              <a:t>Introduction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0E7D4616-9423-0AE5-1274-F712DEEB9B86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5</a:t>
            </a:fld>
            <a:endParaRPr lang="ko-KR" altLang="en-US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245BD4-774E-624F-8BCE-D0F8C8BB8C60}"/>
              </a:ext>
            </a:extLst>
          </p:cNvPr>
          <p:cNvSpPr txBox="1"/>
          <p:nvPr/>
        </p:nvSpPr>
        <p:spPr>
          <a:xfrm>
            <a:off x="516942" y="818042"/>
            <a:ext cx="165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Previous theory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1417A4-705B-288F-FBCC-5EF8F0A4A5E3}"/>
                  </a:ext>
                </a:extLst>
              </p:cNvPr>
              <p:cNvSpPr txBox="1"/>
              <p:nvPr/>
            </p:nvSpPr>
            <p:spPr>
              <a:xfrm>
                <a:off x="4456835" y="1383030"/>
                <a:ext cx="3173305" cy="705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𝑐𝑁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𝑐𝐿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1417A4-705B-288F-FBCC-5EF8F0A4A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835" y="1383030"/>
                <a:ext cx="3173305" cy="7051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48ABECF-8DF1-20CB-BCF7-2817FFDA18E3}"/>
              </a:ext>
            </a:extLst>
          </p:cNvPr>
          <p:cNvSpPr txBox="1"/>
          <p:nvPr/>
        </p:nvSpPr>
        <p:spPr>
          <a:xfrm>
            <a:off x="7630140" y="1383030"/>
            <a:ext cx="3160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[1] </a:t>
            </a:r>
            <a:r>
              <a:rPr lang="en-US" altLang="ko-KR" sz="1200" dirty="0" err="1"/>
              <a:t>B.W.Zotter</a:t>
            </a:r>
            <a:r>
              <a:rPr lang="en-US" altLang="ko-KR" sz="1200" dirty="0"/>
              <a:t>, Potential-well bunch lengthening</a:t>
            </a:r>
            <a:endParaRPr lang="ko-KR" alt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CCA818-0485-CA60-0854-6EACFC561016}"/>
              </a:ext>
            </a:extLst>
          </p:cNvPr>
          <p:cNvSpPr txBox="1"/>
          <p:nvPr/>
        </p:nvSpPr>
        <p:spPr>
          <a:xfrm>
            <a:off x="775464" y="2217647"/>
            <a:ext cx="10633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Zotter’s cubic equation is not self-consistent and is valid only when a pure inductance can approximate the longitudinal total impedance of the 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In real machine, discrepancy between simulations and experiments was conducted.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sz="1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A102AF-BCDB-9A9B-6EC6-ECC19E70B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852" y="3540625"/>
            <a:ext cx="3731895" cy="209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3D31B1-8B61-8272-943E-039BD322EB9D}"/>
              </a:ext>
            </a:extLst>
          </p:cNvPr>
          <p:cNvSpPr txBox="1"/>
          <p:nvPr/>
        </p:nvSpPr>
        <p:spPr>
          <a:xfrm>
            <a:off x="4842852" y="5697452"/>
            <a:ext cx="7118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[2] V. </a:t>
            </a:r>
            <a:r>
              <a:rPr lang="en-US" altLang="ko-KR" sz="1200" dirty="0" err="1"/>
              <a:t>Smaluk</a:t>
            </a:r>
            <a:r>
              <a:rPr lang="en-US" altLang="ko-KR" sz="1200" dirty="0"/>
              <a:t>, Impedance computations and beam-based measurements: A problem of discrepancy</a:t>
            </a:r>
            <a:endParaRPr lang="ko-KR" altLang="en-US" sz="12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A9133F3-58DD-6084-F2A8-CEFAB7292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131" y="3508934"/>
            <a:ext cx="3061791" cy="209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4E3E65-1646-F5E8-2354-183655DFCA7F}"/>
                  </a:ext>
                </a:extLst>
              </p:cNvPr>
              <p:cNvSpPr txBox="1"/>
              <p:nvPr/>
            </p:nvSpPr>
            <p:spPr>
              <a:xfrm>
                <a:off x="8517256" y="2690302"/>
                <a:ext cx="3511539" cy="6615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num>
                                <m:den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d>
                                    <m:d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acc>
                                <m:accPr>
                                  <m:chr m:val="̃"/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nary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4E3E65-1646-F5E8-2354-183655DFC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256" y="2690302"/>
                <a:ext cx="3511539" cy="6615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DC4919F-47FB-7FCB-782A-A9277E3CA699}"/>
              </a:ext>
            </a:extLst>
          </p:cNvPr>
          <p:cNvSpPr txBox="1"/>
          <p:nvPr/>
        </p:nvSpPr>
        <p:spPr>
          <a:xfrm>
            <a:off x="1026902" y="3605042"/>
            <a:ext cx="37318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Derive equations for center of mass, peak position, longitudinal profile, bunch length.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Show Zotter’s cubic equation is a special case of our theory.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Theory test with real machines.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97359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243BD-188B-2DE2-D533-C69FF8EF7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69C58CC-AD90-054E-ECB2-C20BFA15438A}"/>
                  </a:ext>
                </a:extLst>
              </p:cNvPr>
              <p:cNvSpPr txBox="1"/>
              <p:nvPr/>
            </p:nvSpPr>
            <p:spPr>
              <a:xfrm>
                <a:off x="775464" y="2094172"/>
                <a:ext cx="10633896" cy="3344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US" altLang="ko-KR" sz="1600" dirty="0"/>
                  <a:t> called longitudinal loss factor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Changed </a:t>
                </a:r>
                <a14:m>
                  <m:oMath xmlns:m="http://schemas.openxmlformats.org/officeDocument/2006/math">
                    <m:r>
                      <a:rPr lang="en-US" altLang="ko-KR" sz="160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altLang="ko-KR" sz="1600" dirty="0"/>
                  <a:t>, and slope of change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ko-KR" sz="1600" dirty="0"/>
                  <a:t> can be measured experimentally ​</a:t>
                </a:r>
                <a14:m>
                  <m:oMath xmlns:m="http://schemas.openxmlformats.org/officeDocument/2006/math"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∥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mesurement</m:t>
                        </m:r>
                      </m:e>
                    </m:d>
                  </m:oMath>
                </a14:m>
                <a:endParaRPr lang="en-US" altLang="ko-K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When </a:t>
                </a:r>
                <a14:m>
                  <m:oMath xmlns:m="http://schemas.openxmlformats.org/officeDocument/2006/math">
                    <m:r>
                      <a:rPr lang="en-US" altLang="ko-KR" sz="160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ko-KR" sz="1600" dirty="0"/>
                  <a:t> the bunch distribution retains its original Gaussian shape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sz="1600" dirty="0"/>
                  <a:t>​, and the loss factor can be calculated as: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∥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theory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𝒲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ℱ</m:t>
                                      </m:r>
                                      <m:d>
                                        <m:dPr>
                                          <m:ctrlP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𝒲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𝑑𝑘</m:t>
                              </m:r>
                            </m:e>
                          </m:nary>
                        </m:e>
                      </m:nary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acc>
                            <m:accPr>
                              <m:chr m:val="̃"/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𝑑𝑘</m:t>
                          </m:r>
                        </m:e>
                      </m:nary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Re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d>
                                <m:d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sup>
                          </m:s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𝑑𝑘</m:t>
                          </m:r>
                        </m:e>
                      </m:nary>
                    </m:oMath>
                  </m:oMathPara>
                </a14:m>
                <a:endParaRPr lang="en-US" altLang="ko-K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ko-KR" altLang="en-US" sz="16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69C58CC-AD90-054E-ECB2-C20BFA154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64" y="2094172"/>
                <a:ext cx="10633896" cy="3344057"/>
              </a:xfrm>
              <a:prstGeom prst="rect">
                <a:avLst/>
              </a:prstGeom>
              <a:blipFill>
                <a:blip r:embed="rId2"/>
                <a:stretch>
                  <a:fillRect l="-229" t="-36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제목 1">
            <a:extLst>
              <a:ext uri="{FF2B5EF4-FFF2-40B4-BE49-F238E27FC236}">
                <a16:creationId xmlns:a16="http://schemas.microsoft.com/office/drawing/2014/main" id="{E98BF4C7-297E-46AA-F916-E881BEEA3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b="1" dirty="0">
                <a:cs typeface="Times New Roman" panose="02020603050405020304" pitchFamily="18" charset="0"/>
              </a:rPr>
              <a:t>Theories derived from </a:t>
            </a:r>
            <a:r>
              <a:rPr lang="en-US" altLang="ko-KR" sz="3600" b="1" dirty="0" err="1">
                <a:cs typeface="Times New Roman" panose="02020603050405020304" pitchFamily="18" charset="0"/>
              </a:rPr>
              <a:t>Haissinski</a:t>
            </a:r>
            <a:r>
              <a:rPr lang="en-US" altLang="ko-KR" sz="3600" b="1" dirty="0">
                <a:cs typeface="Times New Roman" panose="02020603050405020304" pitchFamily="18" charset="0"/>
              </a:rPr>
              <a:t> equation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4AD2DB3F-2C9E-1FFB-9C8D-A30B303BFAD0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6</a:t>
            </a:fld>
            <a:endParaRPr lang="ko-KR" altLang="en-US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077336-B80E-3527-F8F1-D0D86E54CDDC}"/>
              </a:ext>
            </a:extLst>
          </p:cNvPr>
          <p:cNvSpPr txBox="1"/>
          <p:nvPr/>
        </p:nvSpPr>
        <p:spPr>
          <a:xfrm>
            <a:off x="516942" y="818042"/>
            <a:ext cx="1458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Centroid shift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9256F54-DF2A-0B4E-EF13-071E0E41B36B}"/>
                  </a:ext>
                </a:extLst>
              </p:cNvPr>
              <p:cNvSpPr txBox="1"/>
              <p:nvPr/>
            </p:nvSpPr>
            <p:spPr>
              <a:xfrm>
                <a:off x="1685097" y="1375885"/>
                <a:ext cx="3237233" cy="538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𝒲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9256F54-DF2A-0B4E-EF13-071E0E41B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097" y="1375885"/>
                <a:ext cx="3237233" cy="5384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5B645979-5205-86F1-D3C3-48378746BC5F}"/>
              </a:ext>
            </a:extLst>
          </p:cNvPr>
          <p:cNvCxnSpPr>
            <a:cxnSpLocks/>
          </p:cNvCxnSpPr>
          <p:nvPr/>
        </p:nvCxnSpPr>
        <p:spPr>
          <a:xfrm>
            <a:off x="5021580" y="1614829"/>
            <a:ext cx="107442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A7302A8-4A86-3681-7CB3-6BA97896B619}"/>
                  </a:ext>
                </a:extLst>
              </p:cNvPr>
              <p:cNvSpPr txBox="1"/>
              <p:nvPr/>
            </p:nvSpPr>
            <p:spPr>
              <a:xfrm>
                <a:off x="6618689" y="1349211"/>
                <a:ext cx="3414140" cy="5312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nary>
                        <m:naryPr>
                          <m:ctrlP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𝒲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A7302A8-4A86-3681-7CB3-6BA97896B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689" y="1349211"/>
                <a:ext cx="3414140" cy="5312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7C42BC3-63BE-97DF-6B4B-568B00312DC1}"/>
                  </a:ext>
                </a:extLst>
              </p:cNvPr>
              <p:cNvSpPr txBox="1"/>
              <p:nvPr/>
            </p:nvSpPr>
            <p:spPr>
              <a:xfrm>
                <a:off x="4839061" y="862402"/>
                <a:ext cx="1621549" cy="68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altLang="ko-K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7C42BC3-63BE-97DF-6B4B-568B00312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061" y="862402"/>
                <a:ext cx="1621549" cy="6899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A24944A-4742-89EF-3150-F7818E8C7573}"/>
                  </a:ext>
                </a:extLst>
              </p:cNvPr>
              <p:cNvSpPr txBox="1"/>
              <p:nvPr/>
            </p:nvSpPr>
            <p:spPr>
              <a:xfrm>
                <a:off x="7733128" y="1952723"/>
                <a:ext cx="1185261" cy="2828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A24944A-4742-89EF-3150-F7818E8C7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3128" y="1952723"/>
                <a:ext cx="1185261" cy="282898"/>
              </a:xfrm>
              <a:prstGeom prst="rect">
                <a:avLst/>
              </a:prstGeom>
              <a:blipFill>
                <a:blip r:embed="rId6"/>
                <a:stretch>
                  <a:fillRect l="-2577" r="-3093" b="-255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C5203A0-371C-D0A6-2BEF-0ABCBB74FD3C}"/>
                  </a:ext>
                </a:extLst>
              </p:cNvPr>
              <p:cNvSpPr txBox="1"/>
              <p:nvPr/>
            </p:nvSpPr>
            <p:spPr>
              <a:xfrm>
                <a:off x="2693824" y="3046716"/>
                <a:ext cx="6757035" cy="764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𝑑𝐼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d>
                                    <m:d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𝜅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∥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𝑑𝐼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∥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</m:d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f>
                                    <m:f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∥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𝑑𝐼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C5203A0-371C-D0A6-2BEF-0ABCBB74F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4" y="3046716"/>
                <a:ext cx="6757035" cy="764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2D077CD-8AC9-1188-26D4-EC930885A852}"/>
                  </a:ext>
                </a:extLst>
              </p:cNvPr>
              <p:cNvSpPr txBox="1"/>
              <p:nvPr/>
            </p:nvSpPr>
            <p:spPr>
              <a:xfrm>
                <a:off x="2094316" y="847419"/>
                <a:ext cx="2744745" cy="490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𝒲</m:t>
                      </m:r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ko-KR" altLang="en-US" sz="12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2D077CD-8AC9-1188-26D4-EC930885A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316" y="847419"/>
                <a:ext cx="2744745" cy="490775"/>
              </a:xfrm>
              <a:prstGeom prst="rect">
                <a:avLst/>
              </a:prstGeom>
              <a:blipFill>
                <a:blip r:embed="rId8"/>
                <a:stretch>
                  <a:fillRect t="-149383" b="-21851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4F3A360-ED72-BE2B-F729-778559F59B75}"/>
                  </a:ext>
                </a:extLst>
              </p:cNvPr>
              <p:cNvSpPr txBox="1"/>
              <p:nvPr/>
            </p:nvSpPr>
            <p:spPr>
              <a:xfrm>
                <a:off x="942244" y="5462598"/>
                <a:ext cx="10300335" cy="343812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600" dirty="0"/>
                  <a:t>Difference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∥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mesurement</m:t>
                        </m:r>
                      </m:e>
                    </m:d>
                  </m:oMath>
                </a14:m>
                <a:r>
                  <a:rPr lang="ko-KR" altLang="en-US" sz="1600" dirty="0"/>
                  <a:t> </a:t>
                </a:r>
                <a:r>
                  <a:rPr lang="en-US" altLang="ko-KR" sz="16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∥0</m:t>
                        </m:r>
                      </m:sub>
                    </m:sSub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1600">
                            <a:latin typeface="Cambria Math" panose="02040503050406030204" pitchFamily="18" charset="0"/>
                          </a:rPr>
                          <m:t>theory</m:t>
                        </m:r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ko-KR" altLang="en-US" sz="1600" dirty="0"/>
                  <a:t> </a:t>
                </a:r>
                <a:r>
                  <a:rPr lang="en-US" altLang="ko-KR" sz="1600" dirty="0"/>
                  <a:t>gap between real part of theoretical and actual impedance</a:t>
                </a:r>
                <a:endParaRPr lang="ko-KR" altLang="en-US" sz="16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4F3A360-ED72-BE2B-F729-778559F59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244" y="5462598"/>
                <a:ext cx="10300335" cy="343812"/>
              </a:xfrm>
              <a:prstGeom prst="rect">
                <a:avLst/>
              </a:prstGeom>
              <a:blipFill>
                <a:blip r:embed="rId9"/>
                <a:stretch>
                  <a:fillRect t="-1695" b="-18644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4565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BBCAA-66AB-433B-03C8-EB2AF8000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3AD1DD-3ED0-143C-E041-C4FCB20A9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b="1" dirty="0">
                <a:cs typeface="Times New Roman" panose="02020603050405020304" pitchFamily="18" charset="0"/>
              </a:rPr>
              <a:t>Theories derived from </a:t>
            </a:r>
            <a:r>
              <a:rPr lang="en-US" altLang="ko-KR" sz="3600" b="1" dirty="0" err="1">
                <a:cs typeface="Times New Roman" panose="02020603050405020304" pitchFamily="18" charset="0"/>
              </a:rPr>
              <a:t>Haissinski</a:t>
            </a:r>
            <a:r>
              <a:rPr lang="en-US" altLang="ko-KR" sz="3600" b="1" dirty="0">
                <a:cs typeface="Times New Roman" panose="02020603050405020304" pitchFamily="18" charset="0"/>
              </a:rPr>
              <a:t> equation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F56C2021-E382-A8A8-87B1-E26E52CA51A8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7</a:t>
            </a:fld>
            <a:endParaRPr lang="ko-KR" altLang="en-US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20F4A4-230B-919C-A80E-76959FC5431D}"/>
              </a:ext>
            </a:extLst>
          </p:cNvPr>
          <p:cNvSpPr txBox="1"/>
          <p:nvPr/>
        </p:nvSpPr>
        <p:spPr>
          <a:xfrm>
            <a:off x="516942" y="818042"/>
            <a:ext cx="2821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Centroid shift measurement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57128B1-19DB-5262-59F7-52BBA47BE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82" y="2036975"/>
            <a:ext cx="5647638" cy="22771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525DCE-5BF6-8996-2A91-1139EF77B983}"/>
              </a:ext>
            </a:extLst>
          </p:cNvPr>
          <p:cNvSpPr txBox="1"/>
          <p:nvPr/>
        </p:nvSpPr>
        <p:spPr>
          <a:xfrm>
            <a:off x="1204799" y="4314116"/>
            <a:ext cx="3997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[1] R.H.A. Farias, Oscilloscope measurement of the synchronous phase shift in an electron storage ring, PRAB01</a:t>
            </a:r>
            <a:endParaRPr lang="ko-KR" altLang="en-US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356ED5-9439-1752-DA59-1F92D7BE79C0}"/>
                  </a:ext>
                </a:extLst>
              </p:cNvPr>
              <p:cNvSpPr txBox="1"/>
              <p:nvPr/>
            </p:nvSpPr>
            <p:spPr>
              <a:xfrm>
                <a:off x="120144" y="5407765"/>
                <a:ext cx="5907276" cy="604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Beam pick-up signal vs RF cavity signal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ko-KR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ko-KR" sz="1600" b="0" i="1" dirty="0" smtClean="0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en-US" altLang="ko-KR" sz="1600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ko-KR" sz="1600" b="0" i="1" dirty="0" smtClean="0">
                            <a:latin typeface="Cambria Math" panose="02040503050406030204" pitchFamily="18" charset="0"/>
                          </a:rPr>
                          <m:t>𝑐𝑎𝑣</m:t>
                        </m:r>
                      </m:sub>
                    </m:sSub>
                    <m:r>
                      <a:rPr lang="en-US" altLang="ko-KR" sz="1600" b="0" i="1" dirty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ko-KR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ko-KR" sz="1600" b="0" i="1" dirty="0" smtClean="0">
                            <a:latin typeface="Cambria Math" panose="02040503050406030204" pitchFamily="18" charset="0"/>
                          </a:rPr>
                          <m:t>𝑠𝑦𝑛𝑐</m:t>
                        </m:r>
                      </m:sub>
                    </m:sSub>
                  </m:oMath>
                </a14:m>
                <a:endParaRPr lang="en-US" altLang="ko-KR" sz="1600" dirty="0"/>
              </a:p>
              <a:p>
                <a:endParaRPr lang="ko-KR" altLang="en-US" sz="16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356ED5-9439-1752-DA59-1F92D7BE7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44" y="5407765"/>
                <a:ext cx="5907276" cy="604204"/>
              </a:xfrm>
              <a:prstGeom prst="rect">
                <a:avLst/>
              </a:prstGeom>
              <a:blipFill>
                <a:blip r:embed="rId3"/>
                <a:stretch>
                  <a:fillRect l="-413" t="-202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그림 11">
            <a:extLst>
              <a:ext uri="{FF2B5EF4-FFF2-40B4-BE49-F238E27FC236}">
                <a16:creationId xmlns:a16="http://schemas.microsoft.com/office/drawing/2014/main" id="{B2E60D2E-BB9E-35BC-64E2-26436D75D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859" y="1667103"/>
            <a:ext cx="5067949" cy="30168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067BE8D-ED3E-2B90-DF3C-2E1EAAAFECBB}"/>
              </a:ext>
            </a:extLst>
          </p:cNvPr>
          <p:cNvSpPr txBox="1"/>
          <p:nvPr/>
        </p:nvSpPr>
        <p:spPr>
          <a:xfrm>
            <a:off x="6989600" y="4699946"/>
            <a:ext cx="3997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[2] T. Ieiri, Beam dynamics measurements using a gated beam-position monitor at KEKB, NIM-A (2009)</a:t>
            </a:r>
            <a:endParaRPr lang="ko-KR" altLang="en-US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19D66BC-7DE2-F34D-05D5-984F639369C5}"/>
                  </a:ext>
                </a:extLst>
              </p:cNvPr>
              <p:cNvSpPr txBox="1"/>
              <p:nvPr/>
            </p:nvSpPr>
            <p:spPr>
              <a:xfrm>
                <a:off x="6762249" y="1108710"/>
                <a:ext cx="4543167" cy="318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𝑟𝑓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𝐼</m:t>
                      </m:r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𝑟𝑓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𝑄</m:t>
                      </m:r>
                      <m:func>
                        <m:func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𝑟𝑓</m:t>
                                  </m:r>
                                </m:sub>
                              </m:s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19D66BC-7DE2-F34D-05D5-984F63936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249" y="1108710"/>
                <a:ext cx="4543167" cy="318998"/>
              </a:xfrm>
              <a:prstGeom prst="rect">
                <a:avLst/>
              </a:prstGeom>
              <a:blipFill>
                <a:blip r:embed="rId5"/>
                <a:stretch>
                  <a:fillRect l="-670" b="-269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727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9A4B0-E427-9E5E-0332-4FD424ECB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E7D3E3D-74AF-8D35-5BD6-CA531797E623}"/>
                  </a:ext>
                </a:extLst>
              </p:cNvPr>
              <p:cNvSpPr txBox="1"/>
              <p:nvPr/>
            </p:nvSpPr>
            <p:spPr>
              <a:xfrm>
                <a:off x="775464" y="2094172"/>
                <a:ext cx="10633896" cy="3092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Changed </a:t>
                </a:r>
                <a14:m>
                  <m:oMath xmlns:m="http://schemas.openxmlformats.org/officeDocument/2006/math">
                    <m:r>
                      <a:rPr lang="en-US" altLang="ko-KR" sz="160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altLang="ko-KR" sz="1600" dirty="0"/>
                  <a:t>, and slope of peak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ko-KR" sz="1600" dirty="0"/>
                  <a:t> can be measured experimentally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When </a:t>
                </a:r>
                <a14:m>
                  <m:oMath xmlns:m="http://schemas.openxmlformats.org/officeDocument/2006/math">
                    <m:r>
                      <a:rPr lang="en-US" altLang="ko-KR" sz="160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→0,</m:t>
                    </m:r>
                  </m:oMath>
                </a14:m>
                <a:r>
                  <a:rPr lang="en-US" altLang="ko-KR" sz="1600" dirty="0"/>
                  <a:t> the bunch distribution retains its original Gaussian shape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sz="1600" dirty="0"/>
                  <a:t>​,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600" dirty="0"/>
                  <a:t>can be calculated as: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theory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𝒲</m:t>
                      </m:r>
                      <m:d>
                        <m:d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nary>
                        <m:nary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Re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d>
                                <m:d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nary>
                    </m:oMath>
                  </m:oMathPara>
                </a14:m>
                <a:endParaRPr lang="en-US" altLang="ko-KR" sz="1600" dirty="0"/>
              </a:p>
              <a:p>
                <a:endParaRPr lang="en-US" altLang="ko-K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ko-KR" altLang="en-US" sz="16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E7D3E3D-74AF-8D35-5BD6-CA531797E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64" y="2094172"/>
                <a:ext cx="10633896" cy="3092578"/>
              </a:xfrm>
              <a:prstGeom prst="rect">
                <a:avLst/>
              </a:prstGeom>
              <a:blipFill>
                <a:blip r:embed="rId2"/>
                <a:stretch>
                  <a:fillRect l="-229" t="-5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제목 1">
            <a:extLst>
              <a:ext uri="{FF2B5EF4-FFF2-40B4-BE49-F238E27FC236}">
                <a16:creationId xmlns:a16="http://schemas.microsoft.com/office/drawing/2014/main" id="{1053B7FB-55B4-0136-26E3-B15EA4FA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b="1" dirty="0">
                <a:cs typeface="Times New Roman" panose="02020603050405020304" pitchFamily="18" charset="0"/>
              </a:rPr>
              <a:t>Theories derived from </a:t>
            </a:r>
            <a:r>
              <a:rPr lang="en-US" altLang="ko-KR" sz="3600" b="1" dirty="0" err="1">
                <a:cs typeface="Times New Roman" panose="02020603050405020304" pitchFamily="18" charset="0"/>
              </a:rPr>
              <a:t>Haissinski</a:t>
            </a:r>
            <a:r>
              <a:rPr lang="en-US" altLang="ko-KR" sz="3600" b="1" dirty="0">
                <a:cs typeface="Times New Roman" panose="02020603050405020304" pitchFamily="18" charset="0"/>
              </a:rPr>
              <a:t> equation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1589F8DA-3960-5984-780F-DD5A52133ED3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8</a:t>
            </a:fld>
            <a:endParaRPr lang="ko-KR" altLang="en-US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6DF812-874E-E4BC-D5A6-FF833886ACE6}"/>
              </a:ext>
            </a:extLst>
          </p:cNvPr>
          <p:cNvSpPr txBox="1"/>
          <p:nvPr/>
        </p:nvSpPr>
        <p:spPr>
          <a:xfrm>
            <a:off x="516942" y="818042"/>
            <a:ext cx="1441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Peak position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997F201-D2F4-B507-B976-11AC7260066C}"/>
                  </a:ext>
                </a:extLst>
              </p:cNvPr>
              <p:cNvSpPr txBox="1"/>
              <p:nvPr/>
            </p:nvSpPr>
            <p:spPr>
              <a:xfrm>
                <a:off x="2435773" y="1375885"/>
                <a:ext cx="3223639" cy="538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𝒲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997F201-D2F4-B507-B976-11AC72600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773" y="1375885"/>
                <a:ext cx="3223639" cy="5384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575E8186-D9EE-292B-E56A-0FC3FA4B9A67}"/>
              </a:ext>
            </a:extLst>
          </p:cNvPr>
          <p:cNvCxnSpPr>
            <a:cxnSpLocks/>
          </p:cNvCxnSpPr>
          <p:nvPr/>
        </p:nvCxnSpPr>
        <p:spPr>
          <a:xfrm>
            <a:off x="5890260" y="1614829"/>
            <a:ext cx="107442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C10964-D41C-1998-9A6C-BF3D1AF1F7EE}"/>
                  </a:ext>
                </a:extLst>
              </p:cNvPr>
              <p:cNvSpPr txBox="1"/>
              <p:nvPr/>
            </p:nvSpPr>
            <p:spPr>
              <a:xfrm>
                <a:off x="7632907" y="1508873"/>
                <a:ext cx="15624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𝒲</m:t>
                      </m:r>
                      <m:d>
                        <m:d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C10964-D41C-1998-9A6C-BF3D1AF1F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907" y="1508873"/>
                <a:ext cx="1562414" cy="246221"/>
              </a:xfrm>
              <a:prstGeom prst="rect">
                <a:avLst/>
              </a:prstGeom>
              <a:blipFill>
                <a:blip r:embed="rId4"/>
                <a:stretch>
                  <a:fillRect l="-1172" b="-1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189D15-D6F6-BC25-F20B-0DB2A43C0FA3}"/>
                  </a:ext>
                </a:extLst>
              </p:cNvPr>
              <p:cNvSpPr txBox="1"/>
              <p:nvPr/>
            </p:nvSpPr>
            <p:spPr>
              <a:xfrm>
                <a:off x="5549662" y="944425"/>
                <a:ext cx="1621549" cy="570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ko-KR" altLang="en-US" sz="16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189D15-D6F6-BC25-F20B-0DB2A43C0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662" y="944425"/>
                <a:ext cx="1621549" cy="5702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B4D7702-2B27-9E1A-BC7B-E992764B16D7}"/>
                  </a:ext>
                </a:extLst>
              </p:cNvPr>
              <p:cNvSpPr txBox="1"/>
              <p:nvPr/>
            </p:nvSpPr>
            <p:spPr>
              <a:xfrm>
                <a:off x="2049498" y="2603916"/>
                <a:ext cx="8621876" cy="673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ko-KR" sz="1600" b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measure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𝑑𝐼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d>
                                    <m:d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𝑑𝐼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𝒲</m:t>
                                  </m:r>
                                  <m:d>
                                    <m:d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sSup>
                                    <m:sSup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𝒲</m:t>
                                      </m:r>
                                    </m:e>
                                    <m:sup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𝒲</m:t>
                      </m:r>
                      <m:d>
                        <m:d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B4D7702-2B27-9E1A-BC7B-E992764B1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498" y="2603916"/>
                <a:ext cx="8621876" cy="6737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3BA677C-D777-41D1-4390-A90DD2B4D594}"/>
                  </a:ext>
                </a:extLst>
              </p:cNvPr>
              <p:cNvSpPr txBox="1"/>
              <p:nvPr/>
            </p:nvSpPr>
            <p:spPr>
              <a:xfrm>
                <a:off x="942244" y="4982910"/>
                <a:ext cx="10300335" cy="343812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600" dirty="0"/>
                  <a:t>Difference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mesurement</m:t>
                        </m:r>
                      </m:e>
                    </m:d>
                  </m:oMath>
                </a14:m>
                <a:r>
                  <a:rPr lang="ko-KR" altLang="en-US" sz="1600" dirty="0"/>
                  <a:t> </a:t>
                </a:r>
                <a:r>
                  <a:rPr lang="en-US" altLang="ko-KR" sz="16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1600">
                            <a:latin typeface="Cambria Math" panose="02040503050406030204" pitchFamily="18" charset="0"/>
                          </a:rPr>
                          <m:t>theory</m:t>
                        </m:r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ko-KR" altLang="en-US" sz="1600" dirty="0"/>
                  <a:t> </a:t>
                </a:r>
                <a:r>
                  <a:rPr lang="en-US" altLang="ko-KR" sz="1600" dirty="0"/>
                  <a:t>gap between real part of theoretical and actual impedance</a:t>
                </a:r>
                <a:endParaRPr lang="ko-KR" altLang="en-US" sz="16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3BA677C-D777-41D1-4390-A90DD2B4D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244" y="4982910"/>
                <a:ext cx="10300335" cy="343812"/>
              </a:xfrm>
              <a:prstGeom prst="rect">
                <a:avLst/>
              </a:prstGeom>
              <a:blipFill>
                <a:blip r:embed="rId7"/>
                <a:stretch>
                  <a:fillRect t="-3333" b="-15000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6394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F3E48-733A-B9CC-12AE-B727BA4E5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547864-47A3-3A38-95FD-6AD827FBF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b="1" dirty="0">
                <a:cs typeface="Times New Roman" panose="02020603050405020304" pitchFamily="18" charset="0"/>
              </a:rPr>
              <a:t>Theories derived from </a:t>
            </a:r>
            <a:r>
              <a:rPr lang="en-US" altLang="ko-KR" sz="3600" b="1" dirty="0" err="1">
                <a:cs typeface="Times New Roman" panose="02020603050405020304" pitchFamily="18" charset="0"/>
              </a:rPr>
              <a:t>Haissinski</a:t>
            </a:r>
            <a:r>
              <a:rPr lang="en-US" altLang="ko-KR" sz="3600" b="1" dirty="0">
                <a:cs typeface="Times New Roman" panose="02020603050405020304" pitchFamily="18" charset="0"/>
              </a:rPr>
              <a:t> equation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A6205E98-21DB-6545-78B1-15FBF7179977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9</a:t>
            </a:fld>
            <a:endParaRPr lang="ko-KR" altLang="en-US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D7350F-F4C3-0741-628D-E544C08DB471}"/>
              </a:ext>
            </a:extLst>
          </p:cNvPr>
          <p:cNvSpPr txBox="1"/>
          <p:nvPr/>
        </p:nvSpPr>
        <p:spPr>
          <a:xfrm>
            <a:off x="516942" y="818042"/>
            <a:ext cx="5547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Peak position measurement/ Bunch length measurement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4D4BB26-90A9-F930-B402-E50ABAFC5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642" y="3124188"/>
            <a:ext cx="8564880" cy="27228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66F2A9-2A1A-CABE-0427-199B5897DDAA}"/>
              </a:ext>
            </a:extLst>
          </p:cNvPr>
          <p:cNvSpPr txBox="1"/>
          <p:nvPr/>
        </p:nvSpPr>
        <p:spPr>
          <a:xfrm>
            <a:off x="869478" y="4485601"/>
            <a:ext cx="18345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dirty="0"/>
              <a:t>Streak camera (~</a:t>
            </a:r>
            <a:r>
              <a:rPr lang="en-US" altLang="ko-KR" sz="1800" dirty="0" err="1"/>
              <a:t>ps</a:t>
            </a:r>
            <a:r>
              <a:rPr lang="en-US" altLang="ko-KR" sz="1800" dirty="0"/>
              <a:t> resolution)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82DBC-08A5-89C9-6CA9-B0B9610C34BD}"/>
              </a:ext>
            </a:extLst>
          </p:cNvPr>
          <p:cNvSpPr txBox="1"/>
          <p:nvPr/>
        </p:nvSpPr>
        <p:spPr>
          <a:xfrm>
            <a:off x="609425" y="2184366"/>
            <a:ext cx="2620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dirty="0"/>
              <a:t>BPM zero-crossing signal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B79D99-B1D6-C033-0E3B-5D57C028BED4}"/>
                  </a:ext>
                </a:extLst>
              </p:cNvPr>
              <p:cNvSpPr txBox="1"/>
              <p:nvPr/>
            </p:nvSpPr>
            <p:spPr>
              <a:xfrm>
                <a:off x="5482590" y="2024226"/>
                <a:ext cx="3545394" cy="689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altLang="ko-KR" b="0" dirty="0"/>
                  <a:t>BPM Measured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br>
                  <a:rPr lang="en-US" altLang="ko-KR" dirty="0"/>
                </a:br>
                <a:r>
                  <a:rPr lang="en-US" altLang="ko-KR" dirty="0"/>
                  <a:t>Position of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→0⇒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peak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position</m:t>
                    </m:r>
                  </m:oMath>
                </a14:m>
                <a:endParaRPr lang="ko-KR" alt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B79D99-B1D6-C033-0E3B-5D57C028B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590" y="2024226"/>
                <a:ext cx="3545394" cy="689612"/>
              </a:xfrm>
              <a:prstGeom prst="rect">
                <a:avLst/>
              </a:prstGeom>
              <a:blipFill>
                <a:blip r:embed="rId3"/>
                <a:stretch>
                  <a:fillRect l="-3436" r="-2749" b="-2035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002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테마">
  <a:themeElements>
    <a:clrScheme name="Office 2013 - 2022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96809</TotalTime>
  <Words>1645</Words>
  <Application>Microsoft Office PowerPoint</Application>
  <PresentationFormat>와이드스크린</PresentationFormat>
  <Paragraphs>278</Paragraphs>
  <Slides>26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6" baseType="lpstr">
      <vt:lpstr>CharisSIL</vt:lpstr>
      <vt:lpstr>HelveticaNeue-Bold</vt:lpstr>
      <vt:lpstr>맑은 고딕</vt:lpstr>
      <vt:lpstr>Arial</vt:lpstr>
      <vt:lpstr>Calibri</vt:lpstr>
      <vt:lpstr>Calibri Light</vt:lpstr>
      <vt:lpstr>Cambria Math</vt:lpstr>
      <vt:lpstr>Times New Roman</vt:lpstr>
      <vt:lpstr>Wingdings</vt:lpstr>
      <vt:lpstr>Office 2013 - 2022 테마</vt:lpstr>
      <vt:lpstr>Theories derived from Haissinski equation and their applications to electron storage rings</vt:lpstr>
      <vt:lpstr>Wake field &amp; Impedance</vt:lpstr>
      <vt:lpstr>Potential well distortion</vt:lpstr>
      <vt:lpstr>Vlasov-Fokker Plank equation</vt:lpstr>
      <vt:lpstr>Introduction</vt:lpstr>
      <vt:lpstr>Theories derived from Haissinski equation</vt:lpstr>
      <vt:lpstr>Theories derived from Haissinski equation</vt:lpstr>
      <vt:lpstr>Theories derived from Haissinski equation</vt:lpstr>
      <vt:lpstr>Theories derived from Haissinski equation</vt:lpstr>
      <vt:lpstr>Theories derived from Haissinski equation</vt:lpstr>
      <vt:lpstr>Theories derived from Haissinski equation</vt:lpstr>
      <vt:lpstr>Explicit expressions for specific impedance</vt:lpstr>
      <vt:lpstr>Explicit expressions for specific impedance</vt:lpstr>
      <vt:lpstr>Applications to real machines</vt:lpstr>
      <vt:lpstr>Applications to real machines</vt:lpstr>
      <vt:lpstr>Applications to real machines</vt:lpstr>
      <vt:lpstr>Applications to real machines</vt:lpstr>
      <vt:lpstr>Applications to real machines</vt:lpstr>
      <vt:lpstr>Applications to real machines</vt:lpstr>
      <vt:lpstr>Applications to real machines</vt:lpstr>
      <vt:lpstr>Applications to real machines</vt:lpstr>
      <vt:lpstr>Applications to real machines</vt:lpstr>
      <vt:lpstr>Applications to real machines</vt:lpstr>
      <vt:lpstr>Conclusion</vt:lpstr>
      <vt:lpstr>Thank you for your attention!</vt:lpstr>
      <vt:lpstr>Appendix Bunch lengthening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석지민 JIMIN SEOK</dc:creator>
  <cp:lastModifiedBy>박영민(첨단원자력공학부)</cp:lastModifiedBy>
  <cp:revision>100</cp:revision>
  <cp:lastPrinted>2024-12-11T05:34:46Z</cp:lastPrinted>
  <dcterms:created xsi:type="dcterms:W3CDTF">2023-05-12T02:11:01Z</dcterms:created>
  <dcterms:modified xsi:type="dcterms:W3CDTF">2025-05-09T06:59:45Z</dcterms:modified>
</cp:coreProperties>
</file>