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1" r:id="rId4"/>
    <p:sldId id="260" r:id="rId5"/>
    <p:sldId id="268" r:id="rId6"/>
    <p:sldId id="262" r:id="rId7"/>
    <p:sldId id="263" r:id="rId8"/>
    <p:sldId id="266" r:id="rId9"/>
    <p:sldId id="264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15D2A-CC42-4448-9111-CE547D681DFC}" type="datetimeFigureOut">
              <a:rPr lang="ko-KR" altLang="en-US" smtClean="0"/>
              <a:t>2025-05-02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7922D-FC25-4F42-AEE6-7B9AFEAA32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12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5523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61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348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558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87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0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0323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2558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2706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0703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986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3380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8626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55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7E3790-6CD5-400A-BB94-62C9B22E9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2751C4D-8E17-44F4-9876-69FE6DF68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39C0C7-C0F4-4951-96C4-9B4AF1E66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2025-05-02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AE8243-DD3F-431D-A8E1-E6057C5C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C5528A-2494-4D6D-9421-BC2D931E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471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373A1A-ED4F-47BE-9A13-8E61A3B5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46976D0-771A-45AE-A570-8F5B38D8F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A2C7D1-E740-46F6-BD9C-9234FCED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2025-05-02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3548D6-1661-4508-8CD0-DC53CB59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41DC46-BAE0-4E6C-909C-00D6D52F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46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C792863-462E-4FDE-9FC8-F31F842D3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FB14AB6-06BB-42C4-B539-74247B1C4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C20CC0-506D-429E-8459-71421BE41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2025-05-02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64DCDF-B4F9-40F3-8909-9CF0D1F6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907333-6E91-4BA1-BAED-CC595811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72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DACC20-5FA1-4E12-B993-85B3E600D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498080" cy="570155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3FC8C7-931C-4129-B0AA-7C1D15ED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59" y="868194"/>
            <a:ext cx="11554609" cy="5231391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809907-51B3-45A3-9894-60840CB3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2025-05-02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C279EE-6F65-465E-A40D-07CD8EBB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CB0199-C43E-4E96-9C23-92CB4E5C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747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6F13E8-2F30-4C77-BF62-D5A74A5F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D79527-0C51-42BC-92F3-B62FF67CA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4E4F7A-8309-47D9-A5DA-ADDDBE31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2025-05-02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6B7C5F-DB01-481B-B465-DD7C3112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41C911-99FD-4935-9B35-B3655903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496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2D066A-C7C4-4E32-81BA-4822DD3A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824B54-29C0-42A5-BCF0-E60B71C3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A9EA785-ACBC-4EF8-9637-437BE3861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26DAE3B-AB23-4519-82B8-476A53EF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2025-05-02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D52765-1A02-4E77-A55C-8CA087F0C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57D73A2-7734-4283-B082-5DF887B7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9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E58C40-6B0C-412E-8735-F0C1C4E7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AB9EFE-6384-49FB-A037-516905A9D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A32FC7C-FD18-49C0-891A-EF6C7E6DD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7F09BFC-8214-46C7-886E-8FF412E53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D074065-42C2-466F-B737-980ADD4D3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0E092E2-ECA9-4214-B72F-AAC42779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2025-05-02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C61E136-A71C-4E84-B075-3F2DC0DE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D5883A9-603B-4500-BDDA-0596F0FD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99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3C387F-892A-4041-B1D8-842376483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355E322-5750-4DAF-A6D3-13B94E1A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2025-05-02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28940DD-D26D-4F18-B048-58CFFC75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AC550D-32B8-4E27-9A3D-AB699160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265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CB5F805-4620-49D7-9B5E-1F50C423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2025-05-02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25E723-CC80-4A94-930A-3F611BEB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0237A67-D732-4BE4-A1DD-E6C124E4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783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F28281-F049-4B20-A566-C00CD4A2C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91E838-EE61-4A1C-BA1C-97273A6B3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C57722-0D25-48EA-8386-5CF2FA732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191429-B0F1-4B93-A6CE-20D2C147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2025-05-02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6AC8AB3-92C7-4151-B451-2728119BA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35FA128-3469-49CA-9FC2-1EF6BCAC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539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F138A-253F-4D63-A04F-93AEAFB7B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736C2E8-787D-44EF-AC6A-DA06B8177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293B232-D429-47EA-99E2-EFDEB8893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6E3AD01-9FEB-4FF1-BB78-E166EBA5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2025-05-02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06EB33-44D1-41B6-BC10-28784806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01C977E-DC38-4533-ADA3-584769D3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34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D6062E2-3067-440F-95D2-645415E3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F136D9-D4B6-4B05-A4DE-CDE4C9D5A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A70BB8-4EBB-4566-8D6F-182DA4822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C713-66BF-4BFE-8FFB-92C13BF3B88A}" type="datetimeFigureOut">
              <a:rPr lang="ko-KR" altLang="en-US" smtClean="0"/>
              <a:t>2025-05-02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49E79D-2DA2-47A8-8B16-5476079EB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F17411-FF62-48A9-AA85-DF323C61C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47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62E77F-DFC7-45C4-B0F8-2905ED3B0F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4400" dirty="0"/>
              <a:t>Limitations</a:t>
            </a:r>
            <a:r>
              <a:rPr lang="ko-KR" altLang="en-US" sz="4400" dirty="0"/>
              <a:t> </a:t>
            </a:r>
            <a:r>
              <a:rPr lang="en-US" altLang="ko-KR" sz="4400" dirty="0"/>
              <a:t>and</a:t>
            </a:r>
            <a:r>
              <a:rPr lang="ko-KR" altLang="en-US" sz="4400" dirty="0"/>
              <a:t> </a:t>
            </a:r>
            <a:r>
              <a:rPr lang="en-US" altLang="ko-KR" sz="4400" dirty="0"/>
              <a:t>solutions</a:t>
            </a:r>
            <a:r>
              <a:rPr lang="ko-KR" altLang="en-US" sz="4400" dirty="0"/>
              <a:t> </a:t>
            </a:r>
            <a:r>
              <a:rPr lang="en-US" altLang="ko-KR" sz="4400" dirty="0"/>
              <a:t>of</a:t>
            </a:r>
            <a:r>
              <a:rPr lang="ko-KR" altLang="en-US" sz="4400" dirty="0"/>
              <a:t> </a:t>
            </a:r>
            <a:r>
              <a:rPr lang="en-US" altLang="ko-KR" sz="4400" dirty="0"/>
              <a:t>beam size measurements via interferometry at ALBA</a:t>
            </a:r>
            <a:endParaRPr lang="ko-KR" altLang="en-US" sz="44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935D8F5-9E2D-4F3B-9670-808D12F4AE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May. 02, 2025</a:t>
            </a:r>
          </a:p>
          <a:p>
            <a:r>
              <a:rPr lang="en-US" altLang="ko-KR" dirty="0" err="1"/>
              <a:t>Woojin</a:t>
            </a:r>
            <a:r>
              <a:rPr lang="en-US" altLang="ko-KR" dirty="0"/>
              <a:t> Song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0694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45BB1-EAAE-4170-9B56-18F97E9E073F}"/>
              </a:ext>
            </a:extLst>
          </p:cNvPr>
          <p:cNvSpPr txBox="1"/>
          <p:nvPr/>
        </p:nvSpPr>
        <p:spPr>
          <a:xfrm>
            <a:off x="355116" y="828121"/>
            <a:ext cx="11026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ALBA storage ring also introduced a double-slit interferometer to measure the size of the electron beam and cross-check it with an X-ray pinhole camera.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Limitation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Interferometer was already applied in 2013, but the measurement precision was not sufficient due to several major limiting factors.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Synchrotron radiation from banding magnets 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Passes through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photon shutter, extraction mirror, vacuum window and 7 out-vacuum mirror.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6387FED-6BF6-4A9D-AD5E-5363D1A5C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58" y="3721556"/>
            <a:ext cx="3981450" cy="25336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B9FF4F7-33AC-4A0D-B577-FA4510BCE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729" y="3333451"/>
            <a:ext cx="4123429" cy="337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29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Main</a:t>
            </a:r>
            <a:r>
              <a:rPr lang="ko-KR" altLang="en-US" dirty="0"/>
              <a:t> </a:t>
            </a:r>
            <a:r>
              <a:rPr lang="en-US" altLang="ko-KR" dirty="0"/>
              <a:t>Limitations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45BB1-EAAE-4170-9B56-18F97E9E073F}"/>
              </a:ext>
            </a:extLst>
          </p:cNvPr>
          <p:cNvSpPr txBox="1"/>
          <p:nvPr/>
        </p:nvSpPr>
        <p:spPr>
          <a:xfrm>
            <a:off x="355116" y="828121"/>
            <a:ext cx="11639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Diffraction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SR passes through the optics and is partially cut off, resulting in a diffraction pattern.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Reduces visibility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Use double pinhole structure instead of double slit to pick only a small area inside the diffraction area. 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Minimizes error due to diffraction pattern.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Vibration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Optics are sensitive to air flow, mechanical vibration, etc.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Longer exposure time results in less visibility and larger beam.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Minimize exposure time + image matching algorithm 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             (light intensity compensation)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D888FBA-2935-4766-8CE9-8F31A29DC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240" y="3770971"/>
            <a:ext cx="3639107" cy="289246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1600A82-E368-4C11-9F63-B3B45EEE6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0" y="2578905"/>
            <a:ext cx="4301493" cy="399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Interferometry Using Pinholes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645BB1-EAAE-4170-9B56-18F97E9E073F}"/>
                  </a:ext>
                </a:extLst>
              </p:cNvPr>
              <p:cNvSpPr txBox="1"/>
              <p:nvPr/>
            </p:nvSpPr>
            <p:spPr>
              <a:xfrm>
                <a:off x="355116" y="828121"/>
                <a:ext cx="11026475" cy="392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Previous: Using square slit 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 Interference pattern under </a:t>
                </a:r>
                <a:r>
                  <a:rPr lang="en-US" altLang="ko-K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sinc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𝑠𝑖𝑛𝑐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num>
                                    <m:den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Current: Use pinhole (circular hole) - Interference pattern under the Bessel function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num>
                                    <m:den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The method for calculating interference is the same.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645BB1-EAAE-4170-9B56-18F97E9E0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16" y="828121"/>
                <a:ext cx="11026475" cy="3923510"/>
              </a:xfrm>
              <a:prstGeom prst="rect">
                <a:avLst/>
              </a:prstGeom>
              <a:blipFill>
                <a:blip r:embed="rId3"/>
                <a:stretch>
                  <a:fillRect l="-332" t="-933" b="-17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19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CCD</a:t>
            </a:r>
            <a:r>
              <a:rPr lang="ko-KR" altLang="en-US" dirty="0"/>
              <a:t> </a:t>
            </a:r>
            <a:r>
              <a:rPr lang="en-US" altLang="ko-KR" dirty="0"/>
              <a:t>Exposure</a:t>
            </a:r>
            <a:r>
              <a:rPr lang="ko-KR" altLang="en-US" dirty="0"/>
              <a:t> </a:t>
            </a:r>
            <a:r>
              <a:rPr lang="en-US" altLang="ko-KR" dirty="0"/>
              <a:t>Time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45BB1-EAAE-4170-9B56-18F97E9E073F}"/>
              </a:ext>
            </a:extLst>
          </p:cNvPr>
          <p:cNvSpPr txBox="1"/>
          <p:nvPr/>
        </p:nvSpPr>
        <p:spPr>
          <a:xfrm>
            <a:off x="355117" y="828121"/>
            <a:ext cx="6014418" cy="3397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The effects of vibrations in the beamline are suppressed by shortening the camera exposure time.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However, if the exposure time is too short, there is not enough intensity, resulting in a worse signal-to-noise ratio.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Longer exposure times lead to overestimation of beam size due to pattern overlap caused by vibration.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Stable measurement results are seen around 1.5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ms.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6D75C27-0178-460C-A176-1C43F605F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534" y="1138237"/>
            <a:ext cx="546735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3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Horizontal Beam Size Measure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45BB1-EAAE-4170-9B56-18F97E9E073F}"/>
              </a:ext>
            </a:extLst>
          </p:cNvPr>
          <p:cNvSpPr txBox="1"/>
          <p:nvPr/>
        </p:nvSpPr>
        <p:spPr>
          <a:xfrm>
            <a:off x="355116" y="828121"/>
            <a:ext cx="11026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Measure horizontal beam size with varying pinhole interval.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Depth of field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Bending magnet curvature causes difference in position and angle of source point.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This causes blurring, so the beam size measurement result is shown including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DoF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DB1C0B1-82F7-4A5C-BC4D-C301E7727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52700"/>
            <a:ext cx="4114800" cy="43053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03731B8-FDB5-464D-A71C-953A9BFA9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447" y="2826253"/>
            <a:ext cx="4131088" cy="375819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E1C19A9-8854-4DD0-905F-733425135B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74" r="13196" b="20188"/>
          <a:stretch/>
        </p:blipFill>
        <p:spPr>
          <a:xfrm>
            <a:off x="9461143" y="341652"/>
            <a:ext cx="2557172" cy="22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3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Vertical Beam Size Measure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45BB1-EAAE-4170-9B56-18F97E9E073F}"/>
              </a:ext>
            </a:extLst>
          </p:cNvPr>
          <p:cNvSpPr txBox="1"/>
          <p:nvPr/>
        </p:nvSpPr>
        <p:spPr>
          <a:xfrm>
            <a:off x="355116" y="828121"/>
            <a:ext cx="5841289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Skew quadrupole adjustment to measure beam size with different couplings.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When the beam size is small, the interferometer measures a smaller beam compared to a pinhole camera.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3A16772-4F5C-4E8A-8022-AE04DFE3D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737" y="1297142"/>
            <a:ext cx="55149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22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Matching Algorithm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45BB1-EAAE-4170-9B56-18F97E9E073F}"/>
              </a:ext>
            </a:extLst>
          </p:cNvPr>
          <p:cNvSpPr txBox="1"/>
          <p:nvPr/>
        </p:nvSpPr>
        <p:spPr>
          <a:xfrm>
            <a:off x="355117" y="828121"/>
            <a:ext cx="6703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Frame-by-frame centroid alignment and compositing of an interferogram acquired with a 100 us exposure time.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Shows significant suppression of vibration-induced effects.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FF49947-00F5-418C-A0BE-A5A5F8545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95" y="2304701"/>
            <a:ext cx="5429250" cy="44672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92EE414-509E-415E-9217-FE43B629E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0" y="3429000"/>
            <a:ext cx="4320235" cy="332619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0DEB409-DDE7-4ABE-91EB-0436A540D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779" y="326201"/>
            <a:ext cx="3478835" cy="285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64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901A9D-51DC-4CE7-BCFD-201DA08E4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5E09F6-8129-4645-8B34-B002A6DD8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The ALBA Xanadu beamline introduces dual pinholes, exposure time optimization, and high-speed image matching algorithms to overcome existing diffraction,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wavefront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distortion, and mechanical vibration problems.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Horizontal beam size (50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) measurements are now comparable to X-ray pinhole measurements, resulting in high reliability.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Vertical beam size measurement by changing the coupling.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Image matching algorithm uses very low exposure times to suppress vibration effects.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3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Interferometer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45BB1-EAAE-4170-9B56-18F97E9E073F}"/>
              </a:ext>
            </a:extLst>
          </p:cNvPr>
          <p:cNvSpPr txBox="1"/>
          <p:nvPr/>
        </p:nvSpPr>
        <p:spPr>
          <a:xfrm>
            <a:off x="355116" y="828121"/>
            <a:ext cx="11026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Toshiyuki </a:t>
            </a:r>
            <a:r>
              <a:rPr lang="en-US" altLang="ko-KR" b="1" dirty="0" err="1">
                <a:latin typeface="Arial" panose="020B0604020202020204" pitchFamily="34" charset="0"/>
                <a:cs typeface="Arial" panose="020B0604020202020204" pitchFamily="34" charset="0"/>
              </a:rPr>
              <a:t>Mitsuhashi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 (1997)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A beam size measurement method that replaces conventional X-ray pinhole measurements.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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Synchrotron Radiation (SR)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InterFerometer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(IF)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Determine the spatial coherence of visible light synchrotron radiation using the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Citterrut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-Zernike theorem.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 Fourier transform the profile of the beam in spatial dimension.  Visibility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24152B7-4288-4E7F-B6BB-C78C6ADD3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9" y="3227243"/>
            <a:ext cx="5753544" cy="27163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FABE7C-B33A-48E0-8E27-1AA826E91AB4}"/>
              </a:ext>
            </a:extLst>
          </p:cNvPr>
          <p:cNvSpPr txBox="1"/>
          <p:nvPr/>
        </p:nvSpPr>
        <p:spPr>
          <a:xfrm>
            <a:off x="677732" y="5943600"/>
            <a:ext cx="358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Basic structure of interferometer</a:t>
            </a:r>
            <a:endParaRPr lang="ko-KR" altLang="en-US" dirty="0"/>
          </a:p>
        </p:txBody>
      </p:sp>
      <p:pic>
        <p:nvPicPr>
          <p:cNvPr id="1026" name="Picture 2" descr="Pinhole camera model - Wikipedia">
            <a:extLst>
              <a:ext uri="{FF2B5EF4-FFF2-40B4-BE49-F238E27FC236}">
                <a16:creationId xmlns:a16="http://schemas.microsoft.com/office/drawing/2014/main" id="{53635295-2436-49ED-869E-26CA09A36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089" y="3019707"/>
            <a:ext cx="4625788" cy="315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592E8F-D4F5-4A92-A183-E0D997EB8467}"/>
              </a:ext>
            </a:extLst>
          </p:cNvPr>
          <p:cNvSpPr txBox="1"/>
          <p:nvPr/>
        </p:nvSpPr>
        <p:spPr>
          <a:xfrm>
            <a:off x="7498080" y="5991977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Pinhole</a:t>
            </a:r>
            <a:r>
              <a:rPr lang="ko-KR" altLang="en-US" dirty="0"/>
              <a:t> </a:t>
            </a:r>
            <a:r>
              <a:rPr lang="en-US" altLang="ko-KR" dirty="0"/>
              <a:t>camera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019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Interferometer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8530675-7CCC-43AF-8BCA-6761CD813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02" y="1177460"/>
            <a:ext cx="5376359" cy="450308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12C7DFA-EB80-4460-91C6-2C2A82A57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383" y="676275"/>
            <a:ext cx="667702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6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7F6AFBC-7F5B-4DD8-9182-9CFFC86C3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0" y="3344779"/>
            <a:ext cx="4684295" cy="351322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79621D1-BEBB-4011-AF03-D1F97D519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79" y="0"/>
            <a:ext cx="4684295" cy="351322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Interferometer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645BB1-EAAE-4170-9B56-18F97E9E073F}"/>
                  </a:ext>
                </a:extLst>
              </p:cNvPr>
              <p:cNvSpPr txBox="1"/>
              <p:nvPr/>
            </p:nvSpPr>
            <p:spPr>
              <a:xfrm>
                <a:off x="299361" y="716632"/>
                <a:ext cx="7498080" cy="579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 degree of spatial coherence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beam</a:t>
                </a:r>
                <a:r>
                  <a:rPr lang="ko-KR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distribution</a:t>
                </a:r>
                <a:r>
                  <a:rPr lang="ko-KR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, spatial frequency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slit distance D, source to slit L.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The interference pattern is represented as follows</a:t>
                </a:r>
                <a:endParaRPr lang="en-US" altLang="ko-KR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𝑠𝑖𝑛𝑐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num>
                                    <m:den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: Half width of slit, R: lens to image distance,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: interferogram</a:t>
                </a:r>
                <a:r>
                  <a:rPr lang="ko-KR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phase</a:t>
                </a:r>
              </a:p>
              <a:p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For Gaussian source, beam</a:t>
                </a:r>
                <a:r>
                  <a:rPr lang="ko-KR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size</a:t>
                </a:r>
                <a:r>
                  <a:rPr lang="ko-KR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 is expressed using visibility V.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func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rad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ko-KR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645BB1-EAAE-4170-9B56-18F97E9E0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1" y="716632"/>
                <a:ext cx="7498080" cy="5791970"/>
              </a:xfrm>
              <a:prstGeom prst="rect">
                <a:avLst/>
              </a:prstGeom>
              <a:blipFill>
                <a:blip r:embed="rId5"/>
                <a:stretch>
                  <a:fillRect l="-650" t="-6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DA2AC33-6C77-40BA-8E01-472D69B71F27}"/>
              </a:ext>
            </a:extLst>
          </p:cNvPr>
          <p:cNvSpPr txBox="1"/>
          <p:nvPr/>
        </p:nvSpPr>
        <p:spPr>
          <a:xfrm>
            <a:off x="699248" y="595670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Contrast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5C9EFF0A-A396-4D98-8C1C-EECD04754FEF}"/>
              </a:ext>
            </a:extLst>
          </p:cNvPr>
          <p:cNvCxnSpPr/>
          <p:nvPr/>
        </p:nvCxnSpPr>
        <p:spPr>
          <a:xfrm>
            <a:off x="1775012" y="6141368"/>
            <a:ext cx="3765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81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E78657-9D77-4777-893A-ADBB4632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2-Dimensional Interferometer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CA15BEC-D3CE-4747-8263-B51A8429E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8" y="1635830"/>
            <a:ext cx="8450615" cy="428376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A03851A-95F9-428F-A880-8A77204F0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389" y="1985371"/>
            <a:ext cx="3450623" cy="332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8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Measurement Error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45BB1-EAAE-4170-9B56-18F97E9E073F}"/>
              </a:ext>
            </a:extLst>
          </p:cNvPr>
          <p:cNvSpPr txBox="1"/>
          <p:nvPr/>
        </p:nvSpPr>
        <p:spPr>
          <a:xfrm>
            <a:off x="355116" y="828121"/>
            <a:ext cx="11026475" cy="419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Advancing of Interferometer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Improvements to Reduce Measurement Error (or Measure Smaller Beams)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Causes of measurement error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Error caused by a distorted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wavefront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in the optics (Mirror, view port, Lens...).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Phase difference created by intensity imbalance caused by diffraction.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Mechanical vibration or beam vibration.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Errors caused by the readout device (camera - resolution, ADC bit depth) and errors in the image processing.</a:t>
            </a:r>
          </a:p>
        </p:txBody>
      </p:sp>
    </p:spTree>
    <p:extLst>
      <p:ext uri="{BB962C8B-B14F-4D97-AF65-F5344CB8AC3E}">
        <p14:creationId xmlns:p14="http://schemas.microsoft.com/office/powerpoint/2010/main" val="106104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Measurement</a:t>
            </a:r>
            <a:r>
              <a:rPr lang="ko-KR" altLang="en-US" dirty="0"/>
              <a:t> </a:t>
            </a:r>
            <a:r>
              <a:rPr lang="en-US" altLang="ko-KR" dirty="0"/>
              <a:t>Error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45BB1-EAAE-4170-9B56-18F97E9E073F}"/>
              </a:ext>
            </a:extLst>
          </p:cNvPr>
          <p:cNvSpPr txBox="1"/>
          <p:nvPr/>
        </p:nvSpPr>
        <p:spPr>
          <a:xfrm>
            <a:off x="355116" y="828121"/>
            <a:ext cx="11026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1. Error caused by a distorted </a:t>
            </a:r>
            <a:r>
              <a:rPr lang="en-US" altLang="ko-KR" b="1" dirty="0" err="1">
                <a:latin typeface="Arial" panose="020B0604020202020204" pitchFamily="34" charset="0"/>
                <a:cs typeface="Arial" panose="020B0604020202020204" pitchFamily="34" charset="0"/>
              </a:rPr>
              <a:t>wavefront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 in the optics (Mirror, view port, Lens...)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- T. Naito and T.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Mitsuhashi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2006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Errors due to objective lens dispersion.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Reduced visibility in Lambda/5 phase errors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overestimated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Herschelian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optics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Method of sending light off-axis using only mirrors, no center blocking.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B3010B8-B371-452B-A202-ABC5C53D3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16" y="3523423"/>
            <a:ext cx="5309704" cy="289434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EFD0E6F-0799-49D1-A7F3-02EC361A8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820" y="3473856"/>
            <a:ext cx="3183672" cy="312647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31C68F9-F15F-435F-A14B-7858C1153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8492" y="3523423"/>
            <a:ext cx="3183672" cy="32594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344C29-B136-4A67-8475-DD8709D654DD}"/>
              </a:ext>
            </a:extLst>
          </p:cNvPr>
          <p:cNvSpPr txBox="1"/>
          <p:nvPr/>
        </p:nvSpPr>
        <p:spPr>
          <a:xfrm>
            <a:off x="6478858" y="3244334"/>
            <a:ext cx="187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Reflective optics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389B7-DD6E-428D-87BD-34A0816BF673}"/>
              </a:ext>
            </a:extLst>
          </p:cNvPr>
          <p:cNvSpPr txBox="1"/>
          <p:nvPr/>
        </p:nvSpPr>
        <p:spPr>
          <a:xfrm>
            <a:off x="9662530" y="3244334"/>
            <a:ext cx="189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Refractive optics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965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Measurement</a:t>
            </a:r>
            <a:r>
              <a:rPr lang="ko-KR" altLang="en-US" dirty="0"/>
              <a:t> </a:t>
            </a:r>
            <a:r>
              <a:rPr lang="en-US" altLang="ko-KR" dirty="0"/>
              <a:t>Error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45BB1-EAAE-4170-9B56-18F97E9E073F}"/>
              </a:ext>
            </a:extLst>
          </p:cNvPr>
          <p:cNvSpPr txBox="1"/>
          <p:nvPr/>
        </p:nvSpPr>
        <p:spPr>
          <a:xfrm>
            <a:off x="355116" y="828121"/>
            <a:ext cx="11026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1. Error caused by a distorted </a:t>
            </a:r>
            <a:r>
              <a:rPr lang="en-US" altLang="ko-KR" b="1" dirty="0" err="1">
                <a:latin typeface="Arial" panose="020B0604020202020204" pitchFamily="34" charset="0"/>
                <a:cs typeface="Arial" panose="020B0604020202020204" pitchFamily="34" charset="0"/>
              </a:rPr>
              <a:t>wavefront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 in the optics (Mirror, view port, Lens...)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- J. Chen, K. R. Ye and Y. B.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Leng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2012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Mirror (Be) surface thermally deformed by high power x-rays.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Affects interferometer measurement accuracy.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Center reaches approx. 65 °C, deformed up to 8 um.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Shack-Hartmann sensors are used to precisely measure the deformation of the mirror and correct the beam size measurement based on it.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3F6D916-4565-413F-8087-3F487E4F5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41" y="3244022"/>
            <a:ext cx="6606602" cy="329662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E6901B2-D2C3-4DE4-9686-2B3AE70CF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28" y="4450448"/>
            <a:ext cx="4352141" cy="190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3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D716538-9A73-402E-9D8A-8F93BA5215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8132782" y="1325969"/>
            <a:ext cx="4048461" cy="1695436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Measurement</a:t>
            </a:r>
            <a:r>
              <a:rPr lang="ko-KR" altLang="en-US" dirty="0"/>
              <a:t> </a:t>
            </a:r>
            <a:r>
              <a:rPr lang="en-US" altLang="ko-KR" dirty="0"/>
              <a:t>Error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45BB1-EAAE-4170-9B56-18F97E9E073F}"/>
              </a:ext>
            </a:extLst>
          </p:cNvPr>
          <p:cNvSpPr txBox="1"/>
          <p:nvPr/>
        </p:nvSpPr>
        <p:spPr>
          <a:xfrm>
            <a:off x="355116" y="828121"/>
            <a:ext cx="11026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2. Phase difference created by intensity imbalance caused by diffraction.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- M. J. Boland et al, 2012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Difference in beam intensity from both slits creates error.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This can be caused by alignment or surface imperfections.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The resulting error changes visibility.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 Beam size measurement error ~10% or more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Use ND filters on each slit to compensate for intensity.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E3610C3-706B-40C2-A30F-2B86A8EAB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79" y="3562521"/>
            <a:ext cx="3796120" cy="296123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235FC2C-523D-4A79-8280-38293DF62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430" y="3394411"/>
            <a:ext cx="3905955" cy="314381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FD36066-FA7E-4344-B367-CEA18F423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1716" y="3247588"/>
            <a:ext cx="3648702" cy="34374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268403CC-E3F9-4CAB-9CF4-D1EC26DC082F}"/>
                  </a:ext>
                </a:extLst>
              </p:cNvPr>
              <p:cNvSpPr/>
              <p:nvPr/>
            </p:nvSpPr>
            <p:spPr>
              <a:xfrm>
                <a:off x="9392976" y="514873"/>
                <a:ext cx="1592294" cy="731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268403CC-E3F9-4CAB-9CF4-D1EC26DC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976" y="514873"/>
                <a:ext cx="1592294" cy="731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05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15532</TotalTime>
  <Words>963</Words>
  <Application>Microsoft Office PowerPoint</Application>
  <PresentationFormat>와이드스크린</PresentationFormat>
  <Paragraphs>127</Paragraphs>
  <Slides>17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Cambria Math</vt:lpstr>
      <vt:lpstr>Wingdings</vt:lpstr>
      <vt:lpstr>Office 테마</vt:lpstr>
      <vt:lpstr>Limitations and solutions of beam size measurements via interferometry at ALBA</vt:lpstr>
      <vt:lpstr>Interferometer</vt:lpstr>
      <vt:lpstr>Interferometer</vt:lpstr>
      <vt:lpstr>Interferometer</vt:lpstr>
      <vt:lpstr>2-Dimensional Interferometer</vt:lpstr>
      <vt:lpstr>Measurement Error</vt:lpstr>
      <vt:lpstr>Measurement Error</vt:lpstr>
      <vt:lpstr>Measurement Error</vt:lpstr>
      <vt:lpstr>Measurement Error</vt:lpstr>
      <vt:lpstr>Introduction</vt:lpstr>
      <vt:lpstr>Main Limitations</vt:lpstr>
      <vt:lpstr>Interferometry Using Pinholes</vt:lpstr>
      <vt:lpstr>CCD Exposure Time</vt:lpstr>
      <vt:lpstr>Horizontal Beam Size Measure</vt:lpstr>
      <vt:lpstr>Vertical Beam Size Measure</vt:lpstr>
      <vt:lpstr>Matching Algorithm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Review: Selective electron beam sensing through coherent Cherenkov diffraction radiation</dc:title>
  <dc:creator>송우진(첨단원자력공학부)</dc:creator>
  <cp:lastModifiedBy>송우진(첨단원자력공학부)</cp:lastModifiedBy>
  <cp:revision>110</cp:revision>
  <dcterms:created xsi:type="dcterms:W3CDTF">2024-11-08T06:32:50Z</dcterms:created>
  <dcterms:modified xsi:type="dcterms:W3CDTF">2025-05-02T06:52:15Z</dcterms:modified>
</cp:coreProperties>
</file>