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8"/>
  </p:notesMasterIdLst>
  <p:sldIdLst>
    <p:sldId id="359" r:id="rId2"/>
    <p:sldId id="369" r:id="rId3"/>
    <p:sldId id="385" r:id="rId4"/>
    <p:sldId id="392" r:id="rId5"/>
    <p:sldId id="374" r:id="rId6"/>
    <p:sldId id="393" r:id="rId7"/>
    <p:sldId id="387" r:id="rId8"/>
    <p:sldId id="377" r:id="rId9"/>
    <p:sldId id="396" r:id="rId10"/>
    <p:sldId id="395" r:id="rId11"/>
    <p:sldId id="398" r:id="rId12"/>
    <p:sldId id="397" r:id="rId13"/>
    <p:sldId id="368" r:id="rId14"/>
    <p:sldId id="399" r:id="rId15"/>
    <p:sldId id="371" r:id="rId16"/>
    <p:sldId id="373" r:id="rId17"/>
  </p:sldIdLst>
  <p:sldSz cx="15236825" cy="8570913"/>
  <p:notesSz cx="6858000" cy="9144000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359"/>
            <p14:sldId id="369"/>
            <p14:sldId id="385"/>
            <p14:sldId id="392"/>
            <p14:sldId id="374"/>
            <p14:sldId id="393"/>
            <p14:sldId id="387"/>
            <p14:sldId id="377"/>
            <p14:sldId id="396"/>
            <p14:sldId id="395"/>
            <p14:sldId id="398"/>
            <p14:sldId id="397"/>
            <p14:sldId id="368"/>
            <p14:sldId id="399"/>
            <p14:sldId id="371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5A5"/>
    <a:srgbClr val="0C2B64"/>
    <a:srgbClr val="E6E6E6"/>
    <a:srgbClr val="CCECFF"/>
    <a:srgbClr val="8AB1D3"/>
    <a:srgbClr val="8DB5D5"/>
    <a:srgbClr val="30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4" autoAdjust="0"/>
    <p:restoredTop sz="93987" autoAdjust="0"/>
  </p:normalViewPr>
  <p:slideViewPr>
    <p:cSldViewPr snapToGrid="0">
      <p:cViewPr>
        <p:scale>
          <a:sx n="100" d="100"/>
          <a:sy n="100" d="100"/>
        </p:scale>
        <p:origin x="1290" y="8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F85E-A996-4607-8B4A-70CC5B7FB91C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51E5-D39C-4646-99FB-0BE2893AF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52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E97846-F3E8-474E-B31F-705F062D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7287" y="7943967"/>
            <a:ext cx="422250" cy="456322"/>
          </a:xfrm>
        </p:spPr>
        <p:txBody>
          <a:bodyPr/>
          <a:lstStyle>
            <a:lvl1pPr>
              <a:defRPr b="1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6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50.png"/><Relationship Id="rId3" Type="http://schemas.openxmlformats.org/officeDocument/2006/relationships/image" Target="../media/image5.png"/><Relationship Id="rId7" Type="http://schemas.openxmlformats.org/officeDocument/2006/relationships/image" Target="../media/image103.png"/><Relationship Id="rId12" Type="http://schemas.openxmlformats.org/officeDocument/2006/relationships/image" Target="../media/image1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31.png"/><Relationship Id="rId5" Type="http://schemas.openxmlformats.org/officeDocument/2006/relationships/image" Target="../media/image710.png"/><Relationship Id="rId10" Type="http://schemas.openxmlformats.org/officeDocument/2006/relationships/image" Target="../media/image121.png"/><Relationship Id="rId4" Type="http://schemas.openxmlformats.org/officeDocument/2006/relationships/image" Target="../media/image6.pn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26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31.png"/><Relationship Id="rId25" Type="http://schemas.openxmlformats.org/officeDocument/2006/relationships/image" Target="../media/image18.png"/><Relationship Id="rId2" Type="http://schemas.openxmlformats.org/officeDocument/2006/relationships/image" Target="../media/image4.png"/><Relationship Id="rId20" Type="http://schemas.openxmlformats.org/officeDocument/2006/relationships/image" Target="../media/image13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35.png"/><Relationship Id="rId24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39.png"/><Relationship Id="rId23" Type="http://schemas.openxmlformats.org/officeDocument/2006/relationships/image" Target="../media/image16.png"/><Relationship Id="rId19" Type="http://schemas.openxmlformats.org/officeDocument/2006/relationships/image" Target="../media/image120.pn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2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6806532E-66D0-4F3A-BF3F-FE63D296AD22}"/>
              </a:ext>
            </a:extLst>
          </p:cNvPr>
          <p:cNvGrpSpPr/>
          <p:nvPr/>
        </p:nvGrpSpPr>
        <p:grpSpPr>
          <a:xfrm>
            <a:off x="626973" y="0"/>
            <a:ext cx="9022865" cy="479180"/>
            <a:chOff x="626973" y="0"/>
            <a:chExt cx="9022865" cy="479180"/>
          </a:xfrm>
        </p:grpSpPr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8D46B21F-6491-4E14-8287-41057648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DEBF78-66EA-44E5-AA14-6DB6606616DC}"/>
                </a:ext>
              </a:extLst>
            </p:cNvPr>
            <p:cNvSpPr txBox="1"/>
            <p:nvPr/>
          </p:nvSpPr>
          <p:spPr>
            <a:xfrm>
              <a:off x="1706473" y="138689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2025 KPS Spring Meeting</a:t>
              </a:r>
            </a:p>
          </p:txBody>
        </p:sp>
      </p:grpSp>
      <p:sp>
        <p:nvSpPr>
          <p:cNvPr id="23" name="Rectangle 6">
            <a:extLst>
              <a:ext uri="{FF2B5EF4-FFF2-40B4-BE49-F238E27FC236}">
                <a16:creationId xmlns:a16="http://schemas.microsoft.com/office/drawing/2014/main" id="{6B22A788-3E54-4B15-9944-ED21F12C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681E333-E2E6-4C39-A3B7-ADEEBA9C8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6F7470B-6A01-4E51-9C53-C0D2D5C79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E98152F6-E59B-4F11-8D66-6CAB5D933466}"/>
              </a:ext>
            </a:extLst>
          </p:cNvPr>
          <p:cNvGrpSpPr/>
          <p:nvPr/>
        </p:nvGrpSpPr>
        <p:grpSpPr>
          <a:xfrm>
            <a:off x="10277475" y="1"/>
            <a:ext cx="4959350" cy="8363163"/>
            <a:chOff x="10277475" y="1"/>
            <a:chExt cx="4959350" cy="836316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B657D73-A299-44BD-AFDB-506D818DBB16}"/>
                </a:ext>
              </a:extLst>
            </p:cNvPr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29" name="Rectangle 35">
                <a:extLst>
                  <a:ext uri="{FF2B5EF4-FFF2-40B4-BE49-F238E27FC236}">
                    <a16:creationId xmlns:a16="http://schemas.microsoft.com/office/drawing/2014/main" id="{4B9C9F93-EC79-4C6C-8BD6-FBE3952B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B34ED5B4-9C46-4540-9A14-AF5D422D6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233552"/>
                <a:ext cx="4464698" cy="3440435"/>
              </a:xfrm>
              <a:prstGeom prst="rect">
                <a:avLst/>
              </a:prstGeom>
            </p:spPr>
          </p:pic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85BF06B1-2C45-4C7A-9471-A556A8C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270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961C277-FD3F-4166-AC9B-E12F1C3F670A}"/>
              </a:ext>
            </a:extLst>
          </p:cNvPr>
          <p:cNvGrpSpPr/>
          <p:nvPr/>
        </p:nvGrpSpPr>
        <p:grpSpPr>
          <a:xfrm>
            <a:off x="598622" y="1460714"/>
            <a:ext cx="13986342" cy="4312615"/>
            <a:chOff x="598622" y="1460714"/>
            <a:chExt cx="10708880" cy="43126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222D80-05A2-43B1-8826-0EAB5A519910}"/>
                </a:ext>
              </a:extLst>
            </p:cNvPr>
            <p:cNvSpPr txBox="1"/>
            <p:nvPr/>
          </p:nvSpPr>
          <p:spPr>
            <a:xfrm>
              <a:off x="598622" y="1460714"/>
              <a:ext cx="752190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Robinson Instability in Active Harmonic Cavities in Korea-4GSR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0ED73F-89FF-45A5-8109-6C3E954CD672}"/>
                </a:ext>
              </a:extLst>
            </p:cNvPr>
            <p:cNvSpPr txBox="1"/>
            <p:nvPr/>
          </p:nvSpPr>
          <p:spPr>
            <a:xfrm>
              <a:off x="639384" y="3911281"/>
              <a:ext cx="10668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 err="1">
                  <a:cs typeface="Verdana" panose="020B0604030504040204" pitchFamily="34" charset="0"/>
                </a:rPr>
                <a:t>Youngmin</a:t>
              </a:r>
              <a:r>
                <a:rPr lang="en-US" altLang="ko-KR" sz="2500" b="1" dirty="0">
                  <a:cs typeface="Verdana" panose="020B0604030504040204" pitchFamily="34" charset="0"/>
                </a:rPr>
                <a:t> Park, Moses</a:t>
              </a:r>
              <a:r>
                <a:rPr lang="ko-KR" altLang="en-US" sz="2500" b="1" dirty="0">
                  <a:cs typeface="Verdana" panose="020B0604030504040204" pitchFamily="34" charset="0"/>
                </a:rPr>
                <a:t> </a:t>
              </a:r>
              <a:r>
                <a:rPr lang="en-US" altLang="ko-KR" sz="2500" b="1" dirty="0">
                  <a:cs typeface="Verdana" panose="020B0604030504040204" pitchFamily="34" charset="0"/>
                </a:rPr>
                <a:t>Chung</a:t>
              </a:r>
            </a:p>
            <a:p>
              <a:pPr marL="0" marR="0" lvl="0" indent="0" algn="l" defTabSz="1142909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Rubik"/>
                  <a:ea typeface="맑은 고딕"/>
                  <a:cs typeface="+mn-cs"/>
                </a:rPr>
                <a:t>Division of Advanced Nuclear Engineering, POSTECH</a:t>
              </a:r>
              <a:endPara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ubik"/>
                <a:ea typeface="맑은 고딕"/>
                <a:cs typeface="+mn-cs"/>
              </a:endParaRPr>
            </a:p>
            <a:p>
              <a:endParaRPr lang="en-US" altLang="ko-KR" sz="2500" b="1" dirty="0">
                <a:cs typeface="Verdana" panose="020B0604030504040204" pitchFamily="34" charset="0"/>
              </a:endParaRP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Jimin Seok, </a:t>
              </a:r>
              <a:r>
                <a:rPr lang="en-US" altLang="ko-KR" sz="2500" b="1" dirty="0" err="1">
                  <a:cs typeface="Verdana" panose="020B0604030504040204" pitchFamily="34" charset="0"/>
                </a:rPr>
                <a:t>Jaeyu</a:t>
              </a:r>
              <a:r>
                <a:rPr lang="en-US" altLang="ko-KR" sz="2500" b="1" dirty="0">
                  <a:cs typeface="Verdana" panose="020B0604030504040204" pitchFamily="34" charset="0"/>
                </a:rPr>
                <a:t> Lee, </a:t>
              </a:r>
              <a:r>
                <a:rPr lang="en-US" altLang="ko-KR" sz="2500" b="1" dirty="0" err="1">
                  <a:cs typeface="Verdana" panose="020B0604030504040204" pitchFamily="34" charset="0"/>
                </a:rPr>
                <a:t>Jaehyun</a:t>
              </a:r>
              <a:r>
                <a:rPr lang="en-US" altLang="ko-KR" sz="2500" b="1" dirty="0">
                  <a:cs typeface="Verdana" panose="020B0604030504040204" pitchFamily="34" charset="0"/>
                </a:rPr>
                <a:t> Kim, Gyeong Su Jang</a:t>
              </a:r>
            </a:p>
            <a:p>
              <a:r>
                <a:rPr lang="en-US" altLang="ko-KR" sz="2000" b="0" i="0" dirty="0">
                  <a:solidFill>
                    <a:srgbClr val="666666"/>
                  </a:solidFill>
                  <a:effectLst/>
                  <a:latin typeface="Rubik"/>
                </a:rPr>
                <a:t>Pohang Accelerator Laboratory, POSTECH</a:t>
              </a:r>
              <a:endParaRPr lang="en-US" altLang="ko-KR" sz="2000" b="1" dirty="0">
                <a:cs typeface="Verdana" panose="020B060403050404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6A13C5-F6BA-416E-8D8F-156591896CA1}"/>
              </a:ext>
            </a:extLst>
          </p:cNvPr>
          <p:cNvSpPr txBox="1"/>
          <p:nvPr/>
        </p:nvSpPr>
        <p:spPr>
          <a:xfrm>
            <a:off x="626973" y="7258489"/>
            <a:ext cx="5054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</a:rPr>
              <a:t>Apr.24.2025</a:t>
            </a:r>
            <a:endParaRPr lang="ko-KR" altLang="en-US" sz="2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그림 1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FEF1CAA0-F7D8-0C45-09E3-A48A85D39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210" y="7889975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481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4711-43E5-4048-7532-B93C3F64A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119108D5-6CA6-9596-B57E-D93E9774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29087A7-7FA4-7F54-427B-9EA8951E26B0}"/>
              </a:ext>
            </a:extLst>
          </p:cNvPr>
          <p:cNvSpPr/>
          <p:nvPr/>
        </p:nvSpPr>
        <p:spPr>
          <a:xfrm>
            <a:off x="80094" y="725769"/>
            <a:ext cx="7174146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Bosch analysis compared with Simulation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B8B2AB-2A85-CF37-AA48-E7F8812C777E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0FEE76C-D4AD-5F1A-75A0-0A789E83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0B3D6076-D8BF-F192-B6A1-A3DE2EB7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830D94-ECE1-D28D-7177-C28ECA1169C8}"/>
              </a:ext>
            </a:extLst>
          </p:cNvPr>
          <p:cNvSpPr txBox="1"/>
          <p:nvPr/>
        </p:nvSpPr>
        <p:spPr>
          <a:xfrm>
            <a:off x="330872" y="1540722"/>
            <a:ext cx="496898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dirty="0"/>
              <a:t>9 IDs, 4 HHC, Optimal tuning / Change currents</a:t>
            </a:r>
            <a:endParaRPr lang="ko-KR" altLang="en-US" sz="20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6A84114-EC7C-89C7-47EA-16A14862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718" y="2236918"/>
            <a:ext cx="3336276" cy="2452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6E0431-0B25-B498-B8E2-5FAA83738B1B}"/>
              </a:ext>
            </a:extLst>
          </p:cNvPr>
          <p:cNvSpPr txBox="1"/>
          <p:nvPr/>
        </p:nvSpPr>
        <p:spPr>
          <a:xfrm>
            <a:off x="3221531" y="1922152"/>
            <a:ext cx="19466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</a:rPr>
              <a:t>Zero freq.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ECF5B7F-0FB0-96C6-564F-257EB45804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9698981" y="2251590"/>
            <a:ext cx="3628339" cy="2452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39C135-20CE-5186-22CF-B6B40CE61006}"/>
              </a:ext>
            </a:extLst>
          </p:cNvPr>
          <p:cNvSpPr txBox="1"/>
          <p:nvPr/>
        </p:nvSpPr>
        <p:spPr>
          <a:xfrm>
            <a:off x="10068366" y="1912761"/>
            <a:ext cx="2889568" cy="250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</a:rPr>
              <a:t>Coupled bunch.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26BF6FA-BEB6-C263-6F5A-89FE2C841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993" y="2243163"/>
            <a:ext cx="3379088" cy="24395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5DFDFD-7244-8771-9731-3EDA3C2B542A}"/>
              </a:ext>
            </a:extLst>
          </p:cNvPr>
          <p:cNvSpPr txBox="1"/>
          <p:nvPr/>
        </p:nvSpPr>
        <p:spPr>
          <a:xfrm>
            <a:off x="6548383" y="1900931"/>
            <a:ext cx="28895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/>
              <a:t>Mode coupling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7A8A7F-7E59-66A8-9CDC-AA6052806E53}"/>
                  </a:ext>
                </a:extLst>
              </p:cNvPr>
              <p:cNvSpPr txBox="1"/>
              <p:nvPr/>
            </p:nvSpPr>
            <p:spPr>
              <a:xfrm>
                <a:off x="13215358" y="2351314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ko-KR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=92.5 </m:t>
                      </m:r>
                      <m:sSup>
                        <m:sSupPr>
                          <m:ctrlPr>
                            <a:rPr lang="en-US" altLang="ko-KR" sz="1400" b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ko-KR" sz="14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7A8A7F-7E59-66A8-9CDC-AA6052806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358" y="2351314"/>
                <a:ext cx="1187889" cy="215444"/>
              </a:xfrm>
              <a:prstGeom prst="rect">
                <a:avLst/>
              </a:prstGeom>
              <a:blipFill>
                <a:blip r:embed="rId5"/>
                <a:stretch>
                  <a:fillRect l="-1538" b="-1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타원 17">
            <a:extLst>
              <a:ext uri="{FF2B5EF4-FFF2-40B4-BE49-F238E27FC236}">
                <a16:creationId xmlns:a16="http://schemas.microsoft.com/office/drawing/2014/main" id="{68C1965F-E83D-13FF-49E4-E9630C846A41}"/>
              </a:ext>
            </a:extLst>
          </p:cNvPr>
          <p:cNvSpPr/>
          <p:nvPr/>
        </p:nvSpPr>
        <p:spPr>
          <a:xfrm>
            <a:off x="6796397" y="3858409"/>
            <a:ext cx="276999" cy="2769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F6194A26-1C9B-0244-4726-EA50A188A20D}"/>
              </a:ext>
            </a:extLst>
          </p:cNvPr>
          <p:cNvSpPr/>
          <p:nvPr/>
        </p:nvSpPr>
        <p:spPr>
          <a:xfrm>
            <a:off x="7131722" y="2972106"/>
            <a:ext cx="276999" cy="2769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9230477-54C6-0C6A-AAC5-5A8B0E0469B5}"/>
              </a:ext>
            </a:extLst>
          </p:cNvPr>
          <p:cNvSpPr/>
          <p:nvPr/>
        </p:nvSpPr>
        <p:spPr>
          <a:xfrm>
            <a:off x="7407024" y="2885620"/>
            <a:ext cx="276999" cy="2769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769E3B1F-E924-CE46-5CBA-0FB307082930}"/>
              </a:ext>
            </a:extLst>
          </p:cNvPr>
          <p:cNvCxnSpPr>
            <a:cxnSpLocks/>
          </p:cNvCxnSpPr>
          <p:nvPr/>
        </p:nvCxnSpPr>
        <p:spPr>
          <a:xfrm>
            <a:off x="7863923" y="2306883"/>
            <a:ext cx="0" cy="20041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1C8ABC-D334-CE16-8E8A-EC28E4CEE61C}"/>
              </a:ext>
            </a:extLst>
          </p:cNvPr>
          <p:cNvSpPr txBox="1"/>
          <p:nvPr/>
        </p:nvSpPr>
        <p:spPr>
          <a:xfrm>
            <a:off x="7890169" y="3127430"/>
            <a:ext cx="120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Beam loss occurs</a:t>
            </a:r>
            <a:endParaRPr lang="ko-KR" altLang="en-US" sz="1600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7D2027E-BB5F-7E04-9D6D-AFB22B86AB62}"/>
              </a:ext>
            </a:extLst>
          </p:cNvPr>
          <p:cNvSpPr/>
          <p:nvPr/>
        </p:nvSpPr>
        <p:spPr>
          <a:xfrm>
            <a:off x="7704269" y="2766170"/>
            <a:ext cx="276999" cy="2769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D5BBBE74-D5B3-B4DF-9CCA-389266B1A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145" y="4718379"/>
            <a:ext cx="2736564" cy="200500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E15609F-D08F-DDA9-C1D2-D242C3C45A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0844" y="4718379"/>
            <a:ext cx="2688128" cy="200500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922845F7-0424-C552-EC80-EC285819CB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972" y="4718379"/>
            <a:ext cx="2736564" cy="2005008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FD7B912-C7C9-3196-A73F-1AAF5DE5F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799" y="4718379"/>
            <a:ext cx="2736563" cy="2005007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29D37C-2625-D66F-06E4-8DFD3903CE2F}"/>
              </a:ext>
            </a:extLst>
          </p:cNvPr>
          <p:cNvSpPr txBox="1"/>
          <p:nvPr/>
        </p:nvSpPr>
        <p:spPr>
          <a:xfrm>
            <a:off x="1166723" y="7030191"/>
            <a:ext cx="9562312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Mode coupling induces oscillation of bunch length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Oscillation amplitude grows → beam loss occurs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Simulation with 1000 macroparticles/ 10000 Turns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A17A0C-0920-2B8C-F037-CD73C6D4D448}"/>
              </a:ext>
            </a:extLst>
          </p:cNvPr>
          <p:cNvSpPr txBox="1"/>
          <p:nvPr/>
        </p:nvSpPr>
        <p:spPr>
          <a:xfrm>
            <a:off x="2765260" y="6789318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30 mA</a:t>
            </a:r>
            <a:endParaRPr lang="ko-KR" altLang="en-US" sz="1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F97930-24A2-2F64-5579-49F717AF1935}"/>
              </a:ext>
            </a:extLst>
          </p:cNvPr>
          <p:cNvSpPr txBox="1"/>
          <p:nvPr/>
        </p:nvSpPr>
        <p:spPr>
          <a:xfrm>
            <a:off x="5991087" y="6789318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50 mA</a:t>
            </a:r>
            <a:endParaRPr lang="ko-KR" altLang="en-US" sz="1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136704-28DD-A770-ACB8-B04FB0FCEC0B}"/>
              </a:ext>
            </a:extLst>
          </p:cNvPr>
          <p:cNvSpPr txBox="1"/>
          <p:nvPr/>
        </p:nvSpPr>
        <p:spPr>
          <a:xfrm>
            <a:off x="9347671" y="6789318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70 mA</a:t>
            </a:r>
            <a:endParaRPr lang="ko-KR" altLang="en-US" sz="1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2BBC50-36F3-43CF-2A56-A1C02B005A82}"/>
              </a:ext>
            </a:extLst>
          </p:cNvPr>
          <p:cNvSpPr txBox="1"/>
          <p:nvPr/>
        </p:nvSpPr>
        <p:spPr>
          <a:xfrm>
            <a:off x="12655767" y="6789318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90 mA</a:t>
            </a:r>
            <a:endParaRPr lang="ko-KR" altLang="en-US" sz="1800" dirty="0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0746C636-5B6F-37C1-6EBA-62770EF7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29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9AB3-5DDE-7697-6DD0-7AA9AB62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46D45095-1E41-645A-97EA-58A28C61F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4EC3C94-7EAD-32D2-BBF9-F1CC90A7F568}"/>
              </a:ext>
            </a:extLst>
          </p:cNvPr>
          <p:cNvSpPr/>
          <p:nvPr/>
        </p:nvSpPr>
        <p:spPr>
          <a:xfrm>
            <a:off x="80094" y="725769"/>
            <a:ext cx="7174146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Bosch analysis compared with Simulation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33FD7D-D8F2-ED82-F44C-1CC121CA5EE5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8D9CD8-E5FB-0E8F-7DD9-6418E6BE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0FE2BF3F-6442-DBAE-0507-A78D65728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F8C25C-72F3-6B09-17A2-869EDBF65FA9}"/>
              </a:ext>
            </a:extLst>
          </p:cNvPr>
          <p:cNvSpPr txBox="1"/>
          <p:nvPr/>
        </p:nvSpPr>
        <p:spPr>
          <a:xfrm>
            <a:off x="330872" y="1540722"/>
            <a:ext cx="52417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dirty="0"/>
              <a:t>9 IDs, 4 HHC, Non-Flat Potential/ Change currents</a:t>
            </a:r>
            <a:endParaRPr lang="ko-KR" altLang="en-US" sz="20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5AD5BDD-B481-9482-A059-3E1FD2534A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718" y="2258618"/>
            <a:ext cx="3336276" cy="2408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2471D3-BC4F-50F0-2D85-A95EBED35010}"/>
              </a:ext>
            </a:extLst>
          </p:cNvPr>
          <p:cNvSpPr txBox="1"/>
          <p:nvPr/>
        </p:nvSpPr>
        <p:spPr>
          <a:xfrm>
            <a:off x="3221531" y="1931677"/>
            <a:ext cx="19466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</a:rPr>
              <a:t>Zero freq.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57AD2E4-DA38-0BD3-2F35-0BD7D575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8981" y="2251590"/>
            <a:ext cx="3628338" cy="2452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B62F5F-7DD9-A70C-4FAA-7C88B981D6F4}"/>
              </a:ext>
            </a:extLst>
          </p:cNvPr>
          <p:cNvSpPr txBox="1"/>
          <p:nvPr/>
        </p:nvSpPr>
        <p:spPr>
          <a:xfrm>
            <a:off x="10068366" y="1916842"/>
            <a:ext cx="2889568" cy="250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/>
              <a:t>Coupled bunch.</a:t>
            </a:r>
            <a:endParaRPr lang="ko-KR" altLang="en-US" sz="16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66231D5-5C06-9806-8034-B3C531B6247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993" y="2243164"/>
            <a:ext cx="3379088" cy="2439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43CA2D-06C3-0E7D-9171-98C54FD6008B}"/>
              </a:ext>
            </a:extLst>
          </p:cNvPr>
          <p:cNvSpPr txBox="1"/>
          <p:nvPr/>
        </p:nvSpPr>
        <p:spPr>
          <a:xfrm>
            <a:off x="6548383" y="1910456"/>
            <a:ext cx="28895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</a:rPr>
              <a:t>Mode coupling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262FD8-A132-0949-409F-9A742BF9D4EB}"/>
                  </a:ext>
                </a:extLst>
              </p:cNvPr>
              <p:cNvSpPr txBox="1"/>
              <p:nvPr/>
            </p:nvSpPr>
            <p:spPr>
              <a:xfrm>
                <a:off x="13215358" y="2351314"/>
                <a:ext cx="1178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=92.5 </m:t>
                      </m:r>
                      <m:sSup>
                        <m:sSupPr>
                          <m:ctrl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262FD8-A132-0949-409F-9A742BF9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358" y="2351314"/>
                <a:ext cx="1178721" cy="215444"/>
              </a:xfrm>
              <a:prstGeom prst="rect">
                <a:avLst/>
              </a:prstGeom>
              <a:blipFill>
                <a:blip r:embed="rId5"/>
                <a:stretch>
                  <a:fillRect l="-2073" r="-1036" b="-1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타원 7">
            <a:extLst>
              <a:ext uri="{FF2B5EF4-FFF2-40B4-BE49-F238E27FC236}">
                <a16:creationId xmlns:a16="http://schemas.microsoft.com/office/drawing/2014/main" id="{4675A66C-0795-10AA-5DA4-BA597832C59E}"/>
              </a:ext>
            </a:extLst>
          </p:cNvPr>
          <p:cNvSpPr/>
          <p:nvPr/>
        </p:nvSpPr>
        <p:spPr>
          <a:xfrm>
            <a:off x="10684749" y="2273969"/>
            <a:ext cx="276999" cy="2769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DF35890-E3E0-E26C-7034-130290A10468}"/>
              </a:ext>
            </a:extLst>
          </p:cNvPr>
          <p:cNvSpPr/>
          <p:nvPr/>
        </p:nvSpPr>
        <p:spPr>
          <a:xfrm>
            <a:off x="10955329" y="2301080"/>
            <a:ext cx="276999" cy="2769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6A4D05B-527A-0249-CF96-80C19C4F9493}"/>
              </a:ext>
            </a:extLst>
          </p:cNvPr>
          <p:cNvSpPr/>
          <p:nvPr/>
        </p:nvSpPr>
        <p:spPr>
          <a:xfrm>
            <a:off x="11079629" y="2350570"/>
            <a:ext cx="276999" cy="2769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95E3200-5ED7-2A93-7F29-1AEAAB96194F}"/>
              </a:ext>
            </a:extLst>
          </p:cNvPr>
          <p:cNvCxnSpPr>
            <a:cxnSpLocks/>
          </p:cNvCxnSpPr>
          <p:nvPr/>
        </p:nvCxnSpPr>
        <p:spPr>
          <a:xfrm>
            <a:off x="11095998" y="2322739"/>
            <a:ext cx="0" cy="20041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>
            <a:extLst>
              <a:ext uri="{FF2B5EF4-FFF2-40B4-BE49-F238E27FC236}">
                <a16:creationId xmlns:a16="http://schemas.microsoft.com/office/drawing/2014/main" id="{CAED040C-491C-7AFA-5F14-B6D953055F9C}"/>
              </a:ext>
            </a:extLst>
          </p:cNvPr>
          <p:cNvSpPr/>
          <p:nvPr/>
        </p:nvSpPr>
        <p:spPr>
          <a:xfrm>
            <a:off x="11213879" y="2400060"/>
            <a:ext cx="276999" cy="2769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1836BCF-0494-9267-B58F-8502C5362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145" y="4748456"/>
            <a:ext cx="2736564" cy="194485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B3B82C3-54AB-88FB-FECE-AFF7020D8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0844" y="4765667"/>
            <a:ext cx="2688128" cy="191043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92DAAB4-CBB3-D67B-2870-E1D89913AB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972" y="4748456"/>
            <a:ext cx="2736564" cy="1944853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FEF186C-04F5-EEC1-A3E2-40AD09D87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799" y="4748456"/>
            <a:ext cx="2736563" cy="194485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F0C52E-8A43-0096-373D-FB2AF85F1DB6}"/>
              </a:ext>
            </a:extLst>
          </p:cNvPr>
          <p:cNvSpPr txBox="1"/>
          <p:nvPr/>
        </p:nvSpPr>
        <p:spPr>
          <a:xfrm>
            <a:off x="2765260" y="6789318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80 mA</a:t>
            </a:r>
            <a:endParaRPr lang="ko-KR" alt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B1F9C2-F6D1-7F2F-DF1E-D6AEBDCD20A9}"/>
              </a:ext>
            </a:extLst>
          </p:cNvPr>
          <p:cNvSpPr txBox="1"/>
          <p:nvPr/>
        </p:nvSpPr>
        <p:spPr>
          <a:xfrm>
            <a:off x="5932577" y="6789318"/>
            <a:ext cx="7213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100 mA</a:t>
            </a:r>
            <a:endParaRPr lang="ko-KR" alt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2207B-E139-225B-B8BA-3532A2C8DE64}"/>
              </a:ext>
            </a:extLst>
          </p:cNvPr>
          <p:cNvSpPr txBox="1"/>
          <p:nvPr/>
        </p:nvSpPr>
        <p:spPr>
          <a:xfrm>
            <a:off x="9289162" y="6789318"/>
            <a:ext cx="7213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110 mA</a:t>
            </a:r>
            <a:endParaRPr lang="ko-KR" alt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576199-1C92-880E-FBD9-43E3B620DACD}"/>
              </a:ext>
            </a:extLst>
          </p:cNvPr>
          <p:cNvSpPr txBox="1"/>
          <p:nvPr/>
        </p:nvSpPr>
        <p:spPr>
          <a:xfrm>
            <a:off x="12384232" y="6789318"/>
            <a:ext cx="7213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140 mA</a:t>
            </a:r>
            <a:endParaRPr lang="ko-KR" altLang="en-US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F6D1F4-81DF-881E-6C7A-E72B88A5623B}"/>
              </a:ext>
            </a:extLst>
          </p:cNvPr>
          <p:cNvSpPr txBox="1"/>
          <p:nvPr/>
        </p:nvSpPr>
        <p:spPr>
          <a:xfrm>
            <a:off x="11026740" y="3127430"/>
            <a:ext cx="120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Beam loss occurs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C2661B-3AA4-140D-2B57-7E77EFF51CA3}"/>
                  </a:ext>
                </a:extLst>
              </p:cNvPr>
              <p:cNvSpPr txBox="1"/>
              <p:nvPr/>
            </p:nvSpPr>
            <p:spPr>
              <a:xfrm>
                <a:off x="1166723" y="7030191"/>
                <a:ext cx="9562312" cy="153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Coupled-bunch instability leads to growth in the oscillation amplitude of the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sz="1600" dirty="0"/>
                  <a:t> mode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Oscillation amplitude grows → beam loss occurs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Simulation with 1000 macroparticles/ 10000 Turns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C2661B-3AA4-140D-2B57-7E77EFF5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23" y="7030191"/>
                <a:ext cx="9562312" cy="1531445"/>
              </a:xfrm>
              <a:prstGeom prst="rect">
                <a:avLst/>
              </a:prstGeom>
              <a:blipFill>
                <a:blip r:embed="rId10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>
            <a:extLst>
              <a:ext uri="{FF2B5EF4-FFF2-40B4-BE49-F238E27FC236}">
                <a16:creationId xmlns:a16="http://schemas.microsoft.com/office/drawing/2014/main" id="{66FD48C8-EEC4-07B9-685F-0FF9F5AB4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AE06E9-F8A5-EDD2-04A3-D9CA8844848D}"/>
              </a:ext>
            </a:extLst>
          </p:cNvPr>
          <p:cNvSpPr txBox="1"/>
          <p:nvPr/>
        </p:nvSpPr>
        <p:spPr>
          <a:xfrm>
            <a:off x="8582880" y="5231448"/>
            <a:ext cx="120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Beam loss occurs</a:t>
            </a:r>
            <a:endParaRPr lang="ko-KR" altLang="en-US" sz="1600" dirty="0"/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A650AC9-F5C8-38B3-D548-51E412BB0C6F}"/>
              </a:ext>
            </a:extLst>
          </p:cNvPr>
          <p:cNvCxnSpPr>
            <a:cxnSpLocks/>
          </p:cNvCxnSpPr>
          <p:nvPr/>
        </p:nvCxnSpPr>
        <p:spPr>
          <a:xfrm>
            <a:off x="12136974" y="4838700"/>
            <a:ext cx="0" cy="15925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A2308AF-B6FB-F4F9-B0EA-3F85DAD1F133}"/>
              </a:ext>
            </a:extLst>
          </p:cNvPr>
          <p:cNvSpPr txBox="1"/>
          <p:nvPr/>
        </p:nvSpPr>
        <p:spPr>
          <a:xfrm>
            <a:off x="12089840" y="5079391"/>
            <a:ext cx="120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Beam loss occurs</a:t>
            </a:r>
            <a:endParaRPr lang="ko-KR" altLang="en-US" sz="1600" dirty="0"/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73DC6A70-1A5D-71DF-39E9-1F743473EA7F}"/>
              </a:ext>
            </a:extLst>
          </p:cNvPr>
          <p:cNvCxnSpPr>
            <a:cxnSpLocks/>
          </p:cNvCxnSpPr>
          <p:nvPr/>
        </p:nvCxnSpPr>
        <p:spPr>
          <a:xfrm>
            <a:off x="7205062" y="4838700"/>
            <a:ext cx="0" cy="15773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A17F5F3-BBB2-302F-8091-E5C234E36DCC}"/>
              </a:ext>
            </a:extLst>
          </p:cNvPr>
          <p:cNvSpPr txBox="1"/>
          <p:nvPr/>
        </p:nvSpPr>
        <p:spPr>
          <a:xfrm>
            <a:off x="6002584" y="5231448"/>
            <a:ext cx="120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Beam loss occurs</a:t>
            </a:r>
            <a:endParaRPr lang="ko-KR" altLang="en-US" sz="1600" dirty="0"/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66162774-1AF6-0802-F428-066CE599E013}"/>
              </a:ext>
            </a:extLst>
          </p:cNvPr>
          <p:cNvCxnSpPr>
            <a:cxnSpLocks/>
          </p:cNvCxnSpPr>
          <p:nvPr/>
        </p:nvCxnSpPr>
        <p:spPr>
          <a:xfrm>
            <a:off x="9733623" y="4838700"/>
            <a:ext cx="0" cy="15773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80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E4199-277E-82E8-2FBD-25240660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5ED5DEF5-9B20-6412-BF74-3A770EDD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62AB38F-B7B7-F884-2C85-0D02432420D8}"/>
              </a:ext>
            </a:extLst>
          </p:cNvPr>
          <p:cNvSpPr/>
          <p:nvPr/>
        </p:nvSpPr>
        <p:spPr>
          <a:xfrm>
            <a:off x="80094" y="725769"/>
            <a:ext cx="7174146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Bosch analysis compared with Simulation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D572FE-8C50-752B-E5ED-591BB6285DED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A843C69-0A02-2D7D-3E2F-E55E5937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A207D4D8-D9C2-C2B4-4BBB-F02FAEA1D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3AA72C8-CB2E-0B7A-A477-C3BFCE1F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592" y="1980349"/>
            <a:ext cx="3573110" cy="260277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836BD9E-BA8C-58C3-CE5D-093298DDB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77" y="1986077"/>
            <a:ext cx="3470368" cy="26070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6CE84E1-0028-A476-643A-85DE96836543}"/>
              </a:ext>
            </a:extLst>
          </p:cNvPr>
          <p:cNvSpPr txBox="1"/>
          <p:nvPr/>
        </p:nvSpPr>
        <p:spPr>
          <a:xfrm>
            <a:off x="330872" y="1338169"/>
            <a:ext cx="222567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dirty="0"/>
              <a:t>9 IDs, 4 HHC, 400 mA</a:t>
            </a:r>
            <a:endParaRPr lang="ko-KR" altLang="en-US" sz="2000" b="1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C9C9ADFA-0B44-928F-B4E9-91CC0DB0B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82" y="2018285"/>
            <a:ext cx="3470368" cy="2602776"/>
          </a:xfrm>
          <a:prstGeom prst="rect">
            <a:avLst/>
          </a:prstGeom>
        </p:spPr>
      </p:pic>
      <p:sp>
        <p:nvSpPr>
          <p:cNvPr id="30" name="별: 꼭짓점 5개 29">
            <a:extLst>
              <a:ext uri="{FF2B5EF4-FFF2-40B4-BE49-F238E27FC236}">
                <a16:creationId xmlns:a16="http://schemas.microsoft.com/office/drawing/2014/main" id="{B6E3E1E1-F288-12A4-ABB6-C05C5A65BE58}"/>
              </a:ext>
            </a:extLst>
          </p:cNvPr>
          <p:cNvSpPr/>
          <p:nvPr/>
        </p:nvSpPr>
        <p:spPr>
          <a:xfrm>
            <a:off x="1938866" y="3056899"/>
            <a:ext cx="190500" cy="2037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별: 꼭짓점 5개 32">
            <a:extLst>
              <a:ext uri="{FF2B5EF4-FFF2-40B4-BE49-F238E27FC236}">
                <a16:creationId xmlns:a16="http://schemas.microsoft.com/office/drawing/2014/main" id="{7468C22C-4D0A-D76C-5251-1487AB05D59D}"/>
              </a:ext>
            </a:extLst>
          </p:cNvPr>
          <p:cNvSpPr/>
          <p:nvPr/>
        </p:nvSpPr>
        <p:spPr>
          <a:xfrm>
            <a:off x="5454561" y="3033109"/>
            <a:ext cx="190500" cy="2037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별: 꼭짓점 5개 33">
            <a:extLst>
              <a:ext uri="{FF2B5EF4-FFF2-40B4-BE49-F238E27FC236}">
                <a16:creationId xmlns:a16="http://schemas.microsoft.com/office/drawing/2014/main" id="{C36D3B98-73CF-CC35-DE03-03C0F0718814}"/>
              </a:ext>
            </a:extLst>
          </p:cNvPr>
          <p:cNvSpPr/>
          <p:nvPr/>
        </p:nvSpPr>
        <p:spPr>
          <a:xfrm>
            <a:off x="8931897" y="3010624"/>
            <a:ext cx="190500" cy="2037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8783D-B108-7B11-0F36-E2A7E7B35C06}"/>
              </a:ext>
            </a:extLst>
          </p:cNvPr>
          <p:cNvSpPr txBox="1"/>
          <p:nvPr/>
        </p:nvSpPr>
        <p:spPr>
          <a:xfrm>
            <a:off x="1630416" y="1671313"/>
            <a:ext cx="997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Zero freq.</a:t>
            </a:r>
            <a:endParaRPr lang="ko-KR" alt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971822-6CF7-C48D-C099-82EC32B27DA9}"/>
              </a:ext>
            </a:extLst>
          </p:cNvPr>
          <p:cNvSpPr txBox="1"/>
          <p:nvPr/>
        </p:nvSpPr>
        <p:spPr>
          <a:xfrm>
            <a:off x="4833568" y="1647523"/>
            <a:ext cx="143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M</a:t>
            </a:r>
            <a:r>
              <a:rPr lang="en-US" altLang="ko-KR" sz="1600" dirty="0">
                <a:solidFill>
                  <a:schemeClr val="tx1"/>
                </a:solidFill>
              </a:rPr>
              <a:t>ode coupling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25813B-7B11-3E2E-AC01-73383B6CD4B1}"/>
                  </a:ext>
                </a:extLst>
              </p:cNvPr>
              <p:cNvSpPr txBox="1"/>
              <p:nvPr/>
            </p:nvSpPr>
            <p:spPr>
              <a:xfrm>
                <a:off x="7988345" y="1641795"/>
                <a:ext cx="20386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Coupled Bunch.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25813B-7B11-3E2E-AC01-73383B6CD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345" y="1641795"/>
                <a:ext cx="2038635" cy="338554"/>
              </a:xfrm>
              <a:prstGeom prst="rect">
                <a:avLst/>
              </a:prstGeom>
              <a:blipFill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DEC717B9-C752-1863-4246-4D7615540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939" y="5497097"/>
            <a:ext cx="3573109" cy="254186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87AB622-DD17-1111-8D6D-1EDECC5A6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4549" y="5472566"/>
            <a:ext cx="3470368" cy="260277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8D640E1-7E7A-FA90-F8EA-DF5665B58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82" y="5502483"/>
            <a:ext cx="3470367" cy="2602776"/>
          </a:xfrm>
          <a:prstGeom prst="rect">
            <a:avLst/>
          </a:prstGeom>
        </p:spPr>
      </p:pic>
      <p:sp>
        <p:nvSpPr>
          <p:cNvPr id="12" name="별: 꼭짓점 5개 11">
            <a:extLst>
              <a:ext uri="{FF2B5EF4-FFF2-40B4-BE49-F238E27FC236}">
                <a16:creationId xmlns:a16="http://schemas.microsoft.com/office/drawing/2014/main" id="{4B9A3E49-4A99-E2B2-EDC7-088D45D79047}"/>
              </a:ext>
            </a:extLst>
          </p:cNvPr>
          <p:cNvSpPr/>
          <p:nvPr/>
        </p:nvSpPr>
        <p:spPr>
          <a:xfrm>
            <a:off x="1934416" y="6549924"/>
            <a:ext cx="190500" cy="2037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B9DF8923-0ECC-CE7E-44A0-EE64EFE646F3}"/>
              </a:ext>
            </a:extLst>
          </p:cNvPr>
          <p:cNvSpPr/>
          <p:nvPr/>
        </p:nvSpPr>
        <p:spPr>
          <a:xfrm>
            <a:off x="5437355" y="6511144"/>
            <a:ext cx="190500" cy="2037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별: 꼭짓점 5개 14">
            <a:extLst>
              <a:ext uri="{FF2B5EF4-FFF2-40B4-BE49-F238E27FC236}">
                <a16:creationId xmlns:a16="http://schemas.microsoft.com/office/drawing/2014/main" id="{68470944-F07E-6167-8E39-7D2BA098F091}"/>
              </a:ext>
            </a:extLst>
          </p:cNvPr>
          <p:cNvSpPr/>
          <p:nvPr/>
        </p:nvSpPr>
        <p:spPr>
          <a:xfrm>
            <a:off x="8907723" y="6501619"/>
            <a:ext cx="190500" cy="203731"/>
          </a:xfrm>
          <a:prstGeom prst="star5">
            <a:avLst>
              <a:gd name="adj" fmla="val 1577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582007-6822-9C51-8759-FFBA3EF90E04}"/>
              </a:ext>
            </a:extLst>
          </p:cNvPr>
          <p:cNvSpPr txBox="1"/>
          <p:nvPr/>
        </p:nvSpPr>
        <p:spPr>
          <a:xfrm>
            <a:off x="1501049" y="5155511"/>
            <a:ext cx="997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Zero freq.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B6C48-8995-59F2-2E50-9DFA61B625EA}"/>
              </a:ext>
            </a:extLst>
          </p:cNvPr>
          <p:cNvSpPr txBox="1"/>
          <p:nvPr/>
        </p:nvSpPr>
        <p:spPr>
          <a:xfrm>
            <a:off x="4751388" y="5131721"/>
            <a:ext cx="1481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M</a:t>
            </a:r>
            <a:r>
              <a:rPr lang="en-US" altLang="ko-KR" sz="1600" dirty="0">
                <a:solidFill>
                  <a:schemeClr val="tx1"/>
                </a:solidFill>
              </a:rPr>
              <a:t>ode coupling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59692F-BAA2-B266-3333-9D2CB8BFEF90}"/>
                  </a:ext>
                </a:extLst>
              </p:cNvPr>
              <p:cNvSpPr txBox="1"/>
              <p:nvPr/>
            </p:nvSpPr>
            <p:spPr>
              <a:xfrm>
                <a:off x="8006710" y="5125993"/>
                <a:ext cx="20338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Coupled Bunch.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59692F-BAA2-B266-3333-9D2CB8BF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710" y="5125993"/>
                <a:ext cx="2033827" cy="338554"/>
              </a:xfrm>
              <a:prstGeom prst="rect">
                <a:avLst/>
              </a:prstGeom>
              <a:blipFill>
                <a:blip r:embed="rId9"/>
                <a:stretch>
                  <a:fillRect t="-5455" r="-299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32028FA-7BBC-8DD9-E37A-8C06F47343FD}"/>
              </a:ext>
            </a:extLst>
          </p:cNvPr>
          <p:cNvSpPr txBox="1"/>
          <p:nvPr/>
        </p:nvSpPr>
        <p:spPr>
          <a:xfrm>
            <a:off x="272362" y="4826996"/>
            <a:ext cx="21232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b="1" dirty="0"/>
              <a:t>24 IDs, 7 HHC, 400 mA</a:t>
            </a:r>
            <a:endParaRPr lang="ko-KR" altLang="en-US" sz="1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67B5FC5-86E4-E24F-1949-1E47B0C9B544}"/>
                  </a:ext>
                </a:extLst>
              </p:cNvPr>
              <p:cNvSpPr txBox="1"/>
              <p:nvPr/>
            </p:nvSpPr>
            <p:spPr>
              <a:xfrm>
                <a:off x="6388034" y="1729269"/>
                <a:ext cx="970715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d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br>
                  <a:rPr lang="en-US" altLang="ko-KR" sz="1000" i="1" dirty="0">
                    <a:latin typeface="Cambria Math" panose="02040503050406030204" pitchFamily="18" charset="0"/>
                  </a:rPr>
                </a:br>
                <a:endParaRPr lang="en-US" altLang="ko-KR" sz="10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Hz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67B5FC5-86E4-E24F-1949-1E47B0C9B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034" y="1729269"/>
                <a:ext cx="970715" cy="318164"/>
              </a:xfrm>
              <a:prstGeom prst="rect">
                <a:avLst/>
              </a:prstGeom>
              <a:blipFill>
                <a:blip r:embed="rId10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2EBFCC-98CE-CA57-1113-D059E84353BD}"/>
                  </a:ext>
                </a:extLst>
              </p:cNvPr>
              <p:cNvSpPr txBox="1"/>
              <p:nvPr/>
            </p:nvSpPr>
            <p:spPr>
              <a:xfrm>
                <a:off x="3202811" y="1882653"/>
                <a:ext cx="3491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10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2EBFCC-98CE-CA57-1113-D059E8435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11" y="1882653"/>
                <a:ext cx="349198" cy="153888"/>
              </a:xfrm>
              <a:prstGeom prst="rect">
                <a:avLst/>
              </a:prstGeom>
              <a:blipFill>
                <a:blip r:embed="rId11"/>
                <a:stretch>
                  <a:fillRect l="-5172" t="-4000" r="-15517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그림 44">
            <a:extLst>
              <a:ext uri="{FF2B5EF4-FFF2-40B4-BE49-F238E27FC236}">
                <a16:creationId xmlns:a16="http://schemas.microsoft.com/office/drawing/2014/main" id="{A203D7E0-ACCC-CF37-49C2-E8334D1527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9363" y="1641795"/>
            <a:ext cx="4124677" cy="2906786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84A69DE0-D509-F6CC-76E4-49138C81D6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5064" y="5089472"/>
            <a:ext cx="4124675" cy="2906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7179F47-5C75-E560-1663-4B7A46369D71}"/>
                  </a:ext>
                </a:extLst>
              </p:cNvPr>
              <p:cNvSpPr txBox="1"/>
              <p:nvPr/>
            </p:nvSpPr>
            <p:spPr>
              <a:xfrm>
                <a:off x="10064590" y="1818498"/>
                <a:ext cx="651332" cy="164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7179F47-5C75-E560-1663-4B7A4636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590" y="1818498"/>
                <a:ext cx="651332" cy="164276"/>
              </a:xfrm>
              <a:prstGeom prst="rect">
                <a:avLst/>
              </a:prstGeom>
              <a:blipFill>
                <a:blip r:embed="rId14"/>
                <a:stretch>
                  <a:fillRect l="-18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FEF7D94-B084-BF6A-4F08-EC533BD02023}"/>
              </a:ext>
            </a:extLst>
          </p:cNvPr>
          <p:cNvSpPr txBox="1"/>
          <p:nvPr/>
        </p:nvSpPr>
        <p:spPr>
          <a:xfrm>
            <a:off x="12132565" y="1011069"/>
            <a:ext cx="277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Simulation at Optimal points</a:t>
            </a:r>
          </a:p>
          <a:p>
            <a:pPr algn="ctr"/>
            <a:r>
              <a:rPr lang="en-US" altLang="ko-KR" sz="1600" dirty="0"/>
              <a:t>1000 macroparticles per bunch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89380B-5A8B-3086-0E70-19C94761A72A}"/>
                  </a:ext>
                </a:extLst>
              </p:cNvPr>
              <p:cNvSpPr txBox="1"/>
              <p:nvPr/>
            </p:nvSpPr>
            <p:spPr>
              <a:xfrm>
                <a:off x="6364582" y="5207749"/>
                <a:ext cx="970715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d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br>
                  <a:rPr lang="en-US" altLang="ko-KR" sz="1000" i="1" dirty="0">
                    <a:latin typeface="Cambria Math" panose="02040503050406030204" pitchFamily="18" charset="0"/>
                  </a:rPr>
                </a:br>
                <a:endParaRPr lang="en-US" altLang="ko-KR" sz="10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Hz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89380B-5A8B-3086-0E70-19C94761A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582" y="5207749"/>
                <a:ext cx="970715" cy="318164"/>
              </a:xfrm>
              <a:prstGeom prst="rect">
                <a:avLst/>
              </a:prstGeom>
              <a:blipFill>
                <a:blip r:embed="rId1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9B9FB87-E470-22CC-B693-E5152B06EC77}"/>
                  </a:ext>
                </a:extLst>
              </p:cNvPr>
              <p:cNvSpPr txBox="1"/>
              <p:nvPr/>
            </p:nvSpPr>
            <p:spPr>
              <a:xfrm>
                <a:off x="3202811" y="5361133"/>
                <a:ext cx="3491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10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9B9FB87-E470-22CC-B693-E5152B06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11" y="5361133"/>
                <a:ext cx="349198" cy="153888"/>
              </a:xfrm>
              <a:prstGeom prst="rect">
                <a:avLst/>
              </a:prstGeom>
              <a:blipFill>
                <a:blip r:embed="rId16"/>
                <a:stretch>
                  <a:fillRect l="-5172" r="-15517" b="-38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4345E9-5A08-274E-B0EE-C9F96470D221}"/>
                  </a:ext>
                </a:extLst>
              </p:cNvPr>
              <p:cNvSpPr txBox="1"/>
              <p:nvPr/>
            </p:nvSpPr>
            <p:spPr>
              <a:xfrm>
                <a:off x="10030887" y="5296978"/>
                <a:ext cx="651332" cy="164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4345E9-5A08-274E-B0EE-C9F96470D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887" y="5296978"/>
                <a:ext cx="651332" cy="164276"/>
              </a:xfrm>
              <a:prstGeom prst="rect">
                <a:avLst/>
              </a:prstGeom>
              <a:blipFill>
                <a:blip r:embed="rId17"/>
                <a:stretch>
                  <a:fillRect l="-18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6">
            <a:extLst>
              <a:ext uri="{FF2B5EF4-FFF2-40B4-BE49-F238E27FC236}">
                <a16:creationId xmlns:a16="http://schemas.microsoft.com/office/drawing/2014/main" id="{D05F9904-1FDF-8226-D691-40AF212F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755C647E-8B45-73D1-24F6-AB2A204CFBE7}"/>
              </a:ext>
            </a:extLst>
          </p:cNvPr>
          <p:cNvCxnSpPr>
            <a:cxnSpLocks/>
          </p:cNvCxnSpPr>
          <p:nvPr/>
        </p:nvCxnSpPr>
        <p:spPr>
          <a:xfrm>
            <a:off x="264816" y="4698323"/>
            <a:ext cx="147190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0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Summary and Future work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ABAAC0-7DBC-4DBC-925F-45B9D2FFB180}"/>
                  </a:ext>
                </a:extLst>
              </p:cNvPr>
              <p:cNvSpPr txBox="1"/>
              <p:nvPr/>
            </p:nvSpPr>
            <p:spPr>
              <a:xfrm>
                <a:off x="216747" y="1536048"/>
                <a:ext cx="14137240" cy="5127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b="1" dirty="0"/>
                  <a:t>Summary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800" b="1" dirty="0"/>
              </a:p>
              <a:p>
                <a:pPr marL="914354" lvl="1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 dirty="0"/>
                  <a:t>Active harmonic cavity installation requires careful consideration of generator power and Robinson instability.</a:t>
                </a:r>
              </a:p>
              <a:p>
                <a:pPr marL="914354" lvl="1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 dirty="0"/>
                  <a:t>At 400 mA, the main issue with the ALBA-type HHC is the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sz="1800" dirty="0"/>
                  <a:t> coupled-bunch instability driven by large detuning due to the low quality factor.</a:t>
                </a:r>
              </a:p>
              <a:p>
                <a:pPr marL="914354" lvl="1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 dirty="0"/>
                  <a:t>A stable operating point must additionally account for both zero-frequency instability and mode coupling.</a:t>
                </a:r>
              </a:p>
              <a:p>
                <a:pPr marL="914354" lvl="1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altLang="ko-KR" sz="1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b="1" dirty="0"/>
                  <a:t>Future Work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 marL="857204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 dirty="0"/>
                  <a:t>Further study is needed on ALBA-type HHC, especially under non-flat potential conditions. </a:t>
                </a:r>
              </a:p>
              <a:p>
                <a:pPr marL="857204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 dirty="0"/>
                  <a:t>Additional investigations will be conducted using high-Q active cavities (e.g., ESRF-type) and passive harmonic cavities.</a:t>
                </a:r>
              </a:p>
              <a:p>
                <a:pPr marL="857204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 dirty="0"/>
                  <a:t>Evaluating beam stability under feedback system remains an essential next step.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ABAAC0-7DBC-4DBC-925F-45B9D2FFB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47" y="1536048"/>
                <a:ext cx="14137240" cy="5127686"/>
              </a:xfrm>
              <a:prstGeom prst="rect">
                <a:avLst/>
              </a:prstGeom>
              <a:blipFill>
                <a:blip r:embed="rId2"/>
                <a:stretch>
                  <a:fillRect l="-388" b="-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AB79C410-E991-7170-27ED-3C5E70348109}"/>
              </a:ext>
            </a:extLst>
          </p:cNvPr>
          <p:cNvGrpSpPr/>
          <p:nvPr/>
        </p:nvGrpSpPr>
        <p:grpSpPr>
          <a:xfrm>
            <a:off x="1" y="7889975"/>
            <a:ext cx="15236824" cy="680938"/>
            <a:chOff x="1" y="7889975"/>
            <a:chExt cx="15236824" cy="68093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030F270-953F-570C-8265-BD7480576D59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81D32AE3-FD35-3142-B6B5-6E262585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dirty="0"/>
              </a:p>
            </p:txBody>
          </p:sp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DFB10F58-C2E0-141A-0F64-E2EE1C819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12268" y="7996258"/>
                <a:ext cx="3424555" cy="346358"/>
              </a:xfrm>
              <a:prstGeom prst="rect">
                <a:avLst/>
              </a:prstGeom>
            </p:spPr>
          </p:pic>
        </p:grpSp>
        <p:pic>
          <p:nvPicPr>
            <p:cNvPr id="8" name="그림 7" descr="그래픽, 폰트, 텍스트, 스크린샷이(가) 표시된 사진&#10;&#10;자동 생성된 설명">
              <a:extLst>
                <a:ext uri="{FF2B5EF4-FFF2-40B4-BE49-F238E27FC236}">
                  <a16:creationId xmlns:a16="http://schemas.microsoft.com/office/drawing/2014/main" id="{4061C72F-2D22-626C-E34B-AD294940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41210" y="7889975"/>
              <a:ext cx="1571060" cy="518450"/>
            </a:xfrm>
            <a:custGeom>
              <a:avLst/>
              <a:gdLst/>
              <a:ahLst/>
              <a:cxnLst/>
              <a:rect l="l" t="t" r="r" b="b"/>
              <a:pathLst>
                <a:path w="4777381" h="5643794">
                  <a:moveTo>
                    <a:pt x="143704" y="0"/>
                  </a:moveTo>
                  <a:lnTo>
                    <a:pt x="4633677" y="0"/>
                  </a:lnTo>
                  <a:cubicBezTo>
                    <a:pt x="4713043" y="0"/>
                    <a:pt x="4777381" y="64338"/>
                    <a:pt x="4777381" y="143704"/>
                  </a:cubicBezTo>
                  <a:lnTo>
                    <a:pt x="4777381" y="5500090"/>
                  </a:lnTo>
                  <a:cubicBezTo>
                    <a:pt x="4777381" y="5579456"/>
                    <a:pt x="4713043" y="5643794"/>
                    <a:pt x="4633677" y="5643794"/>
                  </a:cubicBezTo>
                  <a:lnTo>
                    <a:pt x="143704" y="5643794"/>
                  </a:lnTo>
                  <a:cubicBezTo>
                    <a:pt x="64338" y="5643794"/>
                    <a:pt x="0" y="5579456"/>
                    <a:pt x="0" y="5500090"/>
                  </a:cubicBezTo>
                  <a:lnTo>
                    <a:pt x="0" y="143704"/>
                  </a:lnTo>
                  <a:cubicBezTo>
                    <a:pt x="0" y="64338"/>
                    <a:pt x="64338" y="0"/>
                    <a:pt x="143704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86342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2E1C-9E4E-D0A9-B2F2-CEF24D1CF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2BD36866-4DC6-B29C-A95C-55552196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12BF71-91D5-4371-5F36-506CB63DE643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ABD59BA-5483-F318-AAC7-CDAC2A142767}"/>
              </a:ext>
            </a:extLst>
          </p:cNvPr>
          <p:cNvGrpSpPr/>
          <p:nvPr/>
        </p:nvGrpSpPr>
        <p:grpSpPr>
          <a:xfrm>
            <a:off x="1" y="7889975"/>
            <a:ext cx="15236824" cy="680938"/>
            <a:chOff x="1" y="7889975"/>
            <a:chExt cx="15236824" cy="68093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3AD38CE-22F8-647D-4245-CBEDA6A4B22D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565D938A-A6E6-E70D-5CCD-F0DC4E1C9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dirty="0"/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294A9579-E16D-6A88-A30F-C74C9F161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12268" y="7996258"/>
                <a:ext cx="3424555" cy="346358"/>
              </a:xfrm>
              <a:prstGeom prst="rect">
                <a:avLst/>
              </a:prstGeom>
            </p:spPr>
          </p:pic>
        </p:grpSp>
        <p:pic>
          <p:nvPicPr>
            <p:cNvPr id="2" name="그림 1" descr="그래픽, 폰트, 텍스트, 스크린샷이(가) 표시된 사진&#10;&#10;자동 생성된 설명">
              <a:extLst>
                <a:ext uri="{FF2B5EF4-FFF2-40B4-BE49-F238E27FC236}">
                  <a16:creationId xmlns:a16="http://schemas.microsoft.com/office/drawing/2014/main" id="{D5C2B2EE-B486-7FAF-5EA9-EAA83FB68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1210" y="7889975"/>
              <a:ext cx="1571060" cy="518450"/>
            </a:xfrm>
            <a:custGeom>
              <a:avLst/>
              <a:gdLst/>
              <a:ahLst/>
              <a:cxnLst/>
              <a:rect l="l" t="t" r="r" b="b"/>
              <a:pathLst>
                <a:path w="4777381" h="5643794">
                  <a:moveTo>
                    <a:pt x="143704" y="0"/>
                  </a:moveTo>
                  <a:lnTo>
                    <a:pt x="4633677" y="0"/>
                  </a:lnTo>
                  <a:cubicBezTo>
                    <a:pt x="4713043" y="0"/>
                    <a:pt x="4777381" y="64338"/>
                    <a:pt x="4777381" y="143704"/>
                  </a:cubicBezTo>
                  <a:lnTo>
                    <a:pt x="4777381" y="5500090"/>
                  </a:lnTo>
                  <a:cubicBezTo>
                    <a:pt x="4777381" y="5579456"/>
                    <a:pt x="4713043" y="5643794"/>
                    <a:pt x="4633677" y="5643794"/>
                  </a:cubicBezTo>
                  <a:lnTo>
                    <a:pt x="143704" y="5643794"/>
                  </a:lnTo>
                  <a:cubicBezTo>
                    <a:pt x="64338" y="5643794"/>
                    <a:pt x="0" y="5579456"/>
                    <a:pt x="0" y="5500090"/>
                  </a:cubicBezTo>
                  <a:lnTo>
                    <a:pt x="0" y="143704"/>
                  </a:lnTo>
                  <a:cubicBezTo>
                    <a:pt x="0" y="64338"/>
                    <a:pt x="64338" y="0"/>
                    <a:pt x="143704" y="0"/>
                  </a:cubicBezTo>
                  <a:close/>
                </a:path>
              </a:pathLst>
            </a:custGeom>
          </p:spPr>
        </p:pic>
      </p:grpSp>
      <p:sp>
        <p:nvSpPr>
          <p:cNvPr id="53" name="Rectangle 1">
            <a:extLst>
              <a:ext uri="{FF2B5EF4-FFF2-40B4-BE49-F238E27FC236}">
                <a16:creationId xmlns:a16="http://schemas.microsoft.com/office/drawing/2014/main" id="{15D757F3-F1A1-32E9-D9C1-637F7205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DF53F62-271A-A4DB-8B3B-62E387DF30FB}"/>
              </a:ext>
            </a:extLst>
          </p:cNvPr>
          <p:cNvSpPr txBox="1">
            <a:spLocks/>
          </p:cNvSpPr>
          <p:nvPr/>
        </p:nvSpPr>
        <p:spPr>
          <a:xfrm>
            <a:off x="3477162" y="3191444"/>
            <a:ext cx="8704749" cy="1095768"/>
          </a:xfrm>
          <a:prstGeom prst="rect">
            <a:avLst/>
          </a:prstGeom>
        </p:spPr>
        <p:txBody>
          <a:bodyPr/>
          <a:lstStyle>
            <a:lvl1pPr algn="l" defTabSz="1142726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Thank you for your attention!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3669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BC0A8-9450-A19C-DA5E-1A338227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41385EFC-9E3E-F304-54B1-7A85AA6A0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47C04F6-2817-E711-2DFD-2D74DF72C81E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Appendix. NFP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E6F81-6C12-D7DB-D3C6-95899887CBDA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D44AAE5-5C24-FA93-2D1B-DCBDD735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79CCFAF-7426-8EA8-2B1A-A736F46A9B98}"/>
              </a:ext>
            </a:extLst>
          </p:cNvPr>
          <p:cNvGrpSpPr/>
          <p:nvPr/>
        </p:nvGrpSpPr>
        <p:grpSpPr>
          <a:xfrm>
            <a:off x="1" y="7889975"/>
            <a:ext cx="15236824" cy="680938"/>
            <a:chOff x="1" y="7889975"/>
            <a:chExt cx="15236824" cy="68093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2E74FB1A-A348-D856-7376-B6F0B01AB868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D310F5C2-9A63-9F8A-9794-45645C5EF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dirty="0"/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D3B27C81-45ED-5CC9-1CDF-36D4E53E6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12268" y="7996258"/>
                <a:ext cx="3424555" cy="346358"/>
              </a:xfrm>
              <a:prstGeom prst="rect">
                <a:avLst/>
              </a:prstGeom>
            </p:spPr>
          </p:pic>
        </p:grpSp>
        <p:pic>
          <p:nvPicPr>
            <p:cNvPr id="2" name="그림 1" descr="그래픽, 폰트, 텍스트, 스크린샷이(가) 표시된 사진&#10;&#10;자동 생성된 설명">
              <a:extLst>
                <a:ext uri="{FF2B5EF4-FFF2-40B4-BE49-F238E27FC236}">
                  <a16:creationId xmlns:a16="http://schemas.microsoft.com/office/drawing/2014/main" id="{A444A023-FA91-7EB3-B307-5FD4AA84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1210" y="7889975"/>
              <a:ext cx="1571060" cy="518450"/>
            </a:xfrm>
            <a:custGeom>
              <a:avLst/>
              <a:gdLst/>
              <a:ahLst/>
              <a:cxnLst/>
              <a:rect l="l" t="t" r="r" b="b"/>
              <a:pathLst>
                <a:path w="4777381" h="5643794">
                  <a:moveTo>
                    <a:pt x="143704" y="0"/>
                  </a:moveTo>
                  <a:lnTo>
                    <a:pt x="4633677" y="0"/>
                  </a:lnTo>
                  <a:cubicBezTo>
                    <a:pt x="4713043" y="0"/>
                    <a:pt x="4777381" y="64338"/>
                    <a:pt x="4777381" y="143704"/>
                  </a:cubicBezTo>
                  <a:lnTo>
                    <a:pt x="4777381" y="5500090"/>
                  </a:lnTo>
                  <a:cubicBezTo>
                    <a:pt x="4777381" y="5579456"/>
                    <a:pt x="4713043" y="5643794"/>
                    <a:pt x="4633677" y="5643794"/>
                  </a:cubicBezTo>
                  <a:lnTo>
                    <a:pt x="143704" y="5643794"/>
                  </a:lnTo>
                  <a:cubicBezTo>
                    <a:pt x="64338" y="5643794"/>
                    <a:pt x="0" y="5579456"/>
                    <a:pt x="0" y="5500090"/>
                  </a:cubicBezTo>
                  <a:lnTo>
                    <a:pt x="0" y="143704"/>
                  </a:lnTo>
                  <a:cubicBezTo>
                    <a:pt x="0" y="64338"/>
                    <a:pt x="64338" y="0"/>
                    <a:pt x="143704" y="0"/>
                  </a:cubicBezTo>
                  <a:close/>
                </a:path>
              </a:pathLst>
            </a:cu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3E0336-AF31-A36D-B359-526E00B2096A}"/>
                  </a:ext>
                </a:extLst>
              </p:cNvPr>
              <p:cNvSpPr txBox="1"/>
              <p:nvPr/>
            </p:nvSpPr>
            <p:spPr>
              <a:xfrm>
                <a:off x="216747" y="1733214"/>
                <a:ext cx="8233833" cy="5530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In a double RF system using an HHC, the total voltage is given by: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main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main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HHC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main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Voltage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rf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bunch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arrival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main</m:t>
                          </m:r>
                          <m: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cavity</m:t>
                      </m:r>
                    </m:oMath>
                  </m:oMathPara>
                </a14:m>
                <a:endParaRPr lang="en-US" altLang="ko-KR" sz="1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HHC reduces the voltage gradient at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1600" dirty="0"/>
                  <a:t>, where the bunch is located, leading to bunch lengthening.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The degree of bunch lengthening can be quantified using a parameter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US" altLang="ko-KR" sz="1600" dirty="0"/>
                  <a:t>, defined as </a:t>
                </a:r>
                <a:r>
                  <a:rPr lang="en-US" altLang="ko-KR" sz="1600" b="1" dirty="0"/>
                  <a:t>the ratio of the voltage gradient </a:t>
                </a:r>
                <a:r>
                  <a:rPr lang="en-US" altLang="ko-KR" sz="1600" dirty="0"/>
                  <a:t>at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1600" dirty="0"/>
                  <a:t>  between the harmonic cavity and the main cavity.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914354" marR="0" lvl="1" indent="-342900" algn="l" defTabSz="1142909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Char char="–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/>
                      </a:rPr>
                      <m:t>𝜉</m:t>
                    </m:r>
                    <m:r>
                      <a:rPr kumimoji="0" lang="en-US" altLang="ko-KR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/>
                      </a:rPr>
                      <m:t>=1,</m:t>
                    </m:r>
                  </m:oMath>
                </a14:m>
                <a:r>
                  <a:rPr lang="en-US" altLang="ko-KR" sz="1600" dirty="0"/>
                  <a:t> Flat potential condition</a:t>
                </a:r>
              </a:p>
              <a:p>
                <a:pPr marL="914354" marR="0" lvl="1" indent="-342900" algn="l" defTabSz="1142909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Char char="–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/>
                      </a:rPr>
                      <m:t>𝜉</m:t>
                    </m:r>
                    <m:r>
                      <a:rPr kumimoji="0" lang="en-US" altLang="ko-KR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/>
                      </a:rPr>
                      <m:t>→0</m:t>
                    </m:r>
                  </m:oMath>
                </a14:m>
                <a:r>
                  <a:rPr lang="en-US" altLang="ko-KR" sz="1600" dirty="0"/>
                  <a:t>, Similar to initial bunch</a:t>
                </a:r>
              </a:p>
              <a:p>
                <a:pPr marR="0" lvl="1" algn="l" defTabSz="1142909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US" altLang="ko-KR" sz="1600" dirty="0"/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Smaller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leads to less bunch lengthening and requires lower HHC voltage (less number of cavities).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3E0336-AF31-A36D-B359-526E00B20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47" y="1733214"/>
                <a:ext cx="8233833" cy="5530168"/>
              </a:xfrm>
              <a:prstGeom prst="rect">
                <a:avLst/>
              </a:prstGeom>
              <a:blipFill>
                <a:blip r:embed="rId4"/>
                <a:stretch>
                  <a:fillRect l="-296" b="-5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66FB8E-05B6-9C20-DA1D-4E8AB6D36DDB}"/>
                  </a:ext>
                </a:extLst>
              </p:cNvPr>
              <p:cNvSpPr txBox="1"/>
              <p:nvPr/>
            </p:nvSpPr>
            <p:spPr>
              <a:xfrm>
                <a:off x="3095434" y="5411009"/>
                <a:ext cx="5237482" cy="612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main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>
                                          <a:latin typeface="Cambria Math" panose="02040503050406030204" pitchFamily="18" charset="0"/>
                                        </a:rPr>
                                        <m:t>main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HHC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>
                                          <a:latin typeface="Cambria Math" panose="02040503050406030204" pitchFamily="18" charset="0"/>
                                        </a:rPr>
                                        <m:t>HHC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66FB8E-05B6-9C20-DA1D-4E8AB6D36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34" y="5411009"/>
                <a:ext cx="5237482" cy="6121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7A5EB9D6-3502-8CCE-A40F-71D4CCF0DC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580" y="900609"/>
            <a:ext cx="6308725" cy="2338476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0403D5C7-EEAD-A08A-B797-9AAD240AFF62}"/>
              </a:ext>
            </a:extLst>
          </p:cNvPr>
          <p:cNvSpPr/>
          <p:nvPr/>
        </p:nvSpPr>
        <p:spPr>
          <a:xfrm>
            <a:off x="10740919" y="839494"/>
            <a:ext cx="1944158" cy="24472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330A3D3A-3253-5BC9-F78A-D5ADA05ABA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0911" y="3646693"/>
            <a:ext cx="2768255" cy="2236629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59DA7D6-02DB-FF49-B067-9D9716E4DB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2268" y="3646693"/>
            <a:ext cx="2768255" cy="2236629"/>
          </a:xfrm>
          <a:prstGeom prst="rect">
            <a:avLst/>
          </a:prstGeom>
        </p:spPr>
      </p:pic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8E22AAD1-C05F-69E2-98DB-5E07878DD8C4}"/>
              </a:ext>
            </a:extLst>
          </p:cNvPr>
          <p:cNvCxnSpPr>
            <a:cxnSpLocks/>
            <a:stCxn id="25" idx="2"/>
            <a:endCxn id="32" idx="0"/>
          </p:cNvCxnSpPr>
          <p:nvPr/>
        </p:nvCxnSpPr>
        <p:spPr>
          <a:xfrm flipH="1">
            <a:off x="9935039" y="3286791"/>
            <a:ext cx="1777959" cy="35990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FF75C315-A028-35F6-877E-3DDDD5CCB245}"/>
              </a:ext>
            </a:extLst>
          </p:cNvPr>
          <p:cNvCxnSpPr>
            <a:cxnSpLocks/>
            <a:stCxn id="25" idx="2"/>
            <a:endCxn id="33" idx="0"/>
          </p:cNvCxnSpPr>
          <p:nvPr/>
        </p:nvCxnSpPr>
        <p:spPr>
          <a:xfrm>
            <a:off x="11712998" y="3286791"/>
            <a:ext cx="1483398" cy="35990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6F626B-FEB9-53EE-3937-19D9ED254ABD}"/>
                  </a:ext>
                </a:extLst>
              </p:cNvPr>
              <p:cNvSpPr txBox="1"/>
              <p:nvPr/>
            </p:nvSpPr>
            <p:spPr>
              <a:xfrm>
                <a:off x="9400199" y="3343632"/>
                <a:ext cx="6910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ko-KR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6F626B-FEB9-53EE-3937-19D9ED254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199" y="3343632"/>
                <a:ext cx="691087" cy="246221"/>
              </a:xfrm>
              <a:prstGeom prst="rect">
                <a:avLst/>
              </a:prstGeom>
              <a:blipFill>
                <a:blip r:embed="rId9"/>
                <a:stretch>
                  <a:fillRect l="-9735" r="-7080" b="-317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C7306E-9776-7F43-289A-1AD3A0AA1660}"/>
                  </a:ext>
                </a:extLst>
              </p:cNvPr>
              <p:cNvSpPr txBox="1"/>
              <p:nvPr/>
            </p:nvSpPr>
            <p:spPr>
              <a:xfrm>
                <a:off x="13179001" y="3343632"/>
                <a:ext cx="6910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ko-KR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C7306E-9776-7F43-289A-1AD3A0AA1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9001" y="3343632"/>
                <a:ext cx="691087" cy="246221"/>
              </a:xfrm>
              <a:prstGeom prst="rect">
                <a:avLst/>
              </a:prstGeom>
              <a:blipFill>
                <a:blip r:embed="rId10"/>
                <a:stretch>
                  <a:fillRect l="-10619" r="-6195" b="-317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1F5D13C-3F1B-C6F3-1F88-56FF2297C0BE}"/>
                  </a:ext>
                </a:extLst>
              </p:cNvPr>
              <p:cNvSpPr txBox="1"/>
              <p:nvPr/>
            </p:nvSpPr>
            <p:spPr>
              <a:xfrm>
                <a:off x="11429961" y="499728"/>
                <a:ext cx="5355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1F5D13C-3F1B-C6F3-1F88-56FF2297C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61" y="499728"/>
                <a:ext cx="535595" cy="246221"/>
              </a:xfrm>
              <a:prstGeom prst="rect">
                <a:avLst/>
              </a:prstGeom>
              <a:blipFill>
                <a:blip r:embed="rId11"/>
                <a:stretch>
                  <a:fillRect l="-13636" r="-6818" b="-3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CA801C-1DCC-E4EE-D72C-70CDABFB4D3B}"/>
                  </a:ext>
                </a:extLst>
              </p:cNvPr>
              <p:cNvSpPr txBox="1"/>
              <p:nvPr/>
            </p:nvSpPr>
            <p:spPr>
              <a:xfrm>
                <a:off x="12217826" y="6162133"/>
                <a:ext cx="1957138" cy="178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altLang="ko-KR" sz="1400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CA801C-1DCC-E4EE-D72C-70CDABFB4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826" y="6162133"/>
                <a:ext cx="1957138" cy="17818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C2A34E-D6EE-3A8B-931C-55BB6ECD66F1}"/>
                  </a:ext>
                </a:extLst>
              </p:cNvPr>
              <p:cNvSpPr txBox="1"/>
              <p:nvPr/>
            </p:nvSpPr>
            <p:spPr>
              <a:xfrm>
                <a:off x="8803964" y="6383389"/>
                <a:ext cx="2435347" cy="1829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altLang="ko-KR" sz="1400" b="0" dirty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altLang="ko-KR" sz="1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1400" b="0" dirty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endParaRPr lang="en-US" altLang="ko-KR" sz="1400" b="0" dirty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endParaRPr lang="en-US" altLang="ko-KR" sz="14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C2A34E-D6EE-3A8B-931C-55BB6ECD6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64" y="6383389"/>
                <a:ext cx="2435347" cy="18293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화살표: 오른쪽 52">
            <a:extLst>
              <a:ext uri="{FF2B5EF4-FFF2-40B4-BE49-F238E27FC236}">
                <a16:creationId xmlns:a16="http://schemas.microsoft.com/office/drawing/2014/main" id="{D696BD58-82CE-7C1A-4D9F-3982538B7734}"/>
              </a:ext>
            </a:extLst>
          </p:cNvPr>
          <p:cNvSpPr/>
          <p:nvPr/>
        </p:nvSpPr>
        <p:spPr>
          <a:xfrm>
            <a:off x="11357266" y="6982140"/>
            <a:ext cx="594399" cy="2546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4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40" grpId="0"/>
      <p:bldP spid="41" grpId="0"/>
      <p:bldP spid="51" grpId="0"/>
      <p:bldP spid="52" grpId="0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80830-B354-91F9-01C6-55721CED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5A1E8349-4CC0-C6A8-D185-2EDAE9C8D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2F5E7C7-CD30-D228-46AB-1BC65297E117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Appendix. NFP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876BAA-3E13-0A87-531C-C843D6F75313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776986C-6CCB-E0B8-7B1A-0C8B9198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7F8A872-903E-E2FA-04CC-78E6324BF807}"/>
              </a:ext>
            </a:extLst>
          </p:cNvPr>
          <p:cNvGrpSpPr/>
          <p:nvPr/>
        </p:nvGrpSpPr>
        <p:grpSpPr>
          <a:xfrm>
            <a:off x="1" y="7889975"/>
            <a:ext cx="15236824" cy="680938"/>
            <a:chOff x="1" y="7889975"/>
            <a:chExt cx="15236824" cy="68093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DB6C2C4-4576-96C1-4CD9-879A69E54EF8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C86784CB-F379-A4CA-986A-85E986E7B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dirty="0"/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AB9691E3-F0F8-97AD-CE0F-6552F6664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12268" y="7996258"/>
                <a:ext cx="3424555" cy="346358"/>
              </a:xfrm>
              <a:prstGeom prst="rect">
                <a:avLst/>
              </a:prstGeom>
            </p:spPr>
          </p:pic>
        </p:grpSp>
        <p:pic>
          <p:nvPicPr>
            <p:cNvPr id="2" name="그림 1" descr="그래픽, 폰트, 텍스트, 스크린샷이(가) 표시된 사진&#10;&#10;자동 생성된 설명">
              <a:extLst>
                <a:ext uri="{FF2B5EF4-FFF2-40B4-BE49-F238E27FC236}">
                  <a16:creationId xmlns:a16="http://schemas.microsoft.com/office/drawing/2014/main" id="{6D2BE8B2-E21C-70F1-E998-F47AD5FDD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1210" y="7889975"/>
              <a:ext cx="1571060" cy="518450"/>
            </a:xfrm>
            <a:custGeom>
              <a:avLst/>
              <a:gdLst/>
              <a:ahLst/>
              <a:cxnLst/>
              <a:rect l="l" t="t" r="r" b="b"/>
              <a:pathLst>
                <a:path w="4777381" h="5643794">
                  <a:moveTo>
                    <a:pt x="143704" y="0"/>
                  </a:moveTo>
                  <a:lnTo>
                    <a:pt x="4633677" y="0"/>
                  </a:lnTo>
                  <a:cubicBezTo>
                    <a:pt x="4713043" y="0"/>
                    <a:pt x="4777381" y="64338"/>
                    <a:pt x="4777381" y="143704"/>
                  </a:cubicBezTo>
                  <a:lnTo>
                    <a:pt x="4777381" y="5500090"/>
                  </a:lnTo>
                  <a:cubicBezTo>
                    <a:pt x="4777381" y="5579456"/>
                    <a:pt x="4713043" y="5643794"/>
                    <a:pt x="4633677" y="5643794"/>
                  </a:cubicBezTo>
                  <a:lnTo>
                    <a:pt x="143704" y="5643794"/>
                  </a:lnTo>
                  <a:cubicBezTo>
                    <a:pt x="64338" y="5643794"/>
                    <a:pt x="0" y="5579456"/>
                    <a:pt x="0" y="5500090"/>
                  </a:cubicBezTo>
                  <a:lnTo>
                    <a:pt x="0" y="143704"/>
                  </a:lnTo>
                  <a:cubicBezTo>
                    <a:pt x="0" y="64338"/>
                    <a:pt x="64338" y="0"/>
                    <a:pt x="143704" y="0"/>
                  </a:cubicBezTo>
                  <a:close/>
                </a:path>
              </a:pathLst>
            </a:cu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DB3FA1-5566-3269-7C58-B59BFD6B1C77}"/>
                  </a:ext>
                </a:extLst>
              </p:cNvPr>
              <p:cNvSpPr txBox="1"/>
              <p:nvPr/>
            </p:nvSpPr>
            <p:spPr>
              <a:xfrm>
                <a:off x="216747" y="1679222"/>
                <a:ext cx="8353633" cy="6293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The bunch length can be estimated semi-analytically using the Hamiltonian approach.</a:t>
                </a:r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ko-KR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Voltage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momentum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deviation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energy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ko-KR" sz="1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revolution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period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energy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turn</m:t>
                      </m:r>
                    </m:oMath>
                  </m:oMathPara>
                </a14:m>
                <a:endParaRPr lang="en-US" altLang="ko-KR" sz="1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From the Vlasov equation, the stationary distribution must be a function of the Hamiltonian, and assuming a Gaussian distribution in energy deviation: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ko-K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nary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600" dirty="0"/>
              </a:p>
              <a:p>
                <a:pPr>
                  <a:lnSpc>
                    <a:spcPct val="150000"/>
                  </a:lnSpc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We compared the bunch length variation with respect to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altLang="ko-KR" sz="1600" dirty="0"/>
                  <a:t> using both:</a:t>
                </a:r>
              </a:p>
              <a:p>
                <a:pPr marL="914354" lvl="1" indent="-342900">
                  <a:lnSpc>
                    <a:spcPct val="150000"/>
                  </a:lnSpc>
                  <a:buFont typeface="Calibri" panose="020F0502020204030204" pitchFamily="34" charset="0"/>
                  <a:buChar char="–"/>
                  <a:defRPr/>
                </a:pPr>
                <a:r>
                  <a:rPr lang="en-US" altLang="ko-KR" sz="1600" dirty="0"/>
                  <a:t>Semi-analytical formula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altLang="ko-KR" sz="1600" dirty="0"/>
              </a:p>
              <a:p>
                <a:pPr marL="914354" lvl="1" indent="-342900">
                  <a:lnSpc>
                    <a:spcPct val="150000"/>
                  </a:lnSpc>
                  <a:buFont typeface="Calibri" panose="020F0502020204030204" pitchFamily="34" charset="0"/>
                  <a:buChar char="–"/>
                  <a:defRPr/>
                </a:pPr>
                <a:r>
                  <a:rPr lang="en-US" altLang="ko-KR" sz="1600" dirty="0"/>
                  <a:t>Particle tracking simulation with 10,000 macro-particles/50000 turns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The comparison shows good agreement in the absence of </a:t>
                </a:r>
                <a:r>
                  <a:rPr lang="en-US" altLang="ko-KR" sz="1600" dirty="0" err="1"/>
                  <a:t>wakefield</a:t>
                </a:r>
                <a:r>
                  <a:rPr lang="en-US" altLang="ko-KR" sz="1600" dirty="0"/>
                  <a:t> effects.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b="1" dirty="0"/>
                  <a:t>Significant bunch lengthening</a:t>
                </a:r>
                <a:r>
                  <a:rPr lang="en-US" altLang="ko-KR" sz="1600" dirty="0"/>
                  <a:t> can be achieved when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altLang="ko-KR" sz="16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DB3FA1-5566-3269-7C58-B59BFD6B1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47" y="1679222"/>
                <a:ext cx="8353633" cy="6293390"/>
              </a:xfrm>
              <a:prstGeom prst="rect">
                <a:avLst/>
              </a:prstGeom>
              <a:blipFill>
                <a:blip r:embed="rId4"/>
                <a:stretch>
                  <a:fillRect l="-292" b="-1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28CEDA75-A5AC-99BD-3404-BEFC2F983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380" y="473102"/>
            <a:ext cx="5142656" cy="3948069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3F03A582-0080-AC05-6202-F78F9B64871D}"/>
              </a:ext>
            </a:extLst>
          </p:cNvPr>
          <p:cNvSpPr/>
          <p:nvPr/>
        </p:nvSpPr>
        <p:spPr>
          <a:xfrm>
            <a:off x="10699678" y="3139440"/>
            <a:ext cx="442030" cy="4343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1100402-CD57-D632-D0EE-C1F8F4A2B60B}"/>
              </a:ext>
            </a:extLst>
          </p:cNvPr>
          <p:cNvSpPr/>
          <p:nvPr/>
        </p:nvSpPr>
        <p:spPr>
          <a:xfrm>
            <a:off x="12411955" y="2318460"/>
            <a:ext cx="442030" cy="4343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2C2E979-7420-374F-7AF2-F12F8A7CDAB9}"/>
              </a:ext>
            </a:extLst>
          </p:cNvPr>
          <p:cNvSpPr/>
          <p:nvPr/>
        </p:nvSpPr>
        <p:spPr>
          <a:xfrm>
            <a:off x="13231424" y="558557"/>
            <a:ext cx="442030" cy="4343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58E76C9-0AB2-24ED-3791-C203006C1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3367" y="4506626"/>
            <a:ext cx="5016682" cy="3290590"/>
          </a:xfrm>
          <a:prstGeom prst="rect">
            <a:avLst/>
          </a:prstGeom>
        </p:spPr>
      </p:pic>
      <p:sp>
        <p:nvSpPr>
          <p:cNvPr id="28" name="타원 27">
            <a:extLst>
              <a:ext uri="{FF2B5EF4-FFF2-40B4-BE49-F238E27FC236}">
                <a16:creationId xmlns:a16="http://schemas.microsoft.com/office/drawing/2014/main" id="{CBED479D-AC46-861A-F36B-8B8A43D9EA2A}"/>
              </a:ext>
            </a:extLst>
          </p:cNvPr>
          <p:cNvSpPr/>
          <p:nvPr/>
        </p:nvSpPr>
        <p:spPr>
          <a:xfrm>
            <a:off x="9132574" y="3356610"/>
            <a:ext cx="442030" cy="4343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504606-F81D-3F80-1409-B14B0B11F607}"/>
                  </a:ext>
                </a:extLst>
              </p:cNvPr>
              <p:cNvSpPr txBox="1"/>
              <p:nvPr/>
            </p:nvSpPr>
            <p:spPr>
              <a:xfrm>
                <a:off x="13682527" y="2060303"/>
                <a:ext cx="1373774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→0.8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≈2.03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504606-F81D-3F80-1409-B14B0B11F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527" y="2060303"/>
                <a:ext cx="1373774" cy="692497"/>
              </a:xfrm>
              <a:prstGeom prst="rect">
                <a:avLst/>
              </a:prstGeom>
              <a:blipFill>
                <a:blip r:embed="rId7"/>
                <a:stretch>
                  <a:fillRect l="-2222" r="-2222" b="-1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50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3A456-3924-45D5-F8D6-588645CF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845D3AC5-F95B-5F36-D2D0-4E1B973F0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24E86D-6EE0-BE54-9D4A-2D6FBAA091B5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A84BDD-35EE-CF23-AD9B-775ECA0D002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A03AE98-04D0-F0FB-1656-78F8DDBD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C43153-CFB9-4366-89C6-4DD63C3B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22A1E-AEE2-1EF4-4081-72C52FE7AE8D}"/>
              </a:ext>
            </a:extLst>
          </p:cNvPr>
          <p:cNvSpPr txBox="1"/>
          <p:nvPr/>
        </p:nvSpPr>
        <p:spPr>
          <a:xfrm>
            <a:off x="216747" y="1793527"/>
            <a:ext cx="14137240" cy="556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Introduction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Basic longitudinal dynamics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Generated power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Robinson Instability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Analysis and Simulation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Summary and Future work</a:t>
            </a:r>
          </a:p>
          <a:p>
            <a:pPr marL="914354" marR="0" lvl="1" indent="-342900" algn="l" defTabSz="1142909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144131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424C-0B06-9FF4-DA52-50F5FA9E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D5ED6591-F25C-8F52-C2D1-287341A73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EC202BD-78AA-3E0F-171B-09CB84327FDD}"/>
              </a:ext>
            </a:extLst>
          </p:cNvPr>
          <p:cNvSpPr/>
          <p:nvPr/>
        </p:nvSpPr>
        <p:spPr>
          <a:xfrm>
            <a:off x="80095" y="725769"/>
            <a:ext cx="6215774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Korea-4GSR with higher harmonic cavity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964143-52D8-B593-453C-B097047FF67F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3F0580B-8092-7CF5-1AB0-6A9E048A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FD101-76F5-95A2-D347-6CDAA0EC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pic>
        <p:nvPicPr>
          <p:cNvPr id="16" name="Picture 12" descr="Facility | Korea-4GSR">
            <a:extLst>
              <a:ext uri="{FF2B5EF4-FFF2-40B4-BE49-F238E27FC236}">
                <a16:creationId xmlns:a16="http://schemas.microsoft.com/office/drawing/2014/main" id="{1414D7C2-9A46-47D5-B800-02D6F098D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00" y="843566"/>
            <a:ext cx="5563073" cy="31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표 16">
                <a:extLst>
                  <a:ext uri="{FF2B5EF4-FFF2-40B4-BE49-F238E27FC236}">
                    <a16:creationId xmlns:a16="http://schemas.microsoft.com/office/drawing/2014/main" id="{D2816C7C-4789-4C67-B49C-37F3B09D25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8728941"/>
                  </p:ext>
                </p:extLst>
              </p:nvPr>
            </p:nvGraphicFramePr>
            <p:xfrm>
              <a:off x="872652" y="1364544"/>
              <a:ext cx="6648288" cy="4497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6384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2035952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2035952">
                      <a:extLst>
                        <a:ext uri="{9D8B030D-6E8A-4147-A177-3AD203B41FA5}">
                          <a16:colId xmlns:a16="http://schemas.microsoft.com/office/drawing/2014/main" val="2962353436"/>
                        </a:ext>
                      </a:extLst>
                    </a:gridCol>
                  </a:tblGrid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w/o 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w/HHC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799.297</m:t>
                                </m:r>
                              </m:oMath>
                            </m:oMathPara>
                          </a14:m>
                          <a:endParaRPr lang="en-US" altLang="ko-K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338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Momentum compaction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7.73624⋅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Energy (GeV)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Energy spread (%)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0.1038, 0.0886</m:t>
                              </m:r>
                            </m:oMath>
                          </a14:m>
                          <a:r>
                            <a:rPr lang="en-US" altLang="ko-KR" sz="1200" i="0" dirty="0">
                              <a:solidFill>
                                <a:schemeClr val="tx1"/>
                              </a:solidFill>
                            </a:rPr>
                            <a:t>(9ID,24ID)</a:t>
                          </a: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Main RF voltage (MV)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3.52, 4.24</m:t>
                              </m:r>
                            </m:oMath>
                          </a14:m>
                          <a:r>
                            <a:rPr lang="en-US" altLang="ko-KR" sz="1200" i="0" dirty="0">
                              <a:solidFill>
                                <a:schemeClr val="tx1"/>
                              </a:solidFill>
                            </a:rPr>
                            <a:t> (9ID,24ID)</a:t>
                          </a: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1571728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Radiation loss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1.449,  2.035</m:t>
                              </m:r>
                            </m:oMath>
                          </a14:m>
                          <a:r>
                            <a:rPr lang="ko-KR" altLang="en-US" sz="1200" i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ko-KR" sz="1200" i="0" dirty="0">
                              <a:solidFill>
                                <a:schemeClr val="tx1"/>
                              </a:solidFill>
                            </a:rPr>
                            <a:t>(9ID,24ID)</a:t>
                          </a: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Current (mA)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Harmonic number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1332</m:t>
                                </m:r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17845"/>
                      </a:ext>
                    </a:extLst>
                  </a:tr>
                  <a:tr h="338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Main cavity quality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29909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2515325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Main cavity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113.68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04852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HHC quality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14000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5935840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HHC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86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369404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Life time (h)</a:t>
                          </a:r>
                          <a:endParaRPr lang="ko-KR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7.3, 5.82 </a:t>
                          </a:r>
                          <a:r>
                            <a:rPr lang="en-US" altLang="ko-KR" sz="1200" b="1" i="0" dirty="0">
                              <a:solidFill>
                                <a:srgbClr val="0070C0"/>
                              </a:solidFill>
                            </a:rPr>
                            <a:t>(9IDs,24IDs)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33.0, 29.4 (9IDs, 24IDs)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47289"/>
                      </a:ext>
                    </a:extLst>
                  </a:tr>
                  <a:tr h="242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Bunch length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𝐩𝐬</m:t>
                                  </m:r>
                                </m:e>
                              </m:d>
                            </m:oMath>
                          </a14:m>
                          <a:endParaRPr lang="ko-KR" altLang="en-US" sz="12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9.3, 7.5 </a:t>
                          </a:r>
                          <a:r>
                            <a:rPr lang="en-US" altLang="ko-KR" sz="1200" b="1" i="0" dirty="0">
                              <a:solidFill>
                                <a:srgbClr val="0070C0"/>
                              </a:solidFill>
                            </a:rPr>
                            <a:t>(9IDs,24IDs)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42.2, 37.7 (9IDs, 24IDs)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7786"/>
                      </a:ext>
                    </a:extLst>
                  </a:tr>
                  <a:tr h="4137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Radiation damping time x/y/z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ms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8.98/14.72/10.81 (9 IDs)</a:t>
                          </a:r>
                        </a:p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7.21/10.48/6.78 (24 IDs)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표 16">
                <a:extLst>
                  <a:ext uri="{FF2B5EF4-FFF2-40B4-BE49-F238E27FC236}">
                    <a16:creationId xmlns:a16="http://schemas.microsoft.com/office/drawing/2014/main" id="{D2816C7C-4789-4C67-B49C-37F3B09D25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8728941"/>
                  </p:ext>
                </p:extLst>
              </p:nvPr>
            </p:nvGraphicFramePr>
            <p:xfrm>
              <a:off x="872652" y="1364544"/>
              <a:ext cx="6648288" cy="4497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6384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2035952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2035952">
                      <a:extLst>
                        <a:ext uri="{9D8B030D-6E8A-4147-A177-3AD203B41FA5}">
                          <a16:colId xmlns:a16="http://schemas.microsoft.com/office/drawing/2014/main" val="2962353436"/>
                        </a:ext>
                      </a:extLst>
                    </a:gridCol>
                  </a:tblGrid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w/o 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w/HHC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73" t="-104762" r="-150" b="-15785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338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Momentum compaction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73" t="-153571" r="-150" b="-10839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Energy (GeV)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73" t="-330233" r="-150" b="-13116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Energy spread (%)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73" t="-440476" r="-150" b="-124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Main RF voltage (MV)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73" t="-527907" r="-150" b="-11139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1571728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Radiation loss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73" t="-627907" r="-150" b="-10139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Current (mA)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73" t="-745238" r="-150" b="-9380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Harmonic number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73" t="-825581" r="-150" b="-8162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17845"/>
                      </a:ext>
                    </a:extLst>
                  </a:tr>
                  <a:tr h="338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Main cavity quality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29909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2515325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6" t="-1055814" r="-158156" b="-5860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113.68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04852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HHC quality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14000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5935840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6" t="-1253488" r="-158156" b="-3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86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369404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Life time (h)</a:t>
                          </a:r>
                          <a:endParaRPr lang="ko-KR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7.3, 5.82 </a:t>
                          </a:r>
                          <a:r>
                            <a:rPr lang="en-US" altLang="ko-KR" sz="1200" b="1" i="0" dirty="0">
                              <a:solidFill>
                                <a:srgbClr val="0070C0"/>
                              </a:solidFill>
                            </a:rPr>
                            <a:t>(9IDs,24IDs)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33.0, 29.4 (9IDs, 24IDs)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47289"/>
                      </a:ext>
                    </a:extLst>
                  </a:tr>
                  <a:tr h="25976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6" t="-1488095" r="-158156" b="-1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9.3, 7.5 </a:t>
                          </a:r>
                          <a:r>
                            <a:rPr lang="en-US" altLang="ko-KR" sz="1200" b="1" i="0" dirty="0">
                              <a:solidFill>
                                <a:srgbClr val="0070C0"/>
                              </a:solidFill>
                            </a:rPr>
                            <a:t>(9IDs,24IDs)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42.2, 37.7 (9IDs, 24IDs)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7786"/>
                      </a:ext>
                    </a:extLst>
                  </a:tr>
                  <a:tr h="44264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6" t="-913699" r="-158156" b="-1232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8.98/14.72/10.81 (9 IDs)</a:t>
                          </a:r>
                        </a:p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7.21/10.48/6.78 (24 IDs)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FB86DC-9037-3296-B62E-CB166ADB7228}"/>
              </a:ext>
            </a:extLst>
          </p:cNvPr>
          <p:cNvSpPr txBox="1"/>
          <p:nvPr/>
        </p:nvSpPr>
        <p:spPr>
          <a:xfrm>
            <a:off x="1343680" y="6180376"/>
            <a:ext cx="55686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Increases </a:t>
            </a:r>
            <a:r>
              <a:rPr lang="en-US" altLang="ko-KR" sz="1600" b="1" dirty="0" err="1">
                <a:solidFill>
                  <a:srgbClr val="0070C0"/>
                </a:solidFill>
              </a:rPr>
              <a:t>Touschek</a:t>
            </a:r>
            <a:r>
              <a:rPr lang="en-US" altLang="ko-KR" sz="1600" b="1" dirty="0">
                <a:solidFill>
                  <a:srgbClr val="0070C0"/>
                </a:solidFill>
              </a:rPr>
              <a:t> lifetime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Reduces effects of </a:t>
            </a:r>
            <a:r>
              <a:rPr lang="en-US" altLang="ko-KR" sz="1600" b="1" dirty="0">
                <a:solidFill>
                  <a:srgbClr val="0070C0"/>
                </a:solidFill>
              </a:rPr>
              <a:t>high frequency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0070C0"/>
                </a:solidFill>
              </a:rPr>
              <a:t>Landau damping </a:t>
            </a:r>
            <a:r>
              <a:rPr lang="en-US" altLang="ko-KR" sz="1600" dirty="0"/>
              <a:t>to mitigate instabilities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C00000"/>
                </a:solidFill>
              </a:rPr>
              <a:t>Generated power </a:t>
            </a:r>
            <a:r>
              <a:rPr lang="en-US" altLang="ko-KR" sz="1600" dirty="0"/>
              <a:t>of Active cavity</a:t>
            </a: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C00000"/>
                </a:solidFill>
              </a:rPr>
              <a:t>Robinson Instability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BBC221E-4E4A-6137-8B5A-F17F69218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63" y="4981713"/>
            <a:ext cx="3391286" cy="28515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6539A5A-EE97-3B4E-E02B-E52948184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802" y="4981713"/>
            <a:ext cx="2225435" cy="28515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47CFBE-E30C-B588-0D30-B7FF8FB0F7BC}"/>
              </a:ext>
            </a:extLst>
          </p:cNvPr>
          <p:cNvSpPr txBox="1"/>
          <p:nvPr/>
        </p:nvSpPr>
        <p:spPr>
          <a:xfrm>
            <a:off x="8774087" y="4409045"/>
            <a:ext cx="169886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600" dirty="0"/>
              <a:t>EU-type 500-MHz </a:t>
            </a:r>
            <a:br>
              <a:rPr lang="en-US" altLang="ko-KR" sz="1600" dirty="0"/>
            </a:br>
            <a:r>
              <a:rPr lang="en-US" altLang="ko-KR" sz="1600" dirty="0"/>
              <a:t>HOM damped cavity</a:t>
            </a:r>
            <a:endParaRPr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5C1A4-17A6-72A1-5CF0-B963078DA8DC}"/>
              </a:ext>
            </a:extLst>
          </p:cNvPr>
          <p:cNvSpPr txBox="1"/>
          <p:nvPr/>
        </p:nvSpPr>
        <p:spPr>
          <a:xfrm>
            <a:off x="12165375" y="4409045"/>
            <a:ext cx="169886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600" dirty="0"/>
              <a:t>ALBA-type 1.5-GHz </a:t>
            </a:r>
            <a:br>
              <a:rPr lang="en-US" altLang="ko-KR" sz="1600" dirty="0"/>
            </a:br>
            <a:r>
              <a:rPr lang="en-US" altLang="ko-KR" sz="1600" dirty="0"/>
              <a:t>HOM damped cavity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4654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9B8BE-2216-5F96-F57F-E816C59ED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AEF9CF-914B-2D6F-5358-1FE2461D28FB}"/>
                  </a:ext>
                </a:extLst>
              </p:cNvPr>
              <p:cNvSpPr txBox="1"/>
              <p:nvPr/>
            </p:nvSpPr>
            <p:spPr>
              <a:xfrm>
                <a:off x="1706473" y="5006619"/>
                <a:ext cx="11697107" cy="4536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HHC system: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main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main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HHC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main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Voltage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rf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bunch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arrival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main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cavity</m:t>
                      </m:r>
                    </m:oMath>
                  </m:oMathPara>
                </a14:m>
                <a:endParaRPr lang="en-US" altLang="ko-KR" sz="12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HHC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 Reduce RF voltage gradient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Flat potential condition: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 ⇒ </m:t>
                      </m:r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altLang="ko-KR" sz="1600" i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600" b="1" dirty="0">
                    <a:solidFill>
                      <a:srgbClr val="C00000"/>
                    </a:solidFill>
                  </a:rPr>
                  <a:t>4 times bunch lengthening </a:t>
                </a:r>
                <a:r>
                  <a:rPr lang="en-US" altLang="ko-KR" sz="1600" dirty="0"/>
                  <a:t>with 3</a:t>
                </a:r>
                <a:r>
                  <a:rPr lang="en-US" altLang="ko-KR" sz="1600" baseline="30000" dirty="0"/>
                  <a:t>rd</a:t>
                </a:r>
                <a:r>
                  <a:rPr lang="en-US" altLang="ko-KR" sz="1600" dirty="0"/>
                  <a:t> harmonic cavity</a:t>
                </a:r>
              </a:p>
              <a:p>
                <a:pPr marL="342900" marR="0" lvl="0" indent="-342900" algn="l" defTabSz="1142909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6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AEF9CF-914B-2D6F-5358-1FE2461D2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473" y="5006619"/>
                <a:ext cx="11697107" cy="4536883"/>
              </a:xfrm>
              <a:prstGeom prst="rect">
                <a:avLst/>
              </a:prstGeom>
              <a:blipFill>
                <a:blip r:embed="rId2"/>
                <a:stretch>
                  <a:fillRect l="-2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">
            <a:extLst>
              <a:ext uri="{FF2B5EF4-FFF2-40B4-BE49-F238E27FC236}">
                <a16:creationId xmlns:a16="http://schemas.microsoft.com/office/drawing/2014/main" id="{AAB47A19-E477-B720-36DD-EE431069A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B4023C1-3B42-8623-F2C8-16D368FCCD8F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Basic longitudinal dynamics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556F75-5639-5AB3-9426-806B55941F95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9CE3062-8C38-8224-7A77-4B04BE9B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F1C3C3-E371-3C30-E947-A79DE9149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9EBBC70-543D-55CE-F026-7B1BE2C4A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821" y="1796895"/>
            <a:ext cx="8659172" cy="3209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0A465-9190-D8AB-F277-DB20EFC22C51}"/>
              </a:ext>
            </a:extLst>
          </p:cNvPr>
          <p:cNvSpPr txBox="1"/>
          <p:nvPr/>
        </p:nvSpPr>
        <p:spPr>
          <a:xfrm>
            <a:off x="10241177" y="-1073167"/>
            <a:ext cx="64" cy="10938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br>
              <a:rPr lang="en-US" altLang="ko-KR" sz="1400" b="0" i="1" dirty="0">
                <a:latin typeface="Cambria Math" panose="02040503050406030204" pitchFamily="18" charset="0"/>
              </a:rPr>
            </a:br>
            <a:br>
              <a:rPr lang="en-US" altLang="ko-KR" sz="1400" b="0" i="1" dirty="0">
                <a:latin typeface="Cambria Math" panose="02040503050406030204" pitchFamily="18" charset="0"/>
              </a:rPr>
            </a:br>
            <a:endParaRPr lang="en-US" altLang="ko-KR" sz="1400" b="0" i="1" dirty="0">
              <a:latin typeface="Cambria Math" panose="020405030504060302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altLang="ko-KR" sz="14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FCB4B-B79A-E985-DAD0-543094AE6A23}"/>
              </a:ext>
            </a:extLst>
          </p:cNvPr>
          <p:cNvSpPr txBox="1"/>
          <p:nvPr/>
        </p:nvSpPr>
        <p:spPr>
          <a:xfrm>
            <a:off x="11618921" y="6601542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endParaRPr lang="en-US" altLang="ko-KR" sz="1400" b="0" dirty="0">
              <a:solidFill>
                <a:schemeClr val="tx1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9A1DAA7B-9655-E569-86A7-5A60A9354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343" y="1841974"/>
            <a:ext cx="4309673" cy="2974003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5E6BE1F5-F051-8C07-B392-8ED8256BCD0E}"/>
              </a:ext>
            </a:extLst>
          </p:cNvPr>
          <p:cNvSpPr/>
          <p:nvPr/>
        </p:nvSpPr>
        <p:spPr>
          <a:xfrm rot="1800000">
            <a:off x="5303520" y="2750820"/>
            <a:ext cx="487680" cy="228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58B1535-3394-B630-5873-8849ABA0AC13}"/>
              </a:ext>
            </a:extLst>
          </p:cNvPr>
          <p:cNvSpPr/>
          <p:nvPr/>
        </p:nvSpPr>
        <p:spPr>
          <a:xfrm rot="765004">
            <a:off x="5062189" y="2748472"/>
            <a:ext cx="970342" cy="228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8A65F-C2B9-415E-B645-FF080434E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직사각형 82">
            <a:extLst>
              <a:ext uri="{FF2B5EF4-FFF2-40B4-BE49-F238E27FC236}">
                <a16:creationId xmlns:a16="http://schemas.microsoft.com/office/drawing/2014/main" id="{C6CF442C-8F44-062A-DAAF-9982A6237FD9}"/>
              </a:ext>
            </a:extLst>
          </p:cNvPr>
          <p:cNvSpPr/>
          <p:nvPr/>
        </p:nvSpPr>
        <p:spPr>
          <a:xfrm>
            <a:off x="8659906" y="937452"/>
            <a:ext cx="6496817" cy="3201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A666B98-A83B-1CA6-3FAF-1F1C8E87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F9C49FD-5FC7-8AF2-ABFB-BF02E44FA457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Generated power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FC88FF-56D9-3ADA-1D8E-C60C60510FF7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70D5AA3-A3E9-2349-21F4-4F344D4E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61376F0-4869-93E3-376E-A9E257AF3C43}"/>
              </a:ext>
            </a:extLst>
          </p:cNvPr>
          <p:cNvGrpSpPr/>
          <p:nvPr/>
        </p:nvGrpSpPr>
        <p:grpSpPr>
          <a:xfrm>
            <a:off x="1" y="7889975"/>
            <a:ext cx="15236824" cy="680938"/>
            <a:chOff x="1" y="7889975"/>
            <a:chExt cx="15236824" cy="68093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1A5EB5B-509C-0A1C-885E-A47841EE34C3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C1DBB461-E46F-6A12-A874-FBD2AE447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dirty="0"/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6B88442D-813F-D5B5-35FE-BDBDE09BF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12268" y="7996258"/>
                <a:ext cx="3424555" cy="346358"/>
              </a:xfrm>
              <a:prstGeom prst="rect">
                <a:avLst/>
              </a:prstGeom>
            </p:spPr>
          </p:pic>
        </p:grpSp>
        <p:pic>
          <p:nvPicPr>
            <p:cNvPr id="2" name="그림 1" descr="그래픽, 폰트, 텍스트, 스크린샷이(가) 표시된 사진&#10;&#10;자동 생성된 설명">
              <a:extLst>
                <a:ext uri="{FF2B5EF4-FFF2-40B4-BE49-F238E27FC236}">
                  <a16:creationId xmlns:a16="http://schemas.microsoft.com/office/drawing/2014/main" id="{7ABAC9B0-B6B9-5341-BEFC-F27AE452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1210" y="7889975"/>
              <a:ext cx="1571060" cy="518450"/>
            </a:xfrm>
            <a:custGeom>
              <a:avLst/>
              <a:gdLst/>
              <a:ahLst/>
              <a:cxnLst/>
              <a:rect l="l" t="t" r="r" b="b"/>
              <a:pathLst>
                <a:path w="4777381" h="5643794">
                  <a:moveTo>
                    <a:pt x="143704" y="0"/>
                  </a:moveTo>
                  <a:lnTo>
                    <a:pt x="4633677" y="0"/>
                  </a:lnTo>
                  <a:cubicBezTo>
                    <a:pt x="4713043" y="0"/>
                    <a:pt x="4777381" y="64338"/>
                    <a:pt x="4777381" y="143704"/>
                  </a:cubicBezTo>
                  <a:lnTo>
                    <a:pt x="4777381" y="5500090"/>
                  </a:lnTo>
                  <a:cubicBezTo>
                    <a:pt x="4777381" y="5579456"/>
                    <a:pt x="4713043" y="5643794"/>
                    <a:pt x="4633677" y="5643794"/>
                  </a:cubicBezTo>
                  <a:lnTo>
                    <a:pt x="143704" y="5643794"/>
                  </a:lnTo>
                  <a:cubicBezTo>
                    <a:pt x="64338" y="5643794"/>
                    <a:pt x="0" y="5579456"/>
                    <a:pt x="0" y="5500090"/>
                  </a:cubicBezTo>
                  <a:lnTo>
                    <a:pt x="0" y="143704"/>
                  </a:lnTo>
                  <a:cubicBezTo>
                    <a:pt x="0" y="64338"/>
                    <a:pt x="64338" y="0"/>
                    <a:pt x="143704" y="0"/>
                  </a:cubicBezTo>
                  <a:close/>
                </a:path>
              </a:pathLst>
            </a:cu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A2E6C2-2492-524B-B77E-D0E22C4590C6}"/>
                  </a:ext>
                </a:extLst>
              </p:cNvPr>
              <p:cNvSpPr txBox="1"/>
              <p:nvPr/>
            </p:nvSpPr>
            <p:spPr>
              <a:xfrm>
                <a:off x="264817" y="4448737"/>
                <a:ext cx="8241762" cy="322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In an active harmonic cavity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ko-KR" sz="1600" dirty="0"/>
                  <a:t>consider both generator voltage &amp; beam induced voltage.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b="0" dirty="0"/>
                  <a:t>The </a:t>
                </a:r>
                <a:r>
                  <a:rPr lang="en-US" altLang="ko-KR" sz="1600" b="1" dirty="0">
                    <a:solidFill>
                      <a:srgbClr val="C00000"/>
                    </a:solidFill>
                  </a:rPr>
                  <a:t>required generator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600" dirty="0"/>
                  <a:t> varies with </a:t>
                </a:r>
                <a:r>
                  <a:rPr lang="en-US" altLang="ko-KR" sz="1600" b="1" dirty="0">
                    <a:solidFill>
                      <a:srgbClr val="C00000"/>
                    </a:solidFill>
                  </a:rPr>
                  <a:t>tuning angle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600" dirty="0"/>
                  <a:t> is determined by the detuning between the cavity resonant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/>
                  <a:t>) and rf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en-US" altLang="ko-KR" sz="16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ko-KR" alt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ko-KR" altLang="en-US" sz="1600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ko-KR" alt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ko-KR" altLang="en-US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6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ko-KR" altLang="en-US" sz="1600">
                                  <a:latin typeface="Cambria Math" panose="02040503050406030204" pitchFamily="18" charset="0"/>
                                </a:rPr>
                                <m:t>cav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ko-KR" alt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ko-KR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ko-KR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0" lang="en-US" altLang="ko-KR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Shunt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impedance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one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0" lang="en-US" altLang="ko-KR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0" lang="en-US" altLang="ko-KR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coupling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factor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0" lang="en-US" altLang="ko-KR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0" lang="en-US" altLang="ko-KR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bunch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form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factor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kumimoji="0" lang="en-US" altLang="ko-KR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0" lang="en-US" altLang="ko-KR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0" lang="en-US" altLang="ko-KR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0" lang="en-US" altLang="ko-KR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quality</m:t>
                      </m:r>
                      <m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factor</m:t>
                      </m:r>
                    </m:oMath>
                  </m:oMathPara>
                </a14:m>
                <a:endParaRPr lang="en-US" altLang="ko-KR" sz="1000" dirty="0"/>
              </a:p>
              <a:p>
                <a:pPr>
                  <a:lnSpc>
                    <a:spcPct val="150000"/>
                  </a:lnSpc>
                </a:pPr>
                <a:endParaRPr lang="en-US" altLang="ko-KR" sz="1000" dirty="0"/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600" dirty="0"/>
                  <a:t>Main </a:t>
                </a:r>
                <a:r>
                  <a:rPr lang="en-US" altLang="ko-KR" sz="1600" dirty="0" err="1"/>
                  <a:t>cav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ko-KR" sz="1600" dirty="0"/>
                  <a:t>,  HHC </a:t>
                </a:r>
                <a:r>
                  <a:rPr lang="en-US" altLang="ko-KR" sz="1600" dirty="0" err="1"/>
                  <a:t>cav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ko-KR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A2E6C2-2492-524B-B77E-D0E22C459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7" y="4448737"/>
                <a:ext cx="8241762" cy="3221651"/>
              </a:xfrm>
              <a:prstGeom prst="rect">
                <a:avLst/>
              </a:prstGeom>
              <a:blipFill>
                <a:blip r:embed="rId4"/>
                <a:stretch>
                  <a:fillRect l="-296" b="-1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38232FE2-C3D4-82B0-BE8C-38F4F6653C62}"/>
              </a:ext>
            </a:extLst>
          </p:cNvPr>
          <p:cNvGrpSpPr/>
          <p:nvPr/>
        </p:nvGrpSpPr>
        <p:grpSpPr>
          <a:xfrm>
            <a:off x="530092" y="1717902"/>
            <a:ext cx="3511595" cy="2421277"/>
            <a:chOff x="1102783" y="1701468"/>
            <a:chExt cx="3511595" cy="242127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E35B21D-7E32-3951-A23C-33DE819B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1047" y="1842251"/>
              <a:ext cx="3169138" cy="1871241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1D94CA8-28D8-D6E1-CACB-9987E23246DC}"/>
                </a:ext>
              </a:extLst>
            </p:cNvPr>
            <p:cNvSpPr/>
            <p:nvPr/>
          </p:nvSpPr>
          <p:spPr>
            <a:xfrm>
              <a:off x="1102783" y="1721263"/>
              <a:ext cx="1628490" cy="19982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F9615AE-4546-D7CF-4092-0A1F18D0C950}"/>
                </a:ext>
              </a:extLst>
            </p:cNvPr>
            <p:cNvSpPr/>
            <p:nvPr/>
          </p:nvSpPr>
          <p:spPr>
            <a:xfrm>
              <a:off x="3974204" y="2130431"/>
              <a:ext cx="419616" cy="104869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1C715E5-B2DB-0526-EBE0-89DF69C5F70F}"/>
                </a:ext>
              </a:extLst>
            </p:cNvPr>
            <p:cNvSpPr/>
            <p:nvPr/>
          </p:nvSpPr>
          <p:spPr>
            <a:xfrm>
              <a:off x="2882606" y="2314142"/>
              <a:ext cx="1012286" cy="64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E85623-4D9B-91FE-82F7-D6849BCC32C3}"/>
                    </a:ext>
                  </a:extLst>
                </p:cNvPr>
                <p:cNvSpPr txBox="1"/>
                <p:nvPr/>
              </p:nvSpPr>
              <p:spPr>
                <a:xfrm>
                  <a:off x="1428386" y="3727252"/>
                  <a:ext cx="860732" cy="3954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B106B8A-3DD0-4C84-B41C-CE68A1FEE9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386" y="3727252"/>
                  <a:ext cx="860732" cy="395493"/>
                </a:xfrm>
                <a:prstGeom prst="rect">
                  <a:avLst/>
                </a:prstGeom>
                <a:blipFill>
                  <a:blip r:embed="rId18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C5A4C9E-D385-584D-A40C-2352AB811932}"/>
                    </a:ext>
                  </a:extLst>
                </p:cNvPr>
                <p:cNvSpPr txBox="1"/>
                <p:nvPr/>
              </p:nvSpPr>
              <p:spPr>
                <a:xfrm>
                  <a:off x="3753646" y="3281685"/>
                  <a:ext cx="8607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9345AF2-3D8C-4CE7-B88C-1BDD78A4A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3646" y="3281685"/>
                  <a:ext cx="860732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4324FAD-B3D7-7BFB-47AF-8CA217D87824}"/>
                    </a:ext>
                  </a:extLst>
                </p:cNvPr>
                <p:cNvSpPr txBox="1"/>
                <p:nvPr/>
              </p:nvSpPr>
              <p:spPr>
                <a:xfrm>
                  <a:off x="2757089" y="1701468"/>
                  <a:ext cx="105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cav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8C8444B-74FF-4833-B454-7E86E8CC2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089" y="1701468"/>
                  <a:ext cx="1058948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871A097-DFF4-93FD-C150-9E2BD5AB274C}"/>
              </a:ext>
            </a:extLst>
          </p:cNvPr>
          <p:cNvGrpSpPr/>
          <p:nvPr/>
        </p:nvGrpSpPr>
        <p:grpSpPr>
          <a:xfrm>
            <a:off x="4215758" y="1354618"/>
            <a:ext cx="4601315" cy="2867015"/>
            <a:chOff x="2388897" y="3362720"/>
            <a:chExt cx="4601315" cy="2867015"/>
          </a:xfrm>
        </p:grpSpPr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C4F31694-4D24-F088-93BC-C1393B68996A}"/>
                </a:ext>
              </a:extLst>
            </p:cNvPr>
            <p:cNvCxnSpPr>
              <a:cxnSpLocks/>
            </p:cNvCxnSpPr>
            <p:nvPr/>
          </p:nvCxnSpPr>
          <p:spPr>
            <a:xfrm>
              <a:off x="4410935" y="4404183"/>
              <a:ext cx="1693844" cy="12521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7ECBBD1-4C03-EA7D-F239-191DD90F55EF}"/>
                    </a:ext>
                  </a:extLst>
                </p:cNvPr>
                <p:cNvSpPr txBox="1"/>
                <p:nvPr/>
              </p:nvSpPr>
              <p:spPr>
                <a:xfrm>
                  <a:off x="4402034" y="5519302"/>
                  <a:ext cx="105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cav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45" name="TextBox 1044">
                  <a:extLst>
                    <a:ext uri="{FF2B5EF4-FFF2-40B4-BE49-F238E27FC236}">
                      <a16:creationId xmlns:a16="http://schemas.microsoft.com/office/drawing/2014/main" id="{25EC7B0B-D772-0A82-D150-8C9F6AB164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2034" y="5519302"/>
                  <a:ext cx="105894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7C8B4EF4-69CD-CD44-1E74-CB79253A4964}"/>
                </a:ext>
              </a:extLst>
            </p:cNvPr>
            <p:cNvSpPr/>
            <p:nvPr/>
          </p:nvSpPr>
          <p:spPr>
            <a:xfrm>
              <a:off x="4209043" y="3977399"/>
              <a:ext cx="2094146" cy="21354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5E04E8D8-E9F8-1CE7-1449-AB8F81BF6ACB}"/>
                </a:ext>
              </a:extLst>
            </p:cNvPr>
            <p:cNvCxnSpPr>
              <a:cxnSpLocks/>
            </p:cNvCxnSpPr>
            <p:nvPr/>
          </p:nvCxnSpPr>
          <p:spPr>
            <a:xfrm>
              <a:off x="2388897" y="4404183"/>
              <a:ext cx="36295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2C064BFE-646F-14E5-9AB8-067EAF8F9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0935" y="3362720"/>
              <a:ext cx="0" cy="28670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75D4A6D-E3F5-19C8-D972-D9A1C049285C}"/>
                    </a:ext>
                  </a:extLst>
                </p:cNvPr>
                <p:cNvSpPr txBox="1"/>
                <p:nvPr/>
              </p:nvSpPr>
              <p:spPr>
                <a:xfrm>
                  <a:off x="5687968" y="4451155"/>
                  <a:ext cx="330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Re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CF2B15-8B5B-FAE4-8A0B-21A786504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968" y="4451155"/>
                  <a:ext cx="3304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4815" r="-14815" b="-86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AE3C40-CB75-80AD-E8D9-EEDA80615760}"/>
                    </a:ext>
                  </a:extLst>
                </p:cNvPr>
                <p:cNvSpPr txBox="1"/>
                <p:nvPr/>
              </p:nvSpPr>
              <p:spPr>
                <a:xfrm>
                  <a:off x="3992777" y="3424115"/>
                  <a:ext cx="3318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Im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375DCD6-0AED-D090-C41B-DF1F0133C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2777" y="3424115"/>
                  <a:ext cx="33182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6667" r="-14815" b="-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2F87F69-75FC-CADB-78E0-BDB7A796146E}"/>
                    </a:ext>
                  </a:extLst>
                </p:cNvPr>
                <p:cNvSpPr txBox="1"/>
                <p:nvPr/>
              </p:nvSpPr>
              <p:spPr>
                <a:xfrm>
                  <a:off x="6087538" y="4766504"/>
                  <a:ext cx="860732" cy="3954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57" name="TextBox 1056">
                  <a:extLst>
                    <a:ext uri="{FF2B5EF4-FFF2-40B4-BE49-F238E27FC236}">
                      <a16:creationId xmlns:a16="http://schemas.microsoft.com/office/drawing/2014/main" id="{26A7988D-5D53-18A5-D687-7BE8713A60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538" y="4766504"/>
                  <a:ext cx="860732" cy="395493"/>
                </a:xfrm>
                <a:prstGeom prst="rect">
                  <a:avLst/>
                </a:prstGeom>
                <a:blipFill>
                  <a:blip r:embed="rId1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002BD5-E9E7-262D-1B84-47D201F7DD10}"/>
                    </a:ext>
                  </a:extLst>
                </p:cNvPr>
                <p:cNvSpPr txBox="1"/>
                <p:nvPr/>
              </p:nvSpPr>
              <p:spPr>
                <a:xfrm>
                  <a:off x="5033452" y="4632160"/>
                  <a:ext cx="20499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3AEAB18C-E374-F208-F6B6-9B2EE76E20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3452" y="4632160"/>
                  <a:ext cx="204992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9412" r="-29412" b="-3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원호 36">
              <a:extLst>
                <a:ext uri="{FF2B5EF4-FFF2-40B4-BE49-F238E27FC236}">
                  <a16:creationId xmlns:a16="http://schemas.microsoft.com/office/drawing/2014/main" id="{5DCA4F0C-F6AD-594F-DD8E-9A47E1AA5EA7}"/>
                </a:ext>
              </a:extLst>
            </p:cNvPr>
            <p:cNvSpPr/>
            <p:nvPr/>
          </p:nvSpPr>
          <p:spPr>
            <a:xfrm rot="5400000">
              <a:off x="4050277" y="3984618"/>
              <a:ext cx="914400" cy="914400"/>
            </a:xfrm>
            <a:prstGeom prst="arc">
              <a:avLst>
                <a:gd name="adj1" fmla="val 17292513"/>
                <a:gd name="adj2" fmla="val 1851959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42135C79-AC34-F02F-D303-E9C20D055178}"/>
                </a:ext>
              </a:extLst>
            </p:cNvPr>
            <p:cNvCxnSpPr>
              <a:cxnSpLocks/>
              <a:endCxn id="30" idx="6"/>
            </p:cNvCxnSpPr>
            <p:nvPr/>
          </p:nvCxnSpPr>
          <p:spPr>
            <a:xfrm>
              <a:off x="4410935" y="4404183"/>
              <a:ext cx="1892254" cy="64092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BECF6598-6E13-7112-0EB7-18FF095D51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4142" y="4410445"/>
              <a:ext cx="149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00D929A-9B20-3BA5-9E9D-4DE6AEFC3A36}"/>
                    </a:ext>
                  </a:extLst>
                </p:cNvPr>
                <p:cNvSpPr txBox="1"/>
                <p:nvPr/>
              </p:nvSpPr>
              <p:spPr>
                <a:xfrm>
                  <a:off x="3114894" y="3926217"/>
                  <a:ext cx="1058948" cy="4703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altLang="ko-K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ko-KR" altLang="en-US" sz="12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00D929A-9B20-3BA5-9E9D-4DE6AEFC3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4894" y="3926217"/>
                  <a:ext cx="1058948" cy="470322"/>
                </a:xfrm>
                <a:prstGeom prst="rect">
                  <a:avLst/>
                </a:prstGeom>
                <a:blipFill>
                  <a:blip r:embed="rId21"/>
                  <a:stretch>
                    <a:fillRect b="-38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7A5485F2-1125-A839-8057-F20ACF4D3A5F}"/>
                </a:ext>
              </a:extLst>
            </p:cNvPr>
            <p:cNvSpPr/>
            <p:nvPr/>
          </p:nvSpPr>
          <p:spPr>
            <a:xfrm>
              <a:off x="2955168" y="3647973"/>
              <a:ext cx="1455765" cy="148445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4E81ED62-EBEE-9708-5E1C-B2100B8271FA}"/>
                </a:ext>
              </a:extLst>
            </p:cNvPr>
            <p:cNvCxnSpPr>
              <a:cxnSpLocks/>
              <a:stCxn id="41" idx="6"/>
              <a:endCxn id="41" idx="3"/>
            </p:cNvCxnSpPr>
            <p:nvPr/>
          </p:nvCxnSpPr>
          <p:spPr>
            <a:xfrm flipH="1">
              <a:off x="3168360" y="4390199"/>
              <a:ext cx="1242573" cy="524832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원호 42">
              <a:extLst>
                <a:ext uri="{FF2B5EF4-FFF2-40B4-BE49-F238E27FC236}">
                  <a16:creationId xmlns:a16="http://schemas.microsoft.com/office/drawing/2014/main" id="{9CAB815A-4F53-F035-8CF3-20DACBE4FCCD}"/>
                </a:ext>
              </a:extLst>
            </p:cNvPr>
            <p:cNvSpPr/>
            <p:nvPr/>
          </p:nvSpPr>
          <p:spPr>
            <a:xfrm rot="13801519">
              <a:off x="3944834" y="3952299"/>
              <a:ext cx="914400" cy="914400"/>
            </a:xfrm>
            <a:prstGeom prst="arc">
              <a:avLst>
                <a:gd name="adj1" fmla="val 17292513"/>
                <a:gd name="adj2" fmla="val 1851959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7DC4ECF-2C5A-2FE9-0C7D-35D3882A6E53}"/>
                    </a:ext>
                  </a:extLst>
                </p:cNvPr>
                <p:cNvSpPr txBox="1"/>
                <p:nvPr/>
              </p:nvSpPr>
              <p:spPr>
                <a:xfrm>
                  <a:off x="2539325" y="4907971"/>
                  <a:ext cx="8607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986E5D-217C-0C85-860F-AD6E655DA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325" y="4907971"/>
                  <a:ext cx="86073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0A1B7843-D683-B130-1AE8-80C6CB90DF3C}"/>
                </a:ext>
              </a:extLst>
            </p:cNvPr>
            <p:cNvCxnSpPr>
              <a:cxnSpLocks/>
              <a:stCxn id="41" idx="6"/>
            </p:cNvCxnSpPr>
            <p:nvPr/>
          </p:nvCxnSpPr>
          <p:spPr>
            <a:xfrm>
              <a:off x="4410933" y="4390199"/>
              <a:ext cx="664375" cy="117100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99291CAF-DD5F-CE5B-AEE2-9B0881934D17}"/>
                </a:ext>
              </a:extLst>
            </p:cNvPr>
            <p:cNvCxnSpPr>
              <a:cxnSpLocks/>
            </p:cNvCxnSpPr>
            <p:nvPr/>
          </p:nvCxnSpPr>
          <p:spPr>
            <a:xfrm>
              <a:off x="3180438" y="4919155"/>
              <a:ext cx="1898004" cy="626069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98A29DAC-E921-238B-D4D0-E7551595B0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2179" y="5037738"/>
              <a:ext cx="1229446" cy="501223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7105185-8B61-CF3E-B936-01327E368DBD}"/>
                    </a:ext>
                  </a:extLst>
                </p:cNvPr>
                <p:cNvSpPr txBox="1"/>
                <p:nvPr/>
              </p:nvSpPr>
              <p:spPr>
                <a:xfrm>
                  <a:off x="5751701" y="5602359"/>
                  <a:ext cx="1238511" cy="4423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110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40" name="TextBox 1039">
                  <a:extLst>
                    <a:ext uri="{FF2B5EF4-FFF2-40B4-BE49-F238E27FC236}">
                      <a16:creationId xmlns:a16="http://schemas.microsoft.com/office/drawing/2014/main" id="{F4357E84-FA90-4265-3CD5-412B605F9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701" y="5602359"/>
                  <a:ext cx="1238511" cy="442301"/>
                </a:xfrm>
                <a:prstGeom prst="rect">
                  <a:avLst/>
                </a:prstGeom>
                <a:blipFill>
                  <a:blip r:embed="rId14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364BEE8-D4C0-B747-19F2-0A267251983F}"/>
                    </a:ext>
                  </a:extLst>
                </p:cNvPr>
                <p:cNvSpPr txBox="1"/>
                <p:nvPr/>
              </p:nvSpPr>
              <p:spPr>
                <a:xfrm>
                  <a:off x="3526189" y="4412987"/>
                  <a:ext cx="20499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041" name="TextBox 1040">
                  <a:extLst>
                    <a:ext uri="{FF2B5EF4-FFF2-40B4-BE49-F238E27FC236}">
                      <a16:creationId xmlns:a16="http://schemas.microsoft.com/office/drawing/2014/main" id="{955DDCEB-553D-DCE0-7D09-42F687AAE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189" y="4412987"/>
                  <a:ext cx="204992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29412" r="-29412" b="-341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원호 50">
              <a:extLst>
                <a:ext uri="{FF2B5EF4-FFF2-40B4-BE49-F238E27FC236}">
                  <a16:creationId xmlns:a16="http://schemas.microsoft.com/office/drawing/2014/main" id="{D4D6FC78-0F31-1213-DDB6-20370BA22715}"/>
                </a:ext>
              </a:extLst>
            </p:cNvPr>
            <p:cNvSpPr/>
            <p:nvPr/>
          </p:nvSpPr>
          <p:spPr>
            <a:xfrm rot="8155402">
              <a:off x="3915094" y="3929198"/>
              <a:ext cx="914400" cy="914400"/>
            </a:xfrm>
            <a:prstGeom prst="arc">
              <a:avLst>
                <a:gd name="adj1" fmla="val 17008454"/>
                <a:gd name="adj2" fmla="val 1851959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20A49C9-E4CA-A00C-BE60-792146E2E7E6}"/>
                    </a:ext>
                  </a:extLst>
                </p:cNvPr>
                <p:cNvSpPr txBox="1"/>
                <p:nvPr/>
              </p:nvSpPr>
              <p:spPr>
                <a:xfrm>
                  <a:off x="4434758" y="4845073"/>
                  <a:ext cx="27289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53C75254-C130-E0F7-0E3A-63184E7CF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758" y="4845073"/>
                  <a:ext cx="272895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22222" r="-2222" b="-3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Rectangle 1">
            <a:extLst>
              <a:ext uri="{FF2B5EF4-FFF2-40B4-BE49-F238E27FC236}">
                <a16:creationId xmlns:a16="http://schemas.microsoft.com/office/drawing/2014/main" id="{CFFBACBD-05D7-DB2F-8B28-6F93BA644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31E8AF-3411-6DD6-D6F7-564ED0C73995}"/>
              </a:ext>
            </a:extLst>
          </p:cNvPr>
          <p:cNvSpPr/>
          <p:nvPr/>
        </p:nvSpPr>
        <p:spPr>
          <a:xfrm>
            <a:off x="4880647" y="6071805"/>
            <a:ext cx="1669718" cy="7789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CB413-3F8D-6266-0022-888C86779350}"/>
              </a:ext>
            </a:extLst>
          </p:cNvPr>
          <p:cNvSpPr txBox="1"/>
          <p:nvPr/>
        </p:nvSpPr>
        <p:spPr>
          <a:xfrm>
            <a:off x="6557134" y="5952201"/>
            <a:ext cx="1810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</a:rPr>
              <a:t>Optimum condition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62FB2FA-238A-616F-54EC-25820C243ED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4337" y="1292413"/>
            <a:ext cx="2993745" cy="237503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D1FF9DF-1F27-314A-9D11-1E484EAC430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7702" y="1278770"/>
            <a:ext cx="2923891" cy="237503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6C59585-A0F9-7454-130A-B6595E051ED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873" y="4781776"/>
            <a:ext cx="3028672" cy="2375038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4F7A6422-26CA-C419-9485-45A9CD7BBA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5312" y="4781776"/>
            <a:ext cx="3028672" cy="237503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75ACBB8-14E7-2086-5A64-71765EBC00F7}"/>
              </a:ext>
            </a:extLst>
          </p:cNvPr>
          <p:cNvSpPr txBox="1"/>
          <p:nvPr/>
        </p:nvSpPr>
        <p:spPr>
          <a:xfrm>
            <a:off x="13025957" y="5732018"/>
            <a:ext cx="997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Feasible operation</a:t>
            </a:r>
            <a:endParaRPr lang="ko-KR" altLang="en-US" sz="15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5E68A5-D60D-DC1B-D07E-DC6B0448AF28}"/>
              </a:ext>
            </a:extLst>
          </p:cNvPr>
          <p:cNvSpPr txBox="1"/>
          <p:nvPr/>
        </p:nvSpPr>
        <p:spPr>
          <a:xfrm>
            <a:off x="9997285" y="5905176"/>
            <a:ext cx="997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Feasible operation</a:t>
            </a:r>
            <a:endParaRPr lang="ko-KR" altLang="en-US" sz="15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E3DC82-E5CC-CA98-347C-6F3BE73D0471}"/>
              </a:ext>
            </a:extLst>
          </p:cNvPr>
          <p:cNvSpPr txBox="1"/>
          <p:nvPr/>
        </p:nvSpPr>
        <p:spPr>
          <a:xfrm>
            <a:off x="13025957" y="2349963"/>
            <a:ext cx="997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Feasible operation</a:t>
            </a:r>
            <a:endParaRPr lang="ko-KR" altLang="en-US" sz="15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76138A-F3A0-4BF5-301E-2A81A8ECB46B}"/>
              </a:ext>
            </a:extLst>
          </p:cNvPr>
          <p:cNvSpPr txBox="1"/>
          <p:nvPr/>
        </p:nvSpPr>
        <p:spPr>
          <a:xfrm>
            <a:off x="9997285" y="2374107"/>
            <a:ext cx="997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Feasible operation</a:t>
            </a:r>
            <a:endParaRPr lang="ko-KR" altLang="en-US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08CE7F5-DC11-434F-CCE3-34CAF6BEDC4F}"/>
                  </a:ext>
                </a:extLst>
              </p:cNvPr>
              <p:cNvSpPr txBox="1"/>
              <p:nvPr/>
            </p:nvSpPr>
            <p:spPr>
              <a:xfrm>
                <a:off x="10806045" y="760580"/>
                <a:ext cx="2204538" cy="346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IDs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08CE7F5-DC11-434F-CCE3-34CAF6BED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045" y="760580"/>
                <a:ext cx="2204538" cy="346249"/>
              </a:xfrm>
              <a:prstGeom prst="rect">
                <a:avLst/>
              </a:prstGeom>
              <a:blipFill>
                <a:blip r:embed="rId26"/>
                <a:stretch>
                  <a:fillRect b="-3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76170AF8-5B6D-26FC-6C72-EA416275BE6A}"/>
              </a:ext>
            </a:extLst>
          </p:cNvPr>
          <p:cNvSpPr txBox="1"/>
          <p:nvPr/>
        </p:nvSpPr>
        <p:spPr>
          <a:xfrm>
            <a:off x="11172249" y="3679775"/>
            <a:ext cx="143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Optimal tuning</a:t>
            </a:r>
            <a:endParaRPr lang="ko-KR" altLang="en-US" sz="1600" dirty="0"/>
          </a:p>
        </p:txBody>
      </p: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3DFC6C5E-15A5-9536-7C68-44CDF291AD15}"/>
              </a:ext>
            </a:extLst>
          </p:cNvPr>
          <p:cNvCxnSpPr>
            <a:cxnSpLocks/>
            <a:stCxn id="65" idx="0"/>
            <a:endCxn id="72" idx="6"/>
          </p:cNvCxnSpPr>
          <p:nvPr/>
        </p:nvCxnSpPr>
        <p:spPr>
          <a:xfrm flipH="1" flipV="1">
            <a:off x="10445675" y="3217037"/>
            <a:ext cx="1442027" cy="4627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E1503DB7-85D9-A728-CEE4-C86CDADC406B}"/>
              </a:ext>
            </a:extLst>
          </p:cNvPr>
          <p:cNvCxnSpPr>
            <a:cxnSpLocks/>
            <a:stCxn id="65" idx="0"/>
            <a:endCxn id="73" idx="2"/>
          </p:cNvCxnSpPr>
          <p:nvPr/>
        </p:nvCxnSpPr>
        <p:spPr>
          <a:xfrm flipV="1">
            <a:off x="11887702" y="3193802"/>
            <a:ext cx="1650525" cy="4859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타원 71">
            <a:extLst>
              <a:ext uri="{FF2B5EF4-FFF2-40B4-BE49-F238E27FC236}">
                <a16:creationId xmlns:a16="http://schemas.microsoft.com/office/drawing/2014/main" id="{BF87FC50-CAE2-E9F2-9BFA-D61E209A2D86}"/>
              </a:ext>
            </a:extLst>
          </p:cNvPr>
          <p:cNvSpPr/>
          <p:nvPr/>
        </p:nvSpPr>
        <p:spPr>
          <a:xfrm>
            <a:off x="10303269" y="3145834"/>
            <a:ext cx="142406" cy="14240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25B523A3-962D-DDB8-0603-B1D0EEF49527}"/>
              </a:ext>
            </a:extLst>
          </p:cNvPr>
          <p:cNvSpPr/>
          <p:nvPr/>
        </p:nvSpPr>
        <p:spPr>
          <a:xfrm>
            <a:off x="13538227" y="3122599"/>
            <a:ext cx="142406" cy="14240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3AC3CF-48FC-A09C-099E-0148297F6879}"/>
              </a:ext>
            </a:extLst>
          </p:cNvPr>
          <p:cNvSpPr txBox="1"/>
          <p:nvPr/>
        </p:nvSpPr>
        <p:spPr>
          <a:xfrm>
            <a:off x="11172249" y="7194272"/>
            <a:ext cx="143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Optimal tuning</a:t>
            </a:r>
            <a:endParaRPr lang="ko-KR" altLang="en-US" sz="1600" dirty="0"/>
          </a:p>
        </p:txBody>
      </p: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7A3557F0-91A0-15DC-CBD8-6F21A61D9A01}"/>
              </a:ext>
            </a:extLst>
          </p:cNvPr>
          <p:cNvCxnSpPr>
            <a:cxnSpLocks/>
            <a:stCxn id="76" idx="0"/>
            <a:endCxn id="79" idx="6"/>
          </p:cNvCxnSpPr>
          <p:nvPr/>
        </p:nvCxnSpPr>
        <p:spPr>
          <a:xfrm flipH="1" flipV="1">
            <a:off x="10514506" y="6731534"/>
            <a:ext cx="1373196" cy="4627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F405F870-9260-14DB-969A-B58C42EBC827}"/>
              </a:ext>
            </a:extLst>
          </p:cNvPr>
          <p:cNvCxnSpPr>
            <a:cxnSpLocks/>
            <a:stCxn id="76" idx="0"/>
            <a:endCxn id="80" idx="2"/>
          </p:cNvCxnSpPr>
          <p:nvPr/>
        </p:nvCxnSpPr>
        <p:spPr>
          <a:xfrm flipV="1">
            <a:off x="11887702" y="6708299"/>
            <a:ext cx="1627708" cy="4859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>
            <a:extLst>
              <a:ext uri="{FF2B5EF4-FFF2-40B4-BE49-F238E27FC236}">
                <a16:creationId xmlns:a16="http://schemas.microsoft.com/office/drawing/2014/main" id="{FA117D63-7CC8-F063-52BE-2188968FFB38}"/>
              </a:ext>
            </a:extLst>
          </p:cNvPr>
          <p:cNvSpPr/>
          <p:nvPr/>
        </p:nvSpPr>
        <p:spPr>
          <a:xfrm>
            <a:off x="10372100" y="6660331"/>
            <a:ext cx="142406" cy="14240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E6D9ECD0-A81E-4FA5-7282-81485954FEF2}"/>
              </a:ext>
            </a:extLst>
          </p:cNvPr>
          <p:cNvSpPr/>
          <p:nvPr/>
        </p:nvSpPr>
        <p:spPr>
          <a:xfrm>
            <a:off x="13515410" y="6637096"/>
            <a:ext cx="142406" cy="14240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65355252-8434-7215-5AE4-CC38E995844E}"/>
              </a:ext>
            </a:extLst>
          </p:cNvPr>
          <p:cNvSpPr/>
          <p:nvPr/>
        </p:nvSpPr>
        <p:spPr>
          <a:xfrm>
            <a:off x="8659906" y="4369950"/>
            <a:ext cx="6496817" cy="3201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B0B2FD2-E506-1F90-79E1-6521D0DD3665}"/>
                  </a:ext>
                </a:extLst>
              </p:cNvPr>
              <p:cNvSpPr txBox="1"/>
              <p:nvPr/>
            </p:nvSpPr>
            <p:spPr>
              <a:xfrm>
                <a:off x="10806045" y="4221633"/>
                <a:ext cx="2204538" cy="346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IDs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B0B2FD2-E506-1F90-79E1-6521D0DD3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045" y="4221633"/>
                <a:ext cx="2204538" cy="346249"/>
              </a:xfrm>
              <a:prstGeom prst="rect">
                <a:avLst/>
              </a:prstGeom>
              <a:blipFill>
                <a:blip r:embed="rId27"/>
                <a:stretch>
                  <a:fillRect b="-51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3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5A053-49C6-6155-97FC-EA0942232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478BDA45-28A7-D42E-CC63-B6429A372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E4EE7DE-A894-3282-3978-60C56492F059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Wakefield in cavity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BCF595-E755-F5A3-6EC6-99F25E1D1A5B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A216BE-576E-30CC-DD9B-4877E327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237326-DEBA-67CD-A3D3-1DD7E4D50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B5517D0A-4EFC-7C4F-9E56-82DE813B8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 descr="도표, 텍스트, 라인, 기술 도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2EB630E-766A-0A95-6ECC-F176A2837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5" y="1812606"/>
            <a:ext cx="6355525" cy="55491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DE0DD-8399-7C14-7A1E-ECF583920A32}"/>
                  </a:ext>
                </a:extLst>
              </p:cNvPr>
              <p:cNvSpPr txBox="1"/>
              <p:nvPr/>
            </p:nvSpPr>
            <p:spPr>
              <a:xfrm>
                <a:off x="2090737" y="1679222"/>
                <a:ext cx="5736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DE0DD-8399-7C14-7A1E-ECF583920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737" y="1679222"/>
                <a:ext cx="573683" cy="246221"/>
              </a:xfrm>
              <a:prstGeom prst="rect">
                <a:avLst/>
              </a:prstGeom>
              <a:blipFill>
                <a:blip r:embed="rId3"/>
                <a:stretch>
                  <a:fillRect l="-14894" r="-3191" b="-268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766B0A-6E27-03EC-D562-5ECC0210F617}"/>
                  </a:ext>
                </a:extLst>
              </p:cNvPr>
              <p:cNvSpPr txBox="1"/>
              <p:nvPr/>
            </p:nvSpPr>
            <p:spPr>
              <a:xfrm>
                <a:off x="5423279" y="1679222"/>
                <a:ext cx="687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766B0A-6E27-03EC-D562-5ECC0210F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279" y="1679222"/>
                <a:ext cx="687496" cy="246221"/>
              </a:xfrm>
              <a:prstGeom prst="rect">
                <a:avLst/>
              </a:prstGeom>
              <a:blipFill>
                <a:blip r:embed="rId4"/>
                <a:stretch>
                  <a:fillRect l="-13393" r="-1786" b="-268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C2D4DF-FE95-DF36-FD58-D8D9008167AE}"/>
                  </a:ext>
                </a:extLst>
              </p:cNvPr>
              <p:cNvSpPr txBox="1"/>
              <p:nvPr/>
            </p:nvSpPr>
            <p:spPr>
              <a:xfrm>
                <a:off x="1976923" y="4587160"/>
                <a:ext cx="8013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C2D4DF-FE95-DF36-FD58-D8D900816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23" y="4587160"/>
                <a:ext cx="801310" cy="246221"/>
              </a:xfrm>
              <a:prstGeom prst="rect">
                <a:avLst/>
              </a:prstGeom>
              <a:blipFill>
                <a:blip r:embed="rId5"/>
                <a:stretch>
                  <a:fillRect l="-10606" r="-1515" b="-268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13BBA-7672-2AE0-9CFD-88C5D73E906F}"/>
                  </a:ext>
                </a:extLst>
              </p:cNvPr>
              <p:cNvSpPr txBox="1"/>
              <p:nvPr/>
            </p:nvSpPr>
            <p:spPr>
              <a:xfrm>
                <a:off x="7407287" y="1907128"/>
                <a:ext cx="7674736" cy="5439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A charged particle passing through a cavity-like structure generates a wake field, which affects the trailing particles.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Cavity impedance expression: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𝑖𝑄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Narrow impedance → long-range wake field → occurs multi-bunch instability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𝑘𝐶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𝑛𝐶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In the above transition,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ko-KR" sz="1600" dirty="0"/>
                  <a:t> leads to beam instability, known as </a:t>
                </a:r>
                <a:r>
                  <a:rPr lang="en-US" altLang="ko-KR" sz="1600" b="1" dirty="0">
                    <a:solidFill>
                      <a:srgbClr val="C00000"/>
                    </a:solidFill>
                  </a:rPr>
                  <a:t>Robinson instability</a:t>
                </a:r>
                <a:r>
                  <a:rPr lang="en-US" altLang="ko-KR" sz="1600" dirty="0"/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13BBA-7672-2AE0-9CFD-88C5D73E9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287" y="1907128"/>
                <a:ext cx="7674736" cy="5439631"/>
              </a:xfrm>
              <a:prstGeom prst="rect">
                <a:avLst/>
              </a:prstGeom>
              <a:blipFill>
                <a:blip r:embed="rId6"/>
                <a:stretch>
                  <a:fillRect l="-318" r="-1191" b="-5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75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4756A-442C-79FC-E89C-5B283090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>
            <a:extLst>
              <a:ext uri="{FF2B5EF4-FFF2-40B4-BE49-F238E27FC236}">
                <a16:creationId xmlns:a16="http://schemas.microsoft.com/office/drawing/2014/main" id="{4D7A3117-3367-B384-6B11-EB5D9C778801}"/>
              </a:ext>
            </a:extLst>
          </p:cNvPr>
          <p:cNvSpPr txBox="1"/>
          <p:nvPr/>
        </p:nvSpPr>
        <p:spPr>
          <a:xfrm>
            <a:off x="85431" y="1375986"/>
            <a:ext cx="86831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AC Robinson</a:t>
            </a:r>
          </a:p>
          <a:p>
            <a:endParaRPr lang="en-US" altLang="ko-KR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8D2102E-A60A-0940-A2C2-82F3E153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3752F69-6EDB-0B3B-B8ED-1BC3FE4C8050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Robinson Instability in HHC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8C3E6B-D682-5778-7542-28A4C2C1D738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5DF2F60-9E9A-6861-23E0-A4564113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7628F71A-5390-8B5B-D566-E3DC2CB3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7AA8BB2-EE79-4DE6-9E6A-472713B32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95" y="1827620"/>
            <a:ext cx="4212000" cy="263249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2EAE1DE-80FE-4C86-8D8B-EAF4D5E55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33" y="5142695"/>
            <a:ext cx="4067070" cy="2503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6BC93DF-A6A5-A44D-D8A8-5AB8384956F9}"/>
                  </a:ext>
                </a:extLst>
              </p:cNvPr>
              <p:cNvSpPr txBox="1"/>
              <p:nvPr/>
            </p:nvSpPr>
            <p:spPr>
              <a:xfrm>
                <a:off x="2685888" y="6651747"/>
                <a:ext cx="2046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6BC93DF-A6A5-A44D-D8A8-5AB838495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88" y="6651747"/>
                <a:ext cx="204671" cy="184666"/>
              </a:xfrm>
              <a:prstGeom prst="rect">
                <a:avLst/>
              </a:prstGeom>
              <a:blipFill>
                <a:blip r:embed="rId4"/>
                <a:stretch>
                  <a:fillRect l="-12121" r="-3030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0B2209AE-061A-9AC6-7BA6-2DA994776362}"/>
              </a:ext>
            </a:extLst>
          </p:cNvPr>
          <p:cNvCxnSpPr>
            <a:cxnSpLocks/>
          </p:cNvCxnSpPr>
          <p:nvPr/>
        </p:nvCxnSpPr>
        <p:spPr>
          <a:xfrm>
            <a:off x="2589395" y="6651747"/>
            <a:ext cx="35031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3F96AF6-1E35-86AF-C01E-E4F359134994}"/>
                  </a:ext>
                </a:extLst>
              </p:cNvPr>
              <p:cNvSpPr txBox="1"/>
              <p:nvPr/>
            </p:nvSpPr>
            <p:spPr>
              <a:xfrm>
                <a:off x="2721178" y="3309354"/>
                <a:ext cx="21961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3F96AF6-1E35-86AF-C01E-E4F359134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78" y="3309354"/>
                <a:ext cx="219611" cy="184666"/>
              </a:xfrm>
              <a:prstGeom prst="rect">
                <a:avLst/>
              </a:prstGeom>
              <a:blipFill>
                <a:blip r:embed="rId5"/>
                <a:stretch>
                  <a:fillRect l="-8333" r="-2778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B96F8384-6124-07C6-D252-61B7CEDE41E2}"/>
              </a:ext>
            </a:extLst>
          </p:cNvPr>
          <p:cNvCxnSpPr>
            <a:cxnSpLocks/>
          </p:cNvCxnSpPr>
          <p:nvPr/>
        </p:nvCxnSpPr>
        <p:spPr>
          <a:xfrm>
            <a:off x="2655773" y="3303004"/>
            <a:ext cx="35031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12BE8802-0FF8-49AF-02E0-902405A86A09}"/>
              </a:ext>
            </a:extLst>
          </p:cNvPr>
          <p:cNvGrpSpPr/>
          <p:nvPr/>
        </p:nvGrpSpPr>
        <p:grpSpPr>
          <a:xfrm>
            <a:off x="4387416" y="1755933"/>
            <a:ext cx="4436889" cy="2519333"/>
            <a:chOff x="3739716" y="5062986"/>
            <a:chExt cx="4436889" cy="2519333"/>
          </a:xfrm>
        </p:grpSpPr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1B9893B6-A0DB-4E7C-94C6-50CCAAEF4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6480" y="5127143"/>
              <a:ext cx="0" cy="24551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9FB1EF0-F4F3-4265-930B-3FEB39B7296A}"/>
                    </a:ext>
                  </a:extLst>
                </p:cNvPr>
                <p:cNvSpPr txBox="1"/>
                <p:nvPr/>
              </p:nvSpPr>
              <p:spPr>
                <a:xfrm>
                  <a:off x="5128197" y="5062986"/>
                  <a:ext cx="12567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9FB1EF0-F4F3-4265-930B-3FEB39B72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197" y="5062986"/>
                  <a:ext cx="125675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9048" r="-142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0" name="그룹 149">
              <a:extLst>
                <a:ext uri="{FF2B5EF4-FFF2-40B4-BE49-F238E27FC236}">
                  <a16:creationId xmlns:a16="http://schemas.microsoft.com/office/drawing/2014/main" id="{DE7E2F0B-9628-1D9C-3722-011C1197456C}"/>
                </a:ext>
              </a:extLst>
            </p:cNvPr>
            <p:cNvGrpSpPr/>
            <p:nvPr/>
          </p:nvGrpSpPr>
          <p:grpSpPr>
            <a:xfrm>
              <a:off x="3739716" y="5207844"/>
              <a:ext cx="4205040" cy="676497"/>
              <a:chOff x="4062198" y="4378871"/>
              <a:chExt cx="4205040" cy="676497"/>
            </a:xfrm>
          </p:grpSpPr>
          <p:cxnSp>
            <p:nvCxnSpPr>
              <p:cNvPr id="81" name="직선 연결선 80">
                <a:extLst>
                  <a:ext uri="{FF2B5EF4-FFF2-40B4-BE49-F238E27FC236}">
                    <a16:creationId xmlns:a16="http://schemas.microsoft.com/office/drawing/2014/main" id="{CAA29A89-4426-4434-B796-35E0E5EB8217}"/>
                  </a:ext>
                </a:extLst>
              </p:cNvPr>
              <p:cNvCxnSpPr>
                <a:cxnSpLocks/>
                <a:stCxn id="92" idx="6"/>
              </p:cNvCxnSpPr>
              <p:nvPr/>
            </p:nvCxnSpPr>
            <p:spPr>
              <a:xfrm>
                <a:off x="5860195" y="4637578"/>
                <a:ext cx="9317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>
                <a:extLst>
                  <a:ext uri="{FF2B5EF4-FFF2-40B4-BE49-F238E27FC236}">
                    <a16:creationId xmlns:a16="http://schemas.microsoft.com/office/drawing/2014/main" id="{456B00B4-E18E-41E1-A5C6-69A56D344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0960" y="4887969"/>
                <a:ext cx="248627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2DFFB72A-3AC0-4DEC-92AF-E8DB27704EE0}"/>
                      </a:ext>
                    </a:extLst>
                  </p:cNvPr>
                  <p:cNvSpPr txBox="1"/>
                  <p:nvPr/>
                </p:nvSpPr>
                <p:spPr>
                  <a:xfrm>
                    <a:off x="4062198" y="4716814"/>
                    <a:ext cx="237507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ko-KR" altLang="en-US" sz="1600" dirty="0"/>
                  </a:p>
                </p:txBody>
              </p:sp>
            </mc:Choice>
            <mc:Fallback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2DFFB72A-3AC0-4DEC-92AF-E8DB27704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2198" y="4716814"/>
                    <a:ext cx="237507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id="{D8465288-5130-4550-A0B2-9AD4B415B701}"/>
                  </a:ext>
                </a:extLst>
              </p:cNvPr>
              <p:cNvSpPr/>
              <p:nvPr/>
            </p:nvSpPr>
            <p:spPr>
              <a:xfrm>
                <a:off x="5717729" y="4573081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타원 92">
                <a:extLst>
                  <a:ext uri="{FF2B5EF4-FFF2-40B4-BE49-F238E27FC236}">
                    <a16:creationId xmlns:a16="http://schemas.microsoft.com/office/drawing/2014/main" id="{F2302770-1022-4927-8590-3C14831F8BE8}"/>
                  </a:ext>
                </a:extLst>
              </p:cNvPr>
              <p:cNvSpPr/>
              <p:nvPr/>
            </p:nvSpPr>
            <p:spPr>
              <a:xfrm>
                <a:off x="6049020" y="4573081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0D53561D-5761-431A-8878-71557C682B12}"/>
                  </a:ext>
                </a:extLst>
              </p:cNvPr>
              <p:cNvSpPr/>
              <p:nvPr/>
            </p:nvSpPr>
            <p:spPr>
              <a:xfrm>
                <a:off x="6388207" y="4573081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2E1A4895-FA1C-4D9B-86F5-8646ECE71933}"/>
                  </a:ext>
                </a:extLst>
              </p:cNvPr>
              <p:cNvSpPr/>
              <p:nvPr/>
            </p:nvSpPr>
            <p:spPr>
              <a:xfrm>
                <a:off x="7981161" y="4573081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8E0EDD41-64FC-4679-9967-D8371EE4DF98}"/>
                      </a:ext>
                    </a:extLst>
                  </p:cNvPr>
                  <p:cNvSpPr txBox="1"/>
                  <p:nvPr/>
                </p:nvSpPr>
                <p:spPr>
                  <a:xfrm>
                    <a:off x="6988159" y="4378871"/>
                    <a:ext cx="282129" cy="346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8E0EDD41-64FC-4679-9967-D8371EE4DF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8159" y="4378871"/>
                    <a:ext cx="282129" cy="34624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7" name="직선 연결선 96">
                <a:extLst>
                  <a:ext uri="{FF2B5EF4-FFF2-40B4-BE49-F238E27FC236}">
                    <a16:creationId xmlns:a16="http://schemas.microsoft.com/office/drawing/2014/main" id="{D4BF1CEC-37AE-4940-9E3B-0D9B01FA5C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9689" y="4628968"/>
                <a:ext cx="54147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4C3C1205-99B2-DD33-CB33-9C26E511C937}"/>
                </a:ext>
              </a:extLst>
            </p:cNvPr>
            <p:cNvGrpSpPr/>
            <p:nvPr/>
          </p:nvGrpSpPr>
          <p:grpSpPr>
            <a:xfrm>
              <a:off x="3739716" y="6807736"/>
              <a:ext cx="4436889" cy="774583"/>
              <a:chOff x="4062198" y="7097662"/>
              <a:chExt cx="4436889" cy="774583"/>
            </a:xfrm>
          </p:grpSpPr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298A7236-17ED-FCF4-9ACD-907E33062FB4}"/>
                  </a:ext>
                </a:extLst>
              </p:cNvPr>
              <p:cNvSpPr/>
              <p:nvPr/>
            </p:nvSpPr>
            <p:spPr>
              <a:xfrm>
                <a:off x="5797468" y="7180962"/>
                <a:ext cx="598288" cy="202247"/>
              </a:xfrm>
              <a:custGeom>
                <a:avLst/>
                <a:gdLst>
                  <a:gd name="connsiteX0" fmla="*/ 0 w 1128713"/>
                  <a:gd name="connsiteY0" fmla="*/ 357188 h 359569"/>
                  <a:gd name="connsiteX1" fmla="*/ 561975 w 1128713"/>
                  <a:gd name="connsiteY1" fmla="*/ 0 h 359569"/>
                  <a:gd name="connsiteX2" fmla="*/ 1128713 w 1128713"/>
                  <a:gd name="connsiteY2" fmla="*/ 359569 h 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713" h="359569">
                    <a:moveTo>
                      <a:pt x="0" y="357188"/>
                    </a:moveTo>
                    <a:cubicBezTo>
                      <a:pt x="186928" y="178395"/>
                      <a:pt x="373856" y="-397"/>
                      <a:pt x="561975" y="0"/>
                    </a:cubicBezTo>
                    <a:cubicBezTo>
                      <a:pt x="750094" y="397"/>
                      <a:pt x="939403" y="179983"/>
                      <a:pt x="1128713" y="359569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CE2B484E-2C57-E642-54A8-3D437F3D105A}"/>
                  </a:ext>
                </a:extLst>
              </p:cNvPr>
              <p:cNvSpPr/>
              <p:nvPr/>
            </p:nvSpPr>
            <p:spPr>
              <a:xfrm rot="10800000">
                <a:off x="6392696" y="7381219"/>
                <a:ext cx="598288" cy="202247"/>
              </a:xfrm>
              <a:custGeom>
                <a:avLst/>
                <a:gdLst>
                  <a:gd name="connsiteX0" fmla="*/ 0 w 1128713"/>
                  <a:gd name="connsiteY0" fmla="*/ 357188 h 359569"/>
                  <a:gd name="connsiteX1" fmla="*/ 561975 w 1128713"/>
                  <a:gd name="connsiteY1" fmla="*/ 0 h 359569"/>
                  <a:gd name="connsiteX2" fmla="*/ 1128713 w 1128713"/>
                  <a:gd name="connsiteY2" fmla="*/ 359569 h 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713" h="359569">
                    <a:moveTo>
                      <a:pt x="0" y="357188"/>
                    </a:moveTo>
                    <a:cubicBezTo>
                      <a:pt x="186928" y="178395"/>
                      <a:pt x="373856" y="-397"/>
                      <a:pt x="561975" y="0"/>
                    </a:cubicBezTo>
                    <a:cubicBezTo>
                      <a:pt x="750094" y="397"/>
                      <a:pt x="939403" y="179983"/>
                      <a:pt x="1128713" y="359569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직사각형 119">
                <a:extLst>
                  <a:ext uri="{FF2B5EF4-FFF2-40B4-BE49-F238E27FC236}">
                    <a16:creationId xmlns:a16="http://schemas.microsoft.com/office/drawing/2014/main" id="{C5A41728-2173-95DE-D5EB-7FBB6D5FBAEC}"/>
                  </a:ext>
                </a:extLst>
              </p:cNvPr>
              <p:cNvSpPr/>
              <p:nvPr/>
            </p:nvSpPr>
            <p:spPr>
              <a:xfrm>
                <a:off x="6645228" y="7396954"/>
                <a:ext cx="519938" cy="276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1" name="직선 화살표 연결선 120">
                <a:extLst>
                  <a:ext uri="{FF2B5EF4-FFF2-40B4-BE49-F238E27FC236}">
                    <a16:creationId xmlns:a16="http://schemas.microsoft.com/office/drawing/2014/main" id="{5A032D2D-C27D-A604-1C93-64EE537233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0960" y="7391121"/>
                <a:ext cx="248627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9D297FD8-810C-6003-9E45-9A28C4242347}"/>
                      </a:ext>
                    </a:extLst>
                  </p:cNvPr>
                  <p:cNvSpPr txBox="1"/>
                  <p:nvPr/>
                </p:nvSpPr>
                <p:spPr>
                  <a:xfrm>
                    <a:off x="4062198" y="7219966"/>
                    <a:ext cx="237507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ko-KR" altLang="en-US" sz="1600" dirty="0"/>
                  </a:p>
                </p:txBody>
              </p:sp>
            </mc:Choice>
            <mc:Fallback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9D297FD8-810C-6003-9E45-9A28C42423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2198" y="7219966"/>
                    <a:ext cx="237507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2D60F36-1489-B42C-3940-86D0FB4C090D}"/>
                  </a:ext>
                </a:extLst>
              </p:cNvPr>
              <p:cNvSpPr txBox="1"/>
              <p:nvPr/>
            </p:nvSpPr>
            <p:spPr>
              <a:xfrm>
                <a:off x="7605701" y="7656801"/>
                <a:ext cx="893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dirty="0"/>
                  <a:t>Bunch index</a:t>
                </a:r>
                <a:endParaRPr lang="ko-KR" altLang="en-US" sz="1400" dirty="0"/>
              </a:p>
            </p:txBody>
          </p:sp>
          <p:sp>
            <p:nvSpPr>
              <p:cNvPr id="126" name="타원 125">
                <a:extLst>
                  <a:ext uri="{FF2B5EF4-FFF2-40B4-BE49-F238E27FC236}">
                    <a16:creationId xmlns:a16="http://schemas.microsoft.com/office/drawing/2014/main" id="{71344E2D-03FE-0C42-191B-DDFCA8B357E0}"/>
                  </a:ext>
                </a:extLst>
              </p:cNvPr>
              <p:cNvSpPr/>
              <p:nvPr/>
            </p:nvSpPr>
            <p:spPr>
              <a:xfrm>
                <a:off x="5717729" y="7324336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3995BF6D-5954-4626-CF29-39662AF30B6B}"/>
                  </a:ext>
                </a:extLst>
              </p:cNvPr>
              <p:cNvSpPr/>
              <p:nvPr/>
            </p:nvSpPr>
            <p:spPr>
              <a:xfrm>
                <a:off x="6049020" y="7123276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F186FDEC-2DE1-2978-12D2-D88A679F524D}"/>
                  </a:ext>
                </a:extLst>
              </p:cNvPr>
              <p:cNvSpPr/>
              <p:nvPr/>
            </p:nvSpPr>
            <p:spPr>
              <a:xfrm>
                <a:off x="6366035" y="7339260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직사각형 131">
                <a:extLst>
                  <a:ext uri="{FF2B5EF4-FFF2-40B4-BE49-F238E27FC236}">
                    <a16:creationId xmlns:a16="http://schemas.microsoft.com/office/drawing/2014/main" id="{D4EFA648-8C5B-46D2-6489-52818E7D3281}"/>
                  </a:ext>
                </a:extLst>
              </p:cNvPr>
              <p:cNvSpPr/>
              <p:nvPr/>
            </p:nvSpPr>
            <p:spPr>
              <a:xfrm>
                <a:off x="6703682" y="7097662"/>
                <a:ext cx="519938" cy="276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EFD31822-E07A-7388-3885-34E3AA16C648}"/>
                  </a:ext>
                </a:extLst>
              </p:cNvPr>
              <p:cNvSpPr/>
              <p:nvPr/>
            </p:nvSpPr>
            <p:spPr>
              <a:xfrm>
                <a:off x="6971298" y="7180962"/>
                <a:ext cx="598288" cy="202247"/>
              </a:xfrm>
              <a:custGeom>
                <a:avLst/>
                <a:gdLst>
                  <a:gd name="connsiteX0" fmla="*/ 0 w 1128713"/>
                  <a:gd name="connsiteY0" fmla="*/ 357188 h 359569"/>
                  <a:gd name="connsiteX1" fmla="*/ 561975 w 1128713"/>
                  <a:gd name="connsiteY1" fmla="*/ 0 h 359569"/>
                  <a:gd name="connsiteX2" fmla="*/ 1128713 w 1128713"/>
                  <a:gd name="connsiteY2" fmla="*/ 359569 h 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713" h="359569">
                    <a:moveTo>
                      <a:pt x="0" y="357188"/>
                    </a:moveTo>
                    <a:cubicBezTo>
                      <a:pt x="186928" y="178395"/>
                      <a:pt x="373856" y="-397"/>
                      <a:pt x="561975" y="0"/>
                    </a:cubicBezTo>
                    <a:cubicBezTo>
                      <a:pt x="750094" y="397"/>
                      <a:pt x="939403" y="179983"/>
                      <a:pt x="1128713" y="359569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1C20499D-C2AE-115D-4286-856CFC2B30D9}"/>
                  </a:ext>
                </a:extLst>
              </p:cNvPr>
              <p:cNvSpPr/>
              <p:nvPr/>
            </p:nvSpPr>
            <p:spPr>
              <a:xfrm rot="10800000">
                <a:off x="7566526" y="7381219"/>
                <a:ext cx="598288" cy="202247"/>
              </a:xfrm>
              <a:custGeom>
                <a:avLst/>
                <a:gdLst>
                  <a:gd name="connsiteX0" fmla="*/ 0 w 1128713"/>
                  <a:gd name="connsiteY0" fmla="*/ 357188 h 359569"/>
                  <a:gd name="connsiteX1" fmla="*/ 561975 w 1128713"/>
                  <a:gd name="connsiteY1" fmla="*/ 0 h 359569"/>
                  <a:gd name="connsiteX2" fmla="*/ 1128713 w 1128713"/>
                  <a:gd name="connsiteY2" fmla="*/ 359569 h 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713" h="359569">
                    <a:moveTo>
                      <a:pt x="0" y="357188"/>
                    </a:moveTo>
                    <a:cubicBezTo>
                      <a:pt x="186928" y="178395"/>
                      <a:pt x="373856" y="-397"/>
                      <a:pt x="561975" y="0"/>
                    </a:cubicBezTo>
                    <a:cubicBezTo>
                      <a:pt x="750094" y="397"/>
                      <a:pt x="939403" y="179983"/>
                      <a:pt x="1128713" y="359569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5E265AB0-AED0-258F-0586-E4986E07F46D}"/>
                  </a:ext>
                </a:extLst>
              </p:cNvPr>
              <p:cNvSpPr/>
              <p:nvPr/>
            </p:nvSpPr>
            <p:spPr>
              <a:xfrm>
                <a:off x="6846236" y="7097662"/>
                <a:ext cx="519938" cy="276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BFCBCEF3-EE94-7C61-F5B6-0588C230A378}"/>
                      </a:ext>
                    </a:extLst>
                  </p:cNvPr>
                  <p:cNvSpPr txBox="1"/>
                  <p:nvPr/>
                </p:nvSpPr>
                <p:spPr>
                  <a:xfrm rot="19800000">
                    <a:off x="6641190" y="7265748"/>
                    <a:ext cx="282129" cy="346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BFCBCEF3-EE94-7C61-F5B6-0588C230A3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800000">
                    <a:off x="6641190" y="7265748"/>
                    <a:ext cx="282129" cy="34624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3B6276F2-AC48-A43B-F7EC-1265A8519391}"/>
                  </a:ext>
                </a:extLst>
              </p:cNvPr>
              <p:cNvSpPr/>
              <p:nvPr/>
            </p:nvSpPr>
            <p:spPr>
              <a:xfrm>
                <a:off x="7806649" y="7506786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92159430-5DB0-0A69-7EA4-E8E74A2C0006}"/>
                  </a:ext>
                </a:extLst>
              </p:cNvPr>
              <p:cNvSpPr/>
              <p:nvPr/>
            </p:nvSpPr>
            <p:spPr>
              <a:xfrm>
                <a:off x="7528118" y="7322087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006FFCCA-6F46-3D7F-509C-7D2DBD63E344}"/>
                </a:ext>
              </a:extLst>
            </p:cNvPr>
            <p:cNvGrpSpPr/>
            <p:nvPr/>
          </p:nvGrpSpPr>
          <p:grpSpPr>
            <a:xfrm>
              <a:off x="3739716" y="6055099"/>
              <a:ext cx="4205040" cy="581879"/>
              <a:chOff x="4062198" y="5846086"/>
              <a:chExt cx="4205040" cy="581879"/>
            </a:xfrm>
          </p:grpSpPr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9B14AFB0-5D57-41CF-8E6D-31A38BEEA1ED}"/>
                  </a:ext>
                </a:extLst>
              </p:cNvPr>
              <p:cNvSpPr/>
              <p:nvPr/>
            </p:nvSpPr>
            <p:spPr>
              <a:xfrm>
                <a:off x="5797467" y="5929386"/>
                <a:ext cx="1190578" cy="202247"/>
              </a:xfrm>
              <a:custGeom>
                <a:avLst/>
                <a:gdLst>
                  <a:gd name="connsiteX0" fmla="*/ 0 w 1128713"/>
                  <a:gd name="connsiteY0" fmla="*/ 357188 h 359569"/>
                  <a:gd name="connsiteX1" fmla="*/ 561975 w 1128713"/>
                  <a:gd name="connsiteY1" fmla="*/ 0 h 359569"/>
                  <a:gd name="connsiteX2" fmla="*/ 1128713 w 1128713"/>
                  <a:gd name="connsiteY2" fmla="*/ 359569 h 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713" h="359569">
                    <a:moveTo>
                      <a:pt x="0" y="357188"/>
                    </a:moveTo>
                    <a:cubicBezTo>
                      <a:pt x="186928" y="178395"/>
                      <a:pt x="373856" y="-397"/>
                      <a:pt x="561975" y="0"/>
                    </a:cubicBezTo>
                    <a:cubicBezTo>
                      <a:pt x="750094" y="397"/>
                      <a:pt x="939403" y="179983"/>
                      <a:pt x="1128713" y="359569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907633E8-D8D1-4D65-8D22-5B13955F12BA}"/>
                  </a:ext>
                </a:extLst>
              </p:cNvPr>
              <p:cNvSpPr/>
              <p:nvPr/>
            </p:nvSpPr>
            <p:spPr>
              <a:xfrm rot="10800000">
                <a:off x="6981954" y="6129643"/>
                <a:ext cx="1190578" cy="202247"/>
              </a:xfrm>
              <a:custGeom>
                <a:avLst/>
                <a:gdLst>
                  <a:gd name="connsiteX0" fmla="*/ 0 w 1128713"/>
                  <a:gd name="connsiteY0" fmla="*/ 357188 h 359569"/>
                  <a:gd name="connsiteX1" fmla="*/ 561975 w 1128713"/>
                  <a:gd name="connsiteY1" fmla="*/ 0 h 359569"/>
                  <a:gd name="connsiteX2" fmla="*/ 1128713 w 1128713"/>
                  <a:gd name="connsiteY2" fmla="*/ 359569 h 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713" h="359569">
                    <a:moveTo>
                      <a:pt x="0" y="357188"/>
                    </a:moveTo>
                    <a:cubicBezTo>
                      <a:pt x="186928" y="178395"/>
                      <a:pt x="373856" y="-397"/>
                      <a:pt x="561975" y="0"/>
                    </a:cubicBezTo>
                    <a:cubicBezTo>
                      <a:pt x="750094" y="397"/>
                      <a:pt x="939403" y="179983"/>
                      <a:pt x="1128713" y="359569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4D722A72-BF59-43C7-8927-28935FF78761}"/>
                  </a:ext>
                </a:extLst>
              </p:cNvPr>
              <p:cNvSpPr/>
              <p:nvPr/>
            </p:nvSpPr>
            <p:spPr>
              <a:xfrm>
                <a:off x="6919751" y="6151728"/>
                <a:ext cx="519938" cy="276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7" name="직선 화살표 연결선 86">
                <a:extLst>
                  <a:ext uri="{FF2B5EF4-FFF2-40B4-BE49-F238E27FC236}">
                    <a16:creationId xmlns:a16="http://schemas.microsoft.com/office/drawing/2014/main" id="{880E8BA0-E416-422C-AD9F-EC28A5E9A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0960" y="6139545"/>
                <a:ext cx="248627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10619DBA-1228-42C2-BA30-697ED9692ADC}"/>
                      </a:ext>
                    </a:extLst>
                  </p:cNvPr>
                  <p:cNvSpPr txBox="1"/>
                  <p:nvPr/>
                </p:nvSpPr>
                <p:spPr>
                  <a:xfrm>
                    <a:off x="4062198" y="5968390"/>
                    <a:ext cx="237507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ko-KR" altLang="en-US" sz="1600" dirty="0"/>
                  </a:p>
                </p:txBody>
              </p:sp>
            </mc:Choice>
            <mc:Fallback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10619DBA-1228-42C2-BA30-697ED9692A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2198" y="5968390"/>
                    <a:ext cx="2375070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81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9D18EFD5-A411-4204-82CB-133F173AFF1F}"/>
                  </a:ext>
                </a:extLst>
              </p:cNvPr>
              <p:cNvSpPr/>
              <p:nvPr/>
            </p:nvSpPr>
            <p:spPr>
              <a:xfrm>
                <a:off x="5717729" y="6072760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B8D3CAA0-83C8-4357-A9CD-5F246B7EFDFD}"/>
                  </a:ext>
                </a:extLst>
              </p:cNvPr>
              <p:cNvSpPr/>
              <p:nvPr/>
            </p:nvSpPr>
            <p:spPr>
              <a:xfrm>
                <a:off x="6049020" y="5923036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타원 99">
                <a:extLst>
                  <a:ext uri="{FF2B5EF4-FFF2-40B4-BE49-F238E27FC236}">
                    <a16:creationId xmlns:a16="http://schemas.microsoft.com/office/drawing/2014/main" id="{8709913C-F471-432E-9B77-8411578B13ED}"/>
                  </a:ext>
                </a:extLst>
              </p:cNvPr>
              <p:cNvSpPr/>
              <p:nvPr/>
            </p:nvSpPr>
            <p:spPr>
              <a:xfrm>
                <a:off x="6388207" y="5874026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4B0A856D-729B-4E9F-92EC-3BABD58843D3}"/>
                      </a:ext>
                    </a:extLst>
                  </p:cNvPr>
                  <p:cNvSpPr txBox="1"/>
                  <p:nvPr/>
                </p:nvSpPr>
                <p:spPr>
                  <a:xfrm rot="1800000">
                    <a:off x="6988159" y="5950968"/>
                    <a:ext cx="282129" cy="346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4B0A856D-729B-4E9F-92EC-3BABD5884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0000">
                    <a:off x="6988159" y="5950968"/>
                    <a:ext cx="282129" cy="34624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id="{6C436EA6-67CF-4CE7-8967-2681F3754DCB}"/>
                  </a:ext>
                </a:extLst>
              </p:cNvPr>
              <p:cNvSpPr/>
              <p:nvPr/>
            </p:nvSpPr>
            <p:spPr>
              <a:xfrm>
                <a:off x="7534468" y="6266574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C4F1D8AB-7485-4016-8E10-AD8E38FDF0B4}"/>
                  </a:ext>
                </a:extLst>
              </p:cNvPr>
              <p:cNvSpPr/>
              <p:nvPr/>
            </p:nvSpPr>
            <p:spPr>
              <a:xfrm>
                <a:off x="6703682" y="5846086"/>
                <a:ext cx="519938" cy="276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타원 141">
                <a:extLst>
                  <a:ext uri="{FF2B5EF4-FFF2-40B4-BE49-F238E27FC236}">
                    <a16:creationId xmlns:a16="http://schemas.microsoft.com/office/drawing/2014/main" id="{3C8DBCBA-8DBB-1936-8657-486F5E71202B}"/>
                  </a:ext>
                </a:extLst>
              </p:cNvPr>
              <p:cNvSpPr/>
              <p:nvPr/>
            </p:nvSpPr>
            <p:spPr>
              <a:xfrm>
                <a:off x="7806649" y="6201713"/>
                <a:ext cx="142466" cy="12899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C60DB5E9-EFA2-E48F-E74A-6A68A990B9A6}"/>
              </a:ext>
            </a:extLst>
          </p:cNvPr>
          <p:cNvGrpSpPr/>
          <p:nvPr/>
        </p:nvGrpSpPr>
        <p:grpSpPr>
          <a:xfrm>
            <a:off x="5045065" y="4629122"/>
            <a:ext cx="3379922" cy="3502664"/>
            <a:chOff x="4238490" y="1374136"/>
            <a:chExt cx="3379922" cy="3502664"/>
          </a:xfrm>
        </p:grpSpPr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79726E9A-8E86-4C23-B0F1-B8D720484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7832" y="1496124"/>
              <a:ext cx="0" cy="33806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0C72B480-6113-C42C-BFB7-BB3A2C44CE28}"/>
                </a:ext>
              </a:extLst>
            </p:cNvPr>
            <p:cNvGrpSpPr/>
            <p:nvPr/>
          </p:nvGrpSpPr>
          <p:grpSpPr>
            <a:xfrm>
              <a:off x="4238490" y="1868094"/>
              <a:ext cx="3379922" cy="717837"/>
              <a:chOff x="4238490" y="1753820"/>
              <a:chExt cx="3379922" cy="717837"/>
            </a:xfrm>
          </p:grpSpPr>
          <p:cxnSp>
            <p:nvCxnSpPr>
              <p:cNvPr id="62" name="직선 화살표 연결선 61">
                <a:extLst>
                  <a:ext uri="{FF2B5EF4-FFF2-40B4-BE49-F238E27FC236}">
                    <a16:creationId xmlns:a16="http://schemas.microsoft.com/office/drawing/2014/main" id="{D3E4F07A-F5A8-49E6-8606-7D43176B67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252" y="2112739"/>
                <a:ext cx="166116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EDCED99A-153D-4EEF-8B46-B96D891A271C}"/>
                      </a:ext>
                    </a:extLst>
                  </p:cNvPr>
                  <p:cNvSpPr txBox="1"/>
                  <p:nvPr/>
                </p:nvSpPr>
                <p:spPr>
                  <a:xfrm>
                    <a:off x="4238490" y="1941584"/>
                    <a:ext cx="237507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ko-KR" altLang="en-US" sz="1600" dirty="0"/>
                  </a:p>
                </p:txBody>
              </p:sp>
            </mc:Choice>
            <mc:Fallback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EDCED99A-153D-4EEF-8B46-B96D891A2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8490" y="1941584"/>
                    <a:ext cx="2375070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C537FF77-45B4-44C3-9AB4-2B850865437B}"/>
                  </a:ext>
                </a:extLst>
              </p:cNvPr>
              <p:cNvSpPr/>
              <p:nvPr/>
            </p:nvSpPr>
            <p:spPr>
              <a:xfrm>
                <a:off x="6446406" y="1753820"/>
                <a:ext cx="910598" cy="71783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410361C7-265E-4A8C-BB98-10CB65017150}"/>
                  </a:ext>
                </a:extLst>
              </p:cNvPr>
              <p:cNvSpPr/>
              <p:nvPr/>
            </p:nvSpPr>
            <p:spPr>
              <a:xfrm>
                <a:off x="6245397" y="1753820"/>
                <a:ext cx="910598" cy="71783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1497D9AB-2CDA-4B90-BB00-36481F8DBAC9}"/>
                  </a:ext>
                </a:extLst>
              </p:cNvPr>
              <p:cNvSpPr/>
              <p:nvPr/>
            </p:nvSpPr>
            <p:spPr>
              <a:xfrm>
                <a:off x="6345902" y="1753820"/>
                <a:ext cx="910598" cy="71783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5DC9DE9-6A03-4BBE-8E42-9AF2181B4B6E}"/>
                    </a:ext>
                  </a:extLst>
                </p:cNvPr>
                <p:cNvSpPr txBox="1"/>
                <p:nvPr/>
              </p:nvSpPr>
              <p:spPr>
                <a:xfrm>
                  <a:off x="6613560" y="1374136"/>
                  <a:ext cx="1432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5DC9DE9-6A03-4BBE-8E42-9AF2181B4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560" y="1374136"/>
                  <a:ext cx="143244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29167" r="-25000" b="-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54EC3600-D11E-3E71-C44F-3386FA2B2F76}"/>
                </a:ext>
              </a:extLst>
            </p:cNvPr>
            <p:cNvGrpSpPr/>
            <p:nvPr/>
          </p:nvGrpSpPr>
          <p:grpSpPr>
            <a:xfrm>
              <a:off x="4238490" y="2648289"/>
              <a:ext cx="3379922" cy="917482"/>
              <a:chOff x="4238490" y="2948653"/>
              <a:chExt cx="3379922" cy="917482"/>
            </a:xfrm>
          </p:grpSpPr>
          <p:cxnSp>
            <p:nvCxnSpPr>
              <p:cNvPr id="64" name="직선 화살표 연결선 63">
                <a:extLst>
                  <a:ext uri="{FF2B5EF4-FFF2-40B4-BE49-F238E27FC236}">
                    <a16:creationId xmlns:a16="http://schemas.microsoft.com/office/drawing/2014/main" id="{5D16CE2C-161E-44B3-BF26-D78AC6AD2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252" y="3419566"/>
                <a:ext cx="166116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ED80B53C-A57A-437A-BC98-7BE7476EBEEC}"/>
                      </a:ext>
                    </a:extLst>
                  </p:cNvPr>
                  <p:cNvSpPr txBox="1"/>
                  <p:nvPr/>
                </p:nvSpPr>
                <p:spPr>
                  <a:xfrm>
                    <a:off x="4238490" y="3247942"/>
                    <a:ext cx="237507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ko-KR" altLang="en-US" sz="1600" dirty="0"/>
                  </a:p>
                </p:txBody>
              </p:sp>
            </mc:Choice>
            <mc:Fallback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ED80B53C-A57A-437A-BC98-7BE7476EBE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8490" y="3247942"/>
                    <a:ext cx="2375070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6E2F9317-B4A8-4348-A84E-99EDF05E9399}"/>
                  </a:ext>
                </a:extLst>
              </p:cNvPr>
              <p:cNvSpPr/>
              <p:nvPr/>
            </p:nvSpPr>
            <p:spPr>
              <a:xfrm>
                <a:off x="6339552" y="3064650"/>
                <a:ext cx="910598" cy="71783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F3C71116-F9FB-4D97-9BC6-CBB5E0D59C47}"/>
                  </a:ext>
                </a:extLst>
              </p:cNvPr>
              <p:cNvSpPr/>
              <p:nvPr/>
            </p:nvSpPr>
            <p:spPr>
              <a:xfrm>
                <a:off x="6278255" y="3131201"/>
                <a:ext cx="1031853" cy="58473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89D9D3C2-D5A2-4FEA-8CEF-129C8F840BB4}"/>
                  </a:ext>
                </a:extLst>
              </p:cNvPr>
              <p:cNvSpPr/>
              <p:nvPr/>
            </p:nvSpPr>
            <p:spPr>
              <a:xfrm rot="5400000">
                <a:off x="6332796" y="3000795"/>
                <a:ext cx="917482" cy="81319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70" name="그룹 169">
              <a:extLst>
                <a:ext uri="{FF2B5EF4-FFF2-40B4-BE49-F238E27FC236}">
                  <a16:creationId xmlns:a16="http://schemas.microsoft.com/office/drawing/2014/main" id="{CCE36ED0-1377-8CFF-94D4-BDCFC92767A5}"/>
                </a:ext>
              </a:extLst>
            </p:cNvPr>
            <p:cNvGrpSpPr/>
            <p:nvPr/>
          </p:nvGrpSpPr>
          <p:grpSpPr>
            <a:xfrm>
              <a:off x="4238490" y="3628130"/>
              <a:ext cx="3379922" cy="844783"/>
              <a:chOff x="4238490" y="3788984"/>
              <a:chExt cx="3379922" cy="844783"/>
            </a:xfrm>
          </p:grpSpPr>
          <p:grpSp>
            <p:nvGrpSpPr>
              <p:cNvPr id="155" name="그룹 154">
                <a:extLst>
                  <a:ext uri="{FF2B5EF4-FFF2-40B4-BE49-F238E27FC236}">
                    <a16:creationId xmlns:a16="http://schemas.microsoft.com/office/drawing/2014/main" id="{FD26C1EA-F46C-6132-45E9-DC45DEAD0E23}"/>
                  </a:ext>
                </a:extLst>
              </p:cNvPr>
              <p:cNvGrpSpPr/>
              <p:nvPr/>
            </p:nvGrpSpPr>
            <p:grpSpPr>
              <a:xfrm>
                <a:off x="4238490" y="3823751"/>
                <a:ext cx="3379922" cy="810016"/>
                <a:chOff x="4238490" y="3022788"/>
                <a:chExt cx="3379922" cy="810016"/>
              </a:xfrm>
            </p:grpSpPr>
            <p:cxnSp>
              <p:nvCxnSpPr>
                <p:cNvPr id="156" name="직선 화살표 연결선 155">
                  <a:extLst>
                    <a:ext uri="{FF2B5EF4-FFF2-40B4-BE49-F238E27FC236}">
                      <a16:creationId xmlns:a16="http://schemas.microsoft.com/office/drawing/2014/main" id="{8B8F29FA-CD4C-DF47-71B0-2261287A0F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7252" y="3419566"/>
                  <a:ext cx="166116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90433A62-A567-A660-DF7A-0633CE93FF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38490" y="3247942"/>
                      <a:ext cx="237507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ko-KR" altLang="en-US" sz="1600" dirty="0"/>
                    </a:p>
                  </p:txBody>
                </p:sp>
              </mc:Choice>
              <mc:Fallback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90433A62-A567-A660-DF7A-0633CE93FF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8490" y="3247942"/>
                      <a:ext cx="2375070" cy="33855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8" name="TextBox 157">
                      <a:extLst>
                        <a:ext uri="{FF2B5EF4-FFF2-40B4-BE49-F238E27FC236}">
                          <a16:creationId xmlns:a16="http://schemas.microsoft.com/office/drawing/2014/main" id="{AD5E295B-07A9-0785-A0D8-70744C7C92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30772" y="3463944"/>
                      <a:ext cx="12567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oMath>
                        </m:oMathPara>
                      </a14:m>
                      <a:endParaRPr lang="ko-KR" altLang="en-US" sz="1400" dirty="0"/>
                    </a:p>
                  </p:txBody>
                </p:sp>
              </mc:Choice>
              <mc:Fallback>
                <p:sp>
                  <p:nvSpPr>
                    <p:cNvPr id="158" name="TextBox 157">
                      <a:extLst>
                        <a:ext uri="{FF2B5EF4-FFF2-40B4-BE49-F238E27FC236}">
                          <a16:creationId xmlns:a16="http://schemas.microsoft.com/office/drawing/2014/main" id="{AD5E295B-07A9-0785-A0D8-70744C7C92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0772" y="3463944"/>
                      <a:ext cx="125675" cy="215444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19048"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9" name="타원 158">
                  <a:extLst>
                    <a:ext uri="{FF2B5EF4-FFF2-40B4-BE49-F238E27FC236}">
                      <a16:creationId xmlns:a16="http://schemas.microsoft.com/office/drawing/2014/main" id="{05170FA1-71BC-E038-06A3-64C19CFA9513}"/>
                    </a:ext>
                  </a:extLst>
                </p:cNvPr>
                <p:cNvSpPr/>
                <p:nvPr/>
              </p:nvSpPr>
              <p:spPr>
                <a:xfrm>
                  <a:off x="6339552" y="3064650"/>
                  <a:ext cx="910598" cy="717837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" name="타원 160">
                  <a:extLst>
                    <a:ext uri="{FF2B5EF4-FFF2-40B4-BE49-F238E27FC236}">
                      <a16:creationId xmlns:a16="http://schemas.microsoft.com/office/drawing/2014/main" id="{7FADAD86-A4E6-AA08-F57C-A1A7D43FC245}"/>
                    </a:ext>
                  </a:extLst>
                </p:cNvPr>
                <p:cNvSpPr/>
                <p:nvPr/>
              </p:nvSpPr>
              <p:spPr>
                <a:xfrm rot="5400000">
                  <a:off x="6439225" y="2982452"/>
                  <a:ext cx="810016" cy="890687"/>
                </a:xfrm>
                <a:custGeom>
                  <a:avLst/>
                  <a:gdLst>
                    <a:gd name="connsiteX0" fmla="*/ 0 w 962417"/>
                    <a:gd name="connsiteY0" fmla="*/ 406599 h 813198"/>
                    <a:gd name="connsiteX1" fmla="*/ 481209 w 962417"/>
                    <a:gd name="connsiteY1" fmla="*/ 0 h 813198"/>
                    <a:gd name="connsiteX2" fmla="*/ 962418 w 962417"/>
                    <a:gd name="connsiteY2" fmla="*/ 406599 h 813198"/>
                    <a:gd name="connsiteX3" fmla="*/ 481209 w 962417"/>
                    <a:gd name="connsiteY3" fmla="*/ 813198 h 813198"/>
                    <a:gd name="connsiteX4" fmla="*/ 0 w 962417"/>
                    <a:gd name="connsiteY4" fmla="*/ 406599 h 813198"/>
                    <a:gd name="connsiteX0" fmla="*/ 0 w 957652"/>
                    <a:gd name="connsiteY0" fmla="*/ 610051 h 829999"/>
                    <a:gd name="connsiteX1" fmla="*/ 476443 w 957652"/>
                    <a:gd name="connsiteY1" fmla="*/ 3427 h 829999"/>
                    <a:gd name="connsiteX2" fmla="*/ 957652 w 957652"/>
                    <a:gd name="connsiteY2" fmla="*/ 410026 h 829999"/>
                    <a:gd name="connsiteX3" fmla="*/ 476443 w 957652"/>
                    <a:gd name="connsiteY3" fmla="*/ 816625 h 829999"/>
                    <a:gd name="connsiteX4" fmla="*/ 0 w 957652"/>
                    <a:gd name="connsiteY4" fmla="*/ 610051 h 829999"/>
                    <a:gd name="connsiteX0" fmla="*/ 0 w 967179"/>
                    <a:gd name="connsiteY0" fmla="*/ 606657 h 814905"/>
                    <a:gd name="connsiteX1" fmla="*/ 476443 w 967179"/>
                    <a:gd name="connsiteY1" fmla="*/ 33 h 814905"/>
                    <a:gd name="connsiteX2" fmla="*/ 967179 w 967179"/>
                    <a:gd name="connsiteY2" fmla="*/ 582845 h 814905"/>
                    <a:gd name="connsiteX3" fmla="*/ 476443 w 967179"/>
                    <a:gd name="connsiteY3" fmla="*/ 813231 h 814905"/>
                    <a:gd name="connsiteX4" fmla="*/ 0 w 967179"/>
                    <a:gd name="connsiteY4" fmla="*/ 606657 h 814905"/>
                    <a:gd name="connsiteX0" fmla="*/ 1 w 967180"/>
                    <a:gd name="connsiteY0" fmla="*/ 730473 h 937247"/>
                    <a:gd name="connsiteX1" fmla="*/ 481207 w 967180"/>
                    <a:gd name="connsiteY1" fmla="*/ 24 h 937247"/>
                    <a:gd name="connsiteX2" fmla="*/ 967180 w 967180"/>
                    <a:gd name="connsiteY2" fmla="*/ 706661 h 937247"/>
                    <a:gd name="connsiteX3" fmla="*/ 476444 w 967180"/>
                    <a:gd name="connsiteY3" fmla="*/ 937047 h 937247"/>
                    <a:gd name="connsiteX4" fmla="*/ 1 w 967180"/>
                    <a:gd name="connsiteY4" fmla="*/ 730473 h 937247"/>
                    <a:gd name="connsiteX0" fmla="*/ 1 w 886220"/>
                    <a:gd name="connsiteY0" fmla="*/ 730457 h 939609"/>
                    <a:gd name="connsiteX1" fmla="*/ 481207 w 886220"/>
                    <a:gd name="connsiteY1" fmla="*/ 8 h 939609"/>
                    <a:gd name="connsiteX2" fmla="*/ 886220 w 886220"/>
                    <a:gd name="connsiteY2" fmla="*/ 744745 h 939609"/>
                    <a:gd name="connsiteX3" fmla="*/ 476444 w 886220"/>
                    <a:gd name="connsiteY3" fmla="*/ 937031 h 939609"/>
                    <a:gd name="connsiteX4" fmla="*/ 1 w 886220"/>
                    <a:gd name="connsiteY4" fmla="*/ 730457 h 939609"/>
                    <a:gd name="connsiteX0" fmla="*/ 0 w 886219"/>
                    <a:gd name="connsiteY0" fmla="*/ 682832 h 891984"/>
                    <a:gd name="connsiteX1" fmla="*/ 476446 w 886219"/>
                    <a:gd name="connsiteY1" fmla="*/ 8 h 891984"/>
                    <a:gd name="connsiteX2" fmla="*/ 886219 w 886219"/>
                    <a:gd name="connsiteY2" fmla="*/ 697120 h 891984"/>
                    <a:gd name="connsiteX3" fmla="*/ 476443 w 886219"/>
                    <a:gd name="connsiteY3" fmla="*/ 889406 h 891984"/>
                    <a:gd name="connsiteX4" fmla="*/ 0 w 886219"/>
                    <a:gd name="connsiteY4" fmla="*/ 682832 h 891984"/>
                    <a:gd name="connsiteX0" fmla="*/ 0 w 810016"/>
                    <a:gd name="connsiteY0" fmla="*/ 701875 h 890687"/>
                    <a:gd name="connsiteX1" fmla="*/ 400243 w 810016"/>
                    <a:gd name="connsiteY1" fmla="*/ 1 h 890687"/>
                    <a:gd name="connsiteX2" fmla="*/ 810016 w 810016"/>
                    <a:gd name="connsiteY2" fmla="*/ 697113 h 890687"/>
                    <a:gd name="connsiteX3" fmla="*/ 400240 w 810016"/>
                    <a:gd name="connsiteY3" fmla="*/ 889399 h 890687"/>
                    <a:gd name="connsiteX4" fmla="*/ 0 w 810016"/>
                    <a:gd name="connsiteY4" fmla="*/ 701875 h 89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0016" h="890687">
                      <a:moveTo>
                        <a:pt x="0" y="701875"/>
                      </a:moveTo>
                      <a:cubicBezTo>
                        <a:pt x="1" y="553642"/>
                        <a:pt x="265240" y="795"/>
                        <a:pt x="400243" y="1"/>
                      </a:cubicBezTo>
                      <a:cubicBezTo>
                        <a:pt x="535246" y="-793"/>
                        <a:pt x="810016" y="472555"/>
                        <a:pt x="810016" y="697113"/>
                      </a:cubicBezTo>
                      <a:cubicBezTo>
                        <a:pt x="810016" y="921671"/>
                        <a:pt x="535243" y="888605"/>
                        <a:pt x="400240" y="889399"/>
                      </a:cubicBezTo>
                      <a:cubicBezTo>
                        <a:pt x="265237" y="890193"/>
                        <a:pt x="0" y="850108"/>
                        <a:pt x="0" y="701875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9" name="타원 160">
                <a:extLst>
                  <a:ext uri="{FF2B5EF4-FFF2-40B4-BE49-F238E27FC236}">
                    <a16:creationId xmlns:a16="http://schemas.microsoft.com/office/drawing/2014/main" id="{F41D1C9E-6D05-CDB9-FC3C-F2ECD051F2E3}"/>
                  </a:ext>
                </a:extLst>
              </p:cNvPr>
              <p:cNvSpPr/>
              <p:nvPr/>
            </p:nvSpPr>
            <p:spPr>
              <a:xfrm rot="2700000">
                <a:off x="6389172" y="3748648"/>
                <a:ext cx="810016" cy="890687"/>
              </a:xfrm>
              <a:custGeom>
                <a:avLst/>
                <a:gdLst>
                  <a:gd name="connsiteX0" fmla="*/ 0 w 962417"/>
                  <a:gd name="connsiteY0" fmla="*/ 406599 h 813198"/>
                  <a:gd name="connsiteX1" fmla="*/ 481209 w 962417"/>
                  <a:gd name="connsiteY1" fmla="*/ 0 h 813198"/>
                  <a:gd name="connsiteX2" fmla="*/ 962418 w 962417"/>
                  <a:gd name="connsiteY2" fmla="*/ 406599 h 813198"/>
                  <a:gd name="connsiteX3" fmla="*/ 481209 w 962417"/>
                  <a:gd name="connsiteY3" fmla="*/ 813198 h 813198"/>
                  <a:gd name="connsiteX4" fmla="*/ 0 w 962417"/>
                  <a:gd name="connsiteY4" fmla="*/ 406599 h 813198"/>
                  <a:gd name="connsiteX0" fmla="*/ 0 w 957652"/>
                  <a:gd name="connsiteY0" fmla="*/ 610051 h 829999"/>
                  <a:gd name="connsiteX1" fmla="*/ 476443 w 957652"/>
                  <a:gd name="connsiteY1" fmla="*/ 3427 h 829999"/>
                  <a:gd name="connsiteX2" fmla="*/ 957652 w 957652"/>
                  <a:gd name="connsiteY2" fmla="*/ 410026 h 829999"/>
                  <a:gd name="connsiteX3" fmla="*/ 476443 w 957652"/>
                  <a:gd name="connsiteY3" fmla="*/ 816625 h 829999"/>
                  <a:gd name="connsiteX4" fmla="*/ 0 w 957652"/>
                  <a:gd name="connsiteY4" fmla="*/ 610051 h 829999"/>
                  <a:gd name="connsiteX0" fmla="*/ 0 w 967179"/>
                  <a:gd name="connsiteY0" fmla="*/ 606657 h 814905"/>
                  <a:gd name="connsiteX1" fmla="*/ 476443 w 967179"/>
                  <a:gd name="connsiteY1" fmla="*/ 33 h 814905"/>
                  <a:gd name="connsiteX2" fmla="*/ 967179 w 967179"/>
                  <a:gd name="connsiteY2" fmla="*/ 582845 h 814905"/>
                  <a:gd name="connsiteX3" fmla="*/ 476443 w 967179"/>
                  <a:gd name="connsiteY3" fmla="*/ 813231 h 814905"/>
                  <a:gd name="connsiteX4" fmla="*/ 0 w 967179"/>
                  <a:gd name="connsiteY4" fmla="*/ 606657 h 814905"/>
                  <a:gd name="connsiteX0" fmla="*/ 1 w 967180"/>
                  <a:gd name="connsiteY0" fmla="*/ 730473 h 937247"/>
                  <a:gd name="connsiteX1" fmla="*/ 481207 w 967180"/>
                  <a:gd name="connsiteY1" fmla="*/ 24 h 937247"/>
                  <a:gd name="connsiteX2" fmla="*/ 967180 w 967180"/>
                  <a:gd name="connsiteY2" fmla="*/ 706661 h 937247"/>
                  <a:gd name="connsiteX3" fmla="*/ 476444 w 967180"/>
                  <a:gd name="connsiteY3" fmla="*/ 937047 h 937247"/>
                  <a:gd name="connsiteX4" fmla="*/ 1 w 967180"/>
                  <a:gd name="connsiteY4" fmla="*/ 730473 h 937247"/>
                  <a:gd name="connsiteX0" fmla="*/ 1 w 886220"/>
                  <a:gd name="connsiteY0" fmla="*/ 730457 h 939609"/>
                  <a:gd name="connsiteX1" fmla="*/ 481207 w 886220"/>
                  <a:gd name="connsiteY1" fmla="*/ 8 h 939609"/>
                  <a:gd name="connsiteX2" fmla="*/ 886220 w 886220"/>
                  <a:gd name="connsiteY2" fmla="*/ 744745 h 939609"/>
                  <a:gd name="connsiteX3" fmla="*/ 476444 w 886220"/>
                  <a:gd name="connsiteY3" fmla="*/ 937031 h 939609"/>
                  <a:gd name="connsiteX4" fmla="*/ 1 w 886220"/>
                  <a:gd name="connsiteY4" fmla="*/ 730457 h 939609"/>
                  <a:gd name="connsiteX0" fmla="*/ 0 w 886219"/>
                  <a:gd name="connsiteY0" fmla="*/ 682832 h 891984"/>
                  <a:gd name="connsiteX1" fmla="*/ 476446 w 886219"/>
                  <a:gd name="connsiteY1" fmla="*/ 8 h 891984"/>
                  <a:gd name="connsiteX2" fmla="*/ 886219 w 886219"/>
                  <a:gd name="connsiteY2" fmla="*/ 697120 h 891984"/>
                  <a:gd name="connsiteX3" fmla="*/ 476443 w 886219"/>
                  <a:gd name="connsiteY3" fmla="*/ 889406 h 891984"/>
                  <a:gd name="connsiteX4" fmla="*/ 0 w 886219"/>
                  <a:gd name="connsiteY4" fmla="*/ 682832 h 891984"/>
                  <a:gd name="connsiteX0" fmla="*/ 0 w 810016"/>
                  <a:gd name="connsiteY0" fmla="*/ 701875 h 890687"/>
                  <a:gd name="connsiteX1" fmla="*/ 400243 w 810016"/>
                  <a:gd name="connsiteY1" fmla="*/ 1 h 890687"/>
                  <a:gd name="connsiteX2" fmla="*/ 810016 w 810016"/>
                  <a:gd name="connsiteY2" fmla="*/ 697113 h 890687"/>
                  <a:gd name="connsiteX3" fmla="*/ 400240 w 810016"/>
                  <a:gd name="connsiteY3" fmla="*/ 889399 h 890687"/>
                  <a:gd name="connsiteX4" fmla="*/ 0 w 810016"/>
                  <a:gd name="connsiteY4" fmla="*/ 701875 h 89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016" h="890687">
                    <a:moveTo>
                      <a:pt x="0" y="701875"/>
                    </a:moveTo>
                    <a:cubicBezTo>
                      <a:pt x="1" y="553642"/>
                      <a:pt x="265240" y="795"/>
                      <a:pt x="400243" y="1"/>
                    </a:cubicBezTo>
                    <a:cubicBezTo>
                      <a:pt x="535246" y="-793"/>
                      <a:pt x="810016" y="472555"/>
                      <a:pt x="810016" y="697113"/>
                    </a:cubicBezTo>
                    <a:cubicBezTo>
                      <a:pt x="810016" y="921671"/>
                      <a:pt x="535243" y="888605"/>
                      <a:pt x="400240" y="889399"/>
                    </a:cubicBezTo>
                    <a:cubicBezTo>
                      <a:pt x="265237" y="890193"/>
                      <a:pt x="0" y="850108"/>
                      <a:pt x="0" y="701875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51FDEC55-D8A8-476C-F53C-56243A62538B}"/>
                  </a:ext>
                </a:extLst>
              </p:cNvPr>
              <p:cNvSpPr txBox="1"/>
              <p:nvPr/>
            </p:nvSpPr>
            <p:spPr>
              <a:xfrm>
                <a:off x="8957103" y="2095001"/>
                <a:ext cx="5935800" cy="168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Multiple bunches oscillate with phase difference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𝜋𝜇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Impedance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600" dirty="0"/>
                  <a:t> affects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600" baseline="30000" dirty="0"/>
                  <a:t>th</a:t>
                </a:r>
                <a:r>
                  <a:rPr lang="en-US" altLang="ko-KR" sz="1600" dirty="0"/>
                  <a:t>  mode oscillation amplitude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ko-KR" sz="1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𝐫𝐟</m:t>
                        </m:r>
                      </m:sub>
                    </m:sSub>
                  </m:oMath>
                </a14:m>
                <a:r>
                  <a:rPr lang="en-US" altLang="ko-KR" sz="1600" dirty="0"/>
                  <a:t> cause strong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sz="1600" b="1" dirty="0">
                    <a:solidFill>
                      <a:srgbClr val="C00000"/>
                    </a:solidFill>
                  </a:rPr>
                  <a:t> coupled bunch instability</a:t>
                </a:r>
                <a:endParaRPr lang="en-US" altLang="ko-KR" sz="16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51FDEC55-D8A8-476C-F53C-56243A62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103" y="2095001"/>
                <a:ext cx="5935800" cy="1684372"/>
              </a:xfrm>
              <a:prstGeom prst="rect">
                <a:avLst/>
              </a:prstGeom>
              <a:blipFill>
                <a:blip r:embed="rId18"/>
                <a:stretch>
                  <a:fillRect l="-4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45FEF57-CB6F-AF38-D7A0-9AF07ED8571D}"/>
                  </a:ext>
                </a:extLst>
              </p:cNvPr>
              <p:cNvSpPr txBox="1"/>
              <p:nvPr/>
            </p:nvSpPr>
            <p:spPr>
              <a:xfrm>
                <a:off x="8909775" y="5711999"/>
                <a:ext cx="5897697" cy="153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Synchrotron oscillation described by longitudinal mode index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altLang="ko-KR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Impedance shifts the frequencies of synchrotron modes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b="1" dirty="0">
                    <a:solidFill>
                      <a:srgbClr val="C00000"/>
                    </a:solidFill>
                  </a:rPr>
                  <a:t>Coupling</a:t>
                </a:r>
                <a:r>
                  <a:rPr lang="en-US" altLang="ko-KR" sz="1600" dirty="0"/>
                  <a:t> between each modes causes </a:t>
                </a:r>
                <a:r>
                  <a:rPr lang="en-US" altLang="ko-KR" sz="1600" b="1" dirty="0">
                    <a:solidFill>
                      <a:srgbClr val="C00000"/>
                    </a:solidFill>
                  </a:rPr>
                  <a:t>rapid growth </a:t>
                </a:r>
                <a:r>
                  <a:rPr lang="en-US" altLang="ko-KR" sz="1600" dirty="0"/>
                  <a:t>of instability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45FEF57-CB6F-AF38-D7A0-9AF07ED85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775" y="5711999"/>
                <a:ext cx="5897697" cy="1531445"/>
              </a:xfrm>
              <a:prstGeom prst="rect">
                <a:avLst/>
              </a:prstGeom>
              <a:blipFill>
                <a:blip r:embed="rId19"/>
                <a:stretch>
                  <a:fillRect l="-414" r="-2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Rectangle 6">
            <a:extLst>
              <a:ext uri="{FF2B5EF4-FFF2-40B4-BE49-F238E27FC236}">
                <a16:creationId xmlns:a16="http://schemas.microsoft.com/office/drawing/2014/main" id="{4A317AE5-9002-33AF-F135-21958E3BE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cxnSp>
        <p:nvCxnSpPr>
          <p:cNvPr id="182" name="직선 연결선 181">
            <a:extLst>
              <a:ext uri="{FF2B5EF4-FFF2-40B4-BE49-F238E27FC236}">
                <a16:creationId xmlns:a16="http://schemas.microsoft.com/office/drawing/2014/main" id="{D77F9086-3FE7-F87F-FD76-5EC088334356}"/>
              </a:ext>
            </a:extLst>
          </p:cNvPr>
          <p:cNvCxnSpPr>
            <a:cxnSpLocks/>
          </p:cNvCxnSpPr>
          <p:nvPr/>
        </p:nvCxnSpPr>
        <p:spPr>
          <a:xfrm>
            <a:off x="264816" y="4590747"/>
            <a:ext cx="147190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77EF9109-AA14-BC49-53AF-74575A727C0A}"/>
              </a:ext>
            </a:extLst>
          </p:cNvPr>
          <p:cNvSpPr txBox="1"/>
          <p:nvPr/>
        </p:nvSpPr>
        <p:spPr>
          <a:xfrm>
            <a:off x="85431" y="4612388"/>
            <a:ext cx="86831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DC Robinson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5493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E9BF2-D2CD-A3FE-07F0-19D4701E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9AFB4E88-6F26-F242-31A1-91E8AFD64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5E581C7-2EFC-D267-A3D2-D18E463C4958}"/>
              </a:ext>
            </a:extLst>
          </p:cNvPr>
          <p:cNvSpPr/>
          <p:nvPr/>
        </p:nvSpPr>
        <p:spPr>
          <a:xfrm>
            <a:off x="80094" y="725769"/>
            <a:ext cx="7174146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Bosch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11337D-1439-E7B9-7791-C4B97ABE2AC8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8942202-49D1-E1A5-5E29-043276DB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3FF344EE-E7E4-A618-D7F1-82DA1F33C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721572-6AD4-4042-83DC-85D663834D7B}"/>
                  </a:ext>
                </a:extLst>
              </p:cNvPr>
              <p:cNvSpPr txBox="1"/>
              <p:nvPr/>
            </p:nvSpPr>
            <p:spPr>
              <a:xfrm>
                <a:off x="4889554" y="1656225"/>
                <a:ext cx="9584119" cy="729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ko-KR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ko-KR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ko-KR" alt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ko-KR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sSub>
                                <m:sSubPr>
                                  <m:ctrlPr>
                                    <a:rPr lang="ko-KR" alt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ko-KR" alt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ko-KR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ko-KR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Sup>
                            <m:sSubSupPr>
                              <m:ctrlPr>
                                <a:rPr lang="ko-KR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ko-KR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ko-KR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ko-KR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ko-KR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ko-KR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ko-KR" alt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ko-KR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lang="ko-KR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ko-KR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ko-KR" alt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ko-KR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ko-KR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ko-KR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ko-KR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d>
                            <m:dPr>
                              <m:ctrlPr>
                                <a:rPr lang="ko-KR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ko-KR" alt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ko-KR" alt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ko-KR" alt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=±1,3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ko-KR" alt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ko-KR" altLang="en-US"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ko-KR" altLang="en-US" sz="16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721572-6AD4-4042-83DC-85D6638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54" y="1656225"/>
                <a:ext cx="9584119" cy="729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5B537CC-1418-0339-48BD-CB8A7ECC0F68}"/>
              </a:ext>
            </a:extLst>
          </p:cNvPr>
          <p:cNvSpPr txBox="1"/>
          <p:nvPr/>
        </p:nvSpPr>
        <p:spPr>
          <a:xfrm>
            <a:off x="0" y="8097128"/>
            <a:ext cx="6632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R. A. Bosch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et al., “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Robinson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instabilities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with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a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higher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harmonic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cavity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”, PRAB, (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2001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)</a:t>
            </a:r>
          </a:p>
          <a:p>
            <a:pPr lvl="0" algn="just"/>
            <a:endParaRPr lang="ko-KR" altLang="ko-KR" sz="1200" dirty="0">
              <a:solidFill>
                <a:schemeClr val="bg1">
                  <a:lumMod val="75000"/>
                </a:schemeClr>
              </a:solidFill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01AC17-50D8-1B11-217D-16DD1D1E0AAE}"/>
              </a:ext>
            </a:extLst>
          </p:cNvPr>
          <p:cNvSpPr txBox="1"/>
          <p:nvPr/>
        </p:nvSpPr>
        <p:spPr>
          <a:xfrm>
            <a:off x="13922856" y="2010979"/>
            <a:ext cx="550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굴림" panose="020B0600000101010101" pitchFamily="50" charset="-127"/>
              </a:rPr>
              <a:t>[1] 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D1CD62E-9C11-1466-DF9D-2C31D2E3409A}"/>
                  </a:ext>
                </a:extLst>
              </p:cNvPr>
              <p:cNvSpPr txBox="1"/>
              <p:nvPr/>
            </p:nvSpPr>
            <p:spPr>
              <a:xfrm>
                <a:off x="5435172" y="2839093"/>
                <a:ext cx="7674736" cy="4608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</m:oMath>
                </a14:m>
                <a:r>
                  <a:rPr lang="el-GR" altLang="ko-KR" sz="1600" dirty="0"/>
                  <a:t>: </a:t>
                </a:r>
                <a:r>
                  <a:rPr lang="en-US" altLang="ko-KR" sz="1600" b="1" dirty="0">
                    <a:solidFill>
                      <a:srgbClr val="C00000"/>
                    </a:solidFill>
                  </a:rPr>
                  <a:t>Mode frequency </a:t>
                </a:r>
                <a:r>
                  <a:rPr lang="en-US" altLang="ko-KR" sz="1600" dirty="0"/>
                  <a:t>of the beam oscillation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</m:oMath>
                </a14:m>
                <a:r>
                  <a:rPr lang="el-GR" altLang="ko-KR" sz="1600" dirty="0"/>
                  <a:t>: </a:t>
                </a:r>
                <a:r>
                  <a:rPr lang="en-US" altLang="ko-KR" sz="1600" b="1" dirty="0">
                    <a:solidFill>
                      <a:srgbClr val="C00000"/>
                    </a:solidFill>
                  </a:rPr>
                  <a:t>Damping rate</a:t>
                </a:r>
              </a:p>
              <a:p>
                <a:pPr marL="857204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altLang="ko-KR" sz="1600" dirty="0"/>
                  <a:t>:</a:t>
                </a:r>
                <a:r>
                  <a:rPr lang="en-US" altLang="ko-KR" sz="1600" dirty="0"/>
                  <a:t> stable(damping) </a:t>
                </a:r>
              </a:p>
              <a:p>
                <a:pPr marL="857204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l-GR" altLang="ko-KR" sz="1600" dirty="0"/>
                  <a:t>: </a:t>
                </a:r>
                <a:r>
                  <a:rPr lang="en-US" altLang="ko-KR" sz="1600" dirty="0"/>
                  <a:t>Unstable (growth)</a:t>
                </a:r>
              </a:p>
              <a:p>
                <a:pPr marL="857204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altLang="ko-KR" sz="1600" dirty="0"/>
              </a:p>
              <a:p>
                <a:pPr marL="342900" marR="0" lvl="0" indent="-342900" algn="l" defTabSz="1142909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600" b="1" dirty="0">
                    <a:solidFill>
                      <a:srgbClr val="C00000"/>
                    </a:solidFill>
                  </a:rPr>
                  <a:t>Zero frequency instability</a:t>
                </a:r>
                <a:r>
                  <a:rPr lang="en-US" altLang="ko-KR" sz="1600" dirty="0"/>
                  <a:t> occurs when beam-induced voltage &gt; restoring force.</a:t>
                </a:r>
                <a:br>
                  <a:rPr lang="en-US" altLang="ko-KR" sz="1600" b="1" dirty="0"/>
                </a:br>
                <a:r>
                  <a:rPr lang="en-US" altLang="ko-KR" sz="1600" dirty="0"/>
                  <a:t>(Equilibrium phase instability, Static Robinson instability)</a:t>
                </a:r>
              </a:p>
              <a:p>
                <a:pPr marR="0" lvl="0" algn="l" defTabSz="1142909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ko-K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𝑒𝐼</m:t>
                          </m:r>
                          <m:sSub>
                            <m:sSub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ko-KR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ko-KR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ko-KR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Main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ko-KR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HHC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ko-KR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HHC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600" b="1" dirty="0">
                    <a:solidFill>
                      <a:srgbClr val="C00000"/>
                    </a:solidFill>
                  </a:rPr>
                  <a:t>Dipole-quadrupole mode coupling</a:t>
                </a:r>
                <a:endParaRPr lang="en-US" altLang="ko-KR" sz="1600" b="1" i="1" dirty="0">
                  <a:solidFill>
                    <a:srgbClr val="C00000"/>
                  </a:solidFill>
                </a:endParaRPr>
              </a:p>
              <a:p>
                <a:pPr marL="342900" marR="0" lvl="0" indent="-342900" algn="l" defTabSz="1142909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ko-K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ko-KR" sz="1600" b="1" baseline="30000" dirty="0" err="1">
                    <a:solidFill>
                      <a:srgbClr val="C00000"/>
                    </a:solidFill>
                  </a:rPr>
                  <a:t>th</a:t>
                </a:r>
                <a:r>
                  <a:rPr lang="en-US" altLang="ko-KR" sz="1600" b="1" dirty="0">
                    <a:solidFill>
                      <a:srgbClr val="C00000"/>
                    </a:solidFill>
                  </a:rPr>
                  <a:t> coupled bunch instability </a:t>
                </a:r>
                <a:endParaRPr lang="en-US" altLang="ko-KR" sz="1600" b="1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D1CD62E-9C11-1466-DF9D-2C31D2E3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172" y="2839093"/>
                <a:ext cx="7674736" cy="4608890"/>
              </a:xfrm>
              <a:prstGeom prst="rect">
                <a:avLst/>
              </a:prstGeom>
              <a:blipFill>
                <a:blip r:embed="rId3"/>
                <a:stretch>
                  <a:fillRect l="-3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6F801522-2622-D78C-F45A-649BF3C98C91}"/>
                  </a:ext>
                </a:extLst>
              </p:cNvPr>
              <p:cNvSpPr/>
              <p:nvPr/>
            </p:nvSpPr>
            <p:spPr>
              <a:xfrm>
                <a:off x="1968645" y="2010979"/>
                <a:ext cx="1986232" cy="5084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6F801522-2622-D78C-F45A-649BF3C98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645" y="2010979"/>
                <a:ext cx="1986232" cy="508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31981B1-E3D8-58DC-C554-95A64E12B0B7}"/>
                  </a:ext>
                </a:extLst>
              </p:cNvPr>
              <p:cNvSpPr/>
              <p:nvPr/>
            </p:nvSpPr>
            <p:spPr>
              <a:xfrm>
                <a:off x="1725055" y="2701537"/>
                <a:ext cx="2473411" cy="5084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main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HHC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HHC</m:t>
                        </m:r>
                      </m:sub>
                    </m:sSub>
                  </m:oMath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31981B1-E3D8-58DC-C554-95A64E12B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5" y="2701537"/>
                <a:ext cx="2473411" cy="508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D21F597A-0B2E-19D4-BAC3-7E53DFF89F7F}"/>
              </a:ext>
            </a:extLst>
          </p:cNvPr>
          <p:cNvSpPr/>
          <p:nvPr/>
        </p:nvSpPr>
        <p:spPr>
          <a:xfrm>
            <a:off x="1386847" y="4135094"/>
            <a:ext cx="3149826" cy="508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Determine feasible detuning range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7157523-8E00-CA09-0A16-5B6622432271}"/>
              </a:ext>
            </a:extLst>
          </p:cNvPr>
          <p:cNvSpPr/>
          <p:nvPr/>
        </p:nvSpPr>
        <p:spPr>
          <a:xfrm>
            <a:off x="1247260" y="5567848"/>
            <a:ext cx="3429000" cy="809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Check DC Robinson instability and mode coupling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01076229-6FE0-E6C6-2E5C-45772D3F44D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961761" y="2519473"/>
            <a:ext cx="0" cy="190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73A875-3583-E750-0D3B-4D544BBFADD8}"/>
              </a:ext>
            </a:extLst>
          </p:cNvPr>
          <p:cNvSpPr/>
          <p:nvPr/>
        </p:nvSpPr>
        <p:spPr>
          <a:xfrm>
            <a:off x="1386847" y="4854555"/>
            <a:ext cx="3149826" cy="508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Zero frequency instability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2AE2C09-1641-3021-0BC2-776585BCDC49}"/>
              </a:ext>
            </a:extLst>
          </p:cNvPr>
          <p:cNvCxnSpPr>
            <a:cxnSpLocks/>
          </p:cNvCxnSpPr>
          <p:nvPr/>
        </p:nvCxnSpPr>
        <p:spPr>
          <a:xfrm>
            <a:off x="2961761" y="3218088"/>
            <a:ext cx="0" cy="190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12C4A5B-669E-38AC-1868-DB259F27C9F4}"/>
              </a:ext>
            </a:extLst>
          </p:cNvPr>
          <p:cNvCxnSpPr>
            <a:cxnSpLocks/>
          </p:cNvCxnSpPr>
          <p:nvPr/>
        </p:nvCxnSpPr>
        <p:spPr>
          <a:xfrm>
            <a:off x="2961761" y="5363049"/>
            <a:ext cx="0" cy="190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75A543A-A603-2C44-DA94-06F370FA0020}"/>
              </a:ext>
            </a:extLst>
          </p:cNvPr>
          <p:cNvCxnSpPr>
            <a:cxnSpLocks/>
          </p:cNvCxnSpPr>
          <p:nvPr/>
        </p:nvCxnSpPr>
        <p:spPr>
          <a:xfrm>
            <a:off x="2961761" y="4633797"/>
            <a:ext cx="0" cy="190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EA9DBF19-A4B4-DF5E-353C-C255D3DA6692}"/>
                  </a:ext>
                </a:extLst>
              </p:cNvPr>
              <p:cNvSpPr/>
              <p:nvPr/>
            </p:nvSpPr>
            <p:spPr>
              <a:xfrm>
                <a:off x="1386847" y="6580452"/>
                <a:ext cx="3149826" cy="809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Check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coupled bunch instability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EA9DBF19-A4B4-DF5E-353C-C255D3DA6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7" y="6580452"/>
                <a:ext cx="3149826" cy="809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00500CA-BA11-FDE5-24D7-FF66B0D35504}"/>
              </a:ext>
            </a:extLst>
          </p:cNvPr>
          <p:cNvCxnSpPr>
            <a:cxnSpLocks/>
          </p:cNvCxnSpPr>
          <p:nvPr/>
        </p:nvCxnSpPr>
        <p:spPr>
          <a:xfrm>
            <a:off x="2961761" y="6375653"/>
            <a:ext cx="0" cy="190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DB8EF799-1775-BFF8-C1E3-8983BCF79C63}"/>
                  </a:ext>
                </a:extLst>
              </p:cNvPr>
              <p:cNvSpPr/>
              <p:nvPr/>
            </p:nvSpPr>
            <p:spPr>
              <a:xfrm>
                <a:off x="1725055" y="3418044"/>
                <a:ext cx="2473411" cy="5084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DB8EF799-1775-BFF8-C1E3-8983BCF79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5" y="3418044"/>
                <a:ext cx="2473411" cy="5084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46985E9-B258-4CA4-363F-C9BB3BA7C0F5}"/>
              </a:ext>
            </a:extLst>
          </p:cNvPr>
          <p:cNvCxnSpPr>
            <a:cxnSpLocks/>
          </p:cNvCxnSpPr>
          <p:nvPr/>
        </p:nvCxnSpPr>
        <p:spPr>
          <a:xfrm>
            <a:off x="2961761" y="3926538"/>
            <a:ext cx="0" cy="190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">
            <a:extLst>
              <a:ext uri="{FF2B5EF4-FFF2-40B4-BE49-F238E27FC236}">
                <a16:creationId xmlns:a16="http://schemas.microsoft.com/office/drawing/2014/main" id="{5C64EFA2-1B19-3D0C-743D-4C759498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7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F615-68D5-44A2-1109-4C4CA81E4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E4E0223D-51E0-3D7A-B63A-E13C6007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664BA64-0FDA-F016-41DE-28A2A760D5B8}"/>
              </a:ext>
            </a:extLst>
          </p:cNvPr>
          <p:cNvSpPr/>
          <p:nvPr/>
        </p:nvSpPr>
        <p:spPr>
          <a:xfrm>
            <a:off x="80094" y="725769"/>
            <a:ext cx="7174146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Bosch analysis compared with Simulation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F5D540-A75C-C71F-083D-C46B803E4DF7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2025 KPS Spring Meeting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CDB0188-1DD5-127A-13E1-4706A49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094C0908-F7BE-3A6E-B0C9-A0BE2A60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774FBF-7330-7333-3D25-4184D5565A69}"/>
              </a:ext>
            </a:extLst>
          </p:cNvPr>
          <p:cNvSpPr txBox="1"/>
          <p:nvPr/>
        </p:nvSpPr>
        <p:spPr>
          <a:xfrm>
            <a:off x="330872" y="1540722"/>
            <a:ext cx="496898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dirty="0"/>
              <a:t>9 IDs, 1 HHC, Optimal tuning / Change currents</a:t>
            </a:r>
            <a:endParaRPr lang="ko-KR" altLang="en-US" sz="20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153247-4408-FC50-DC00-DDB03EA1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718" y="2231131"/>
            <a:ext cx="3336276" cy="24520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D2F8D4-8E3C-3F5A-0244-BFEA491F1E32}"/>
              </a:ext>
            </a:extLst>
          </p:cNvPr>
          <p:cNvSpPr txBox="1"/>
          <p:nvPr/>
        </p:nvSpPr>
        <p:spPr>
          <a:xfrm>
            <a:off x="3221531" y="1925890"/>
            <a:ext cx="19466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/>
              <a:t>Zero freq.</a:t>
            </a:r>
            <a:endParaRPr lang="ko-KR" altLang="en-US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C3122C7-F01B-E0D2-7E53-94705C80A3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9059" y="2245803"/>
            <a:ext cx="3468183" cy="2452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D91341-C65C-1911-0F98-D73F4822857C}"/>
              </a:ext>
            </a:extLst>
          </p:cNvPr>
          <p:cNvSpPr txBox="1"/>
          <p:nvPr/>
        </p:nvSpPr>
        <p:spPr>
          <a:xfrm>
            <a:off x="10068366" y="1911055"/>
            <a:ext cx="2889568" cy="250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</a:rPr>
              <a:t>Coupled bunch.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8A9D22F-D03E-BB94-0311-887DA68922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993" y="2237377"/>
            <a:ext cx="3379088" cy="2439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78BB35-4044-9035-3815-2D645ABC90AA}"/>
              </a:ext>
            </a:extLst>
          </p:cNvPr>
          <p:cNvSpPr txBox="1"/>
          <p:nvPr/>
        </p:nvSpPr>
        <p:spPr>
          <a:xfrm>
            <a:off x="6548383" y="1904669"/>
            <a:ext cx="28895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</a:rPr>
              <a:t>Mode coupling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F6529FA-1298-2D85-6D8B-0CC31B85096C}"/>
              </a:ext>
            </a:extLst>
          </p:cNvPr>
          <p:cNvSpPr/>
          <p:nvPr/>
        </p:nvSpPr>
        <p:spPr>
          <a:xfrm>
            <a:off x="3520983" y="3570484"/>
            <a:ext cx="276999" cy="2769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C970C37-2A60-F62D-1995-11783EE093BD}"/>
              </a:ext>
            </a:extLst>
          </p:cNvPr>
          <p:cNvSpPr/>
          <p:nvPr/>
        </p:nvSpPr>
        <p:spPr>
          <a:xfrm>
            <a:off x="3598621" y="4119740"/>
            <a:ext cx="276999" cy="2769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1A8D25A-6741-6EEC-6479-DA95328D7673}"/>
              </a:ext>
            </a:extLst>
          </p:cNvPr>
          <p:cNvSpPr/>
          <p:nvPr/>
        </p:nvSpPr>
        <p:spPr>
          <a:xfrm>
            <a:off x="4087268" y="4112056"/>
            <a:ext cx="276999" cy="2769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CAE17F0-A66B-ABFA-0376-B2B568F1F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27" y="4718379"/>
            <a:ext cx="2880000" cy="200500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44C5B49-BD70-1FF4-A7B3-0A44AA45B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4909" y="4718379"/>
            <a:ext cx="2880000" cy="200500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0C4CE04-5344-1A28-4768-A3CB5A957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254" y="4718379"/>
            <a:ext cx="2880000" cy="2005008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CCE704A3-3966-DDDD-3657-3387D6D2BD08}"/>
              </a:ext>
            </a:extLst>
          </p:cNvPr>
          <p:cNvSpPr/>
          <p:nvPr/>
        </p:nvSpPr>
        <p:spPr>
          <a:xfrm>
            <a:off x="4575915" y="4116087"/>
            <a:ext cx="276999" cy="2769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A9DB95E2-5E72-BD2B-8FB4-AB0620380E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9081" y="4718379"/>
            <a:ext cx="2880000" cy="2005007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4ECF6C-81D2-6A7C-C87A-FB9AFBBB85C6}"/>
                  </a:ext>
                </a:extLst>
              </p:cNvPr>
              <p:cNvSpPr txBox="1"/>
              <p:nvPr/>
            </p:nvSpPr>
            <p:spPr>
              <a:xfrm>
                <a:off x="1166723" y="7030191"/>
                <a:ext cx="9562312" cy="1162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No stable fixed point at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1600" dirty="0"/>
                  <a:t> (double-hump-like distribution)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Distance between two islands increases → beam loss occurs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Simulation with 1000 macroparticles/ 10000 Turns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4ECF6C-81D2-6A7C-C87A-FB9AFBBB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23" y="7030191"/>
                <a:ext cx="9562312" cy="1162113"/>
              </a:xfrm>
              <a:prstGeom prst="rect">
                <a:avLst/>
              </a:prstGeom>
              <a:blipFill>
                <a:blip r:embed="rId9"/>
                <a:stretch>
                  <a:fillRect l="-255" b="-57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F0068E2-E64E-7DC3-0639-FADD4CCFB9B3}"/>
              </a:ext>
            </a:extLst>
          </p:cNvPr>
          <p:cNvCxnSpPr>
            <a:cxnSpLocks/>
          </p:cNvCxnSpPr>
          <p:nvPr/>
        </p:nvCxnSpPr>
        <p:spPr>
          <a:xfrm>
            <a:off x="4724092" y="2323465"/>
            <a:ext cx="0" cy="20041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EEF707C-7897-AAE5-3B31-E16F0A6D5CDF}"/>
              </a:ext>
            </a:extLst>
          </p:cNvPr>
          <p:cNvSpPr txBox="1"/>
          <p:nvPr/>
        </p:nvSpPr>
        <p:spPr>
          <a:xfrm>
            <a:off x="4660516" y="3144012"/>
            <a:ext cx="120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Beam loss occurs</a:t>
            </a:r>
            <a:endParaRPr lang="ko-KR" alt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29FB59-A587-3F9B-7E4C-A029ED51D460}"/>
              </a:ext>
            </a:extLst>
          </p:cNvPr>
          <p:cNvSpPr txBox="1"/>
          <p:nvPr/>
        </p:nvSpPr>
        <p:spPr>
          <a:xfrm>
            <a:off x="2765260" y="6789318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50 mA</a:t>
            </a:r>
            <a:endParaRPr lang="ko-KR" altLang="en-US" sz="1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B6B7FE-0D85-01FE-C12C-AD43EF86AC9F}"/>
              </a:ext>
            </a:extLst>
          </p:cNvPr>
          <p:cNvSpPr txBox="1"/>
          <p:nvPr/>
        </p:nvSpPr>
        <p:spPr>
          <a:xfrm>
            <a:off x="5991087" y="6789318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70 mA</a:t>
            </a:r>
            <a:endParaRPr lang="ko-KR" altLang="en-US" sz="1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12C052-A3CE-E176-3B88-D9EADD3418C5}"/>
              </a:ext>
            </a:extLst>
          </p:cNvPr>
          <p:cNvSpPr txBox="1"/>
          <p:nvPr/>
        </p:nvSpPr>
        <p:spPr>
          <a:xfrm>
            <a:off x="9289162" y="6789318"/>
            <a:ext cx="7213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120 mA</a:t>
            </a:r>
            <a:endParaRPr lang="ko-KR" altLang="en-US" sz="1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BD7490-13A5-CB20-2045-220C37AFB118}"/>
              </a:ext>
            </a:extLst>
          </p:cNvPr>
          <p:cNvSpPr txBox="1"/>
          <p:nvPr/>
        </p:nvSpPr>
        <p:spPr>
          <a:xfrm>
            <a:off x="12597258" y="6789318"/>
            <a:ext cx="7213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/>
              <a:t>160 mA</a:t>
            </a:r>
            <a:endParaRPr lang="ko-KR" alt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A7D6D1-227E-62BD-482C-817402F814F0}"/>
                  </a:ext>
                </a:extLst>
              </p:cNvPr>
              <p:cNvSpPr txBox="1"/>
              <p:nvPr/>
            </p:nvSpPr>
            <p:spPr>
              <a:xfrm>
                <a:off x="13215358" y="4112056"/>
                <a:ext cx="1178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ko-KR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92.5 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ko-KR" sz="14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A7D6D1-227E-62BD-482C-817402F81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358" y="4112056"/>
                <a:ext cx="1178721" cy="215444"/>
              </a:xfrm>
              <a:prstGeom prst="rect">
                <a:avLst/>
              </a:prstGeom>
              <a:blipFill>
                <a:blip r:embed="rId10"/>
                <a:stretch>
                  <a:fillRect l="-2073" r="-1036" b="-1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6">
            <a:extLst>
              <a:ext uri="{FF2B5EF4-FFF2-40B4-BE49-F238E27FC236}">
                <a16:creationId xmlns:a16="http://schemas.microsoft.com/office/drawing/2014/main" id="{F6741A25-4170-AA32-ADD6-65E86D55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145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Kim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76832</TotalTime>
  <Words>1574</Words>
  <Application>Microsoft Office PowerPoint</Application>
  <PresentationFormat>사용자 지정</PresentationFormat>
  <Paragraphs>310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8" baseType="lpstr">
      <vt:lpstr>Rubik</vt:lpstr>
      <vt:lpstr>굴림</vt:lpstr>
      <vt:lpstr>맑은 고딕</vt:lpstr>
      <vt:lpstr>함초롬바탕</vt:lpstr>
      <vt:lpstr>Arial</vt:lpstr>
      <vt:lpstr>Calibri</vt:lpstr>
      <vt:lpstr>Cambria Math</vt:lpstr>
      <vt:lpstr>Ebrima</vt:lpstr>
      <vt:lpstr>Times New Roman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박영민(첨단원자력공학부)</cp:lastModifiedBy>
  <cp:revision>835</cp:revision>
  <dcterms:created xsi:type="dcterms:W3CDTF">2017-04-18T01:35:36Z</dcterms:created>
  <dcterms:modified xsi:type="dcterms:W3CDTF">2025-04-21T06:04:32Z</dcterms:modified>
</cp:coreProperties>
</file>