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916" r:id="rId5"/>
    <p:sldId id="1395" r:id="rId6"/>
    <p:sldId id="1413" r:id="rId7"/>
    <p:sldId id="1414" r:id="rId8"/>
    <p:sldId id="1415" r:id="rId9"/>
    <p:sldId id="1371" r:id="rId10"/>
    <p:sldId id="1399" r:id="rId11"/>
    <p:sldId id="1407" r:id="rId12"/>
    <p:sldId id="1401" r:id="rId13"/>
    <p:sldId id="1402" r:id="rId14"/>
    <p:sldId id="1405" r:id="rId15"/>
    <p:sldId id="1403" r:id="rId16"/>
    <p:sldId id="1404" r:id="rId17"/>
    <p:sldId id="1406" r:id="rId18"/>
    <p:sldId id="1409" r:id="rId19"/>
    <p:sldId id="996" r:id="rId20"/>
    <p:sldId id="1398" r:id="rId21"/>
    <p:sldId id="1400" r:id="rId22"/>
    <p:sldId id="1410" r:id="rId23"/>
    <p:sldId id="1396" r:id="rId24"/>
    <p:sldId id="1397" r:id="rId25"/>
  </p:sldIdLst>
  <p:sldSz cx="12192000" cy="6858000"/>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g" initials="j" lastIdx="1" clrIdx="0">
    <p:extLst>
      <p:ext uri="{19B8F6BF-5375-455C-9EA6-DF929625EA0E}">
        <p15:presenceInfo xmlns:p15="http://schemas.microsoft.com/office/powerpoint/2012/main" userId="j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46D2"/>
    <a:srgbClr val="73FC6C"/>
    <a:srgbClr val="7EFEFE"/>
    <a:srgbClr val="FF00FF"/>
    <a:srgbClr val="19FF81"/>
    <a:srgbClr val="A0A40C"/>
    <a:srgbClr val="C7CB0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밝은 스타일 3 - 강조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5" autoAdjust="0"/>
    <p:restoredTop sz="92899" autoAdjust="0"/>
  </p:normalViewPr>
  <p:slideViewPr>
    <p:cSldViewPr snapToGrid="0">
      <p:cViewPr varScale="1">
        <p:scale>
          <a:sx n="114" d="100"/>
          <a:sy n="114"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1228552-9E18-44ED-B7D1-E2854D0674B7}" type="datetimeFigureOut">
              <a:rPr lang="ko-KR" altLang="en-US" smtClean="0"/>
              <a:t>2025-04-21</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B9AF32CD-6826-43AE-835C-65D233CC96E8}" type="slidenum">
              <a:rPr lang="ko-KR" altLang="en-US" smtClean="0"/>
              <a:t>‹#›</a:t>
            </a:fld>
            <a:endParaRPr lang="ko-KR" altLang="en-US"/>
          </a:p>
        </p:txBody>
      </p:sp>
    </p:spTree>
    <p:extLst>
      <p:ext uri="{BB962C8B-B14F-4D97-AF65-F5344CB8AC3E}">
        <p14:creationId xmlns:p14="http://schemas.microsoft.com/office/powerpoint/2010/main" val="2314626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a:t>
            </a:fld>
            <a:endParaRPr lang="ko-KR" altLang="en-US"/>
          </a:p>
        </p:txBody>
      </p:sp>
    </p:spTree>
    <p:extLst>
      <p:ext uri="{BB962C8B-B14F-4D97-AF65-F5344CB8AC3E}">
        <p14:creationId xmlns:p14="http://schemas.microsoft.com/office/powerpoint/2010/main" val="304576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4DF84B69-19AC-4884-A797-F8C05B6DF801}" type="slidenum">
              <a:rPr lang="ko-KR" altLang="en-US" smtClean="0"/>
              <a:t>16</a:t>
            </a:fld>
            <a:endParaRPr lang="ko-KR" altLang="en-US"/>
          </a:p>
        </p:txBody>
      </p:sp>
    </p:spTree>
    <p:extLst>
      <p:ext uri="{BB962C8B-B14F-4D97-AF65-F5344CB8AC3E}">
        <p14:creationId xmlns:p14="http://schemas.microsoft.com/office/powerpoint/2010/main" val="12957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7C2CCA40-7E68-42EF-A5B4-DD9DE2881122}" type="datetime1">
              <a:rPr lang="ko-KR" altLang="en-US" smtClean="0"/>
              <a:t>2025-04-21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92250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0C0DC0F5-F13C-45AB-940E-F4834A6B20D5}" type="datetime1">
              <a:rPr lang="ko-KR" altLang="en-US" smtClean="0"/>
              <a:t>2025-04-21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4045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262ADE9-2401-472D-B814-8E806DA3679C}" type="datetime1">
              <a:rPr lang="ko-KR" altLang="en-US" smtClean="0"/>
              <a:t>2025-04-21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7984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61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6E95C192-F798-40B0-8A31-E93ACA5A16B2}" type="datetime1">
              <a:rPr lang="ko-KR" altLang="en-US" smtClean="0"/>
              <a:t>2025-04-21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28037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4CC6F28E-A7DD-4CF3-A442-A9654C97596B}" type="datetime1">
              <a:rPr lang="ko-KR" altLang="en-US" smtClean="0"/>
              <a:t>2025-04-21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66877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BB488A26-312C-4C23-8869-D52F9C3F4DEE}" type="datetime1">
              <a:rPr lang="ko-KR" altLang="en-US" smtClean="0"/>
              <a:t>2025-04-21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71534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66709558-4BA9-4C64-B97B-034A07B5FE02}" type="datetime1">
              <a:rPr lang="ko-KR" altLang="en-US" smtClean="0"/>
              <a:t>2025-04-21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91166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11122B86-7B08-4BB2-8BF1-B2903321ED34}" type="datetime1">
              <a:rPr lang="ko-KR" altLang="en-US" smtClean="0"/>
              <a:t>2025-04-21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103837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D4783CB7-B656-4533-B529-922460B2B842}" type="datetime1">
              <a:rPr lang="ko-KR" altLang="en-US" smtClean="0"/>
              <a:t>2025-04-21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17254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94E6AE59-5861-470F-8F99-001B2C13F091}" type="datetime1">
              <a:rPr lang="ko-KR" altLang="en-US" smtClean="0"/>
              <a:t>2025-04-21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59239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2B63D849-8A13-40B7-9D01-6C44718BA2C9}" type="datetime1">
              <a:rPr lang="ko-KR" altLang="en-US" smtClean="0"/>
              <a:t>2025-04-21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209459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81D634-737B-4E6A-AF15-1C3ABCA476DC}" type="datetime1">
              <a:rPr lang="ko-KR" altLang="en-US" smtClean="0"/>
              <a:t>2025-04-21</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5FCD2-8B04-48F7-895A-50E496A496C1}" type="slidenum">
              <a:rPr lang="ko-KR" altLang="en-US" smtClean="0"/>
              <a:t>‹#›</a:t>
            </a:fld>
            <a:endParaRPr lang="ko-KR" altLang="en-US"/>
          </a:p>
        </p:txBody>
      </p:sp>
    </p:spTree>
    <p:extLst>
      <p:ext uri="{BB962C8B-B14F-4D97-AF65-F5344CB8AC3E}">
        <p14:creationId xmlns:p14="http://schemas.microsoft.com/office/powerpoint/2010/main" val="3840275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220.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6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142" y="6691771"/>
            <a:ext cx="12191717" cy="166230"/>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grpSp>
        <p:nvGrpSpPr>
          <p:cNvPr id="7" name="그룹 6"/>
          <p:cNvGrpSpPr/>
          <p:nvPr/>
        </p:nvGrpSpPr>
        <p:grpSpPr>
          <a:xfrm>
            <a:off x="8223644" y="1"/>
            <a:ext cx="3968215" cy="6691770"/>
            <a:chOff x="10277475" y="1"/>
            <a:chExt cx="4959350" cy="8363163"/>
          </a:xfrm>
        </p:grpSpPr>
        <p:grpSp>
          <p:nvGrpSpPr>
            <p:cNvPr id="6" name="그룹 5"/>
            <p:cNvGrpSpPr/>
            <p:nvPr/>
          </p:nvGrpSpPr>
          <p:grpSpPr>
            <a:xfrm>
              <a:off x="10277475" y="1"/>
              <a:ext cx="4959350" cy="8363163"/>
              <a:chOff x="10277475" y="1"/>
              <a:chExt cx="4959350" cy="8363163"/>
            </a:xfrm>
          </p:grpSpPr>
          <p:sp>
            <p:nvSpPr>
              <p:cNvPr id="54" name="Rectangle 35"/>
              <p:cNvSpPr>
                <a:spLocks noChangeArrowheads="1"/>
              </p:cNvSpPr>
              <p:nvPr/>
            </p:nvSpPr>
            <p:spPr bwMode="auto">
              <a:xfrm>
                <a:off x="10277475" y="1"/>
                <a:ext cx="4959350" cy="8363163"/>
              </a:xfrm>
              <a:prstGeom prst="rect">
                <a:avLst/>
              </a:prstGeom>
              <a:solidFill>
                <a:schemeClr val="accent1">
                  <a:lumMod val="20000"/>
                  <a:lumOff val="80000"/>
                  <a:alpha val="60000"/>
                </a:schemeClr>
              </a:solidFill>
              <a:ln w="9525">
                <a:noFill/>
                <a:miter lim="800000"/>
                <a:headEnd/>
                <a:tailEnd/>
              </a:ln>
            </p:spPr>
            <p:txBody>
              <a:bodyPr/>
              <a:lstStyle/>
              <a:p>
                <a:endParaRPr lang="ko-KR" altLang="en-US" sz="1440"/>
              </a:p>
            </p:txBody>
          </p:sp>
          <p:pic>
            <p:nvPicPr>
              <p:cNvPr id="26" name="그림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801" y="4359486"/>
                <a:ext cx="4464698" cy="3188567"/>
              </a:xfrm>
              <a:prstGeom prst="rect">
                <a:avLst/>
              </a:prstGeom>
            </p:spPr>
          </p:pic>
        </p:grpSp>
        <p:pic>
          <p:nvPicPr>
            <p:cNvPr id="50" name="그림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231423" y="1509506"/>
            <a:ext cx="11148548" cy="1482623"/>
            <a:chOff x="620330" y="1459873"/>
            <a:chExt cx="10668118" cy="1421271"/>
          </a:xfrm>
        </p:grpSpPr>
        <p:sp>
          <p:nvSpPr>
            <p:cNvPr id="62" name="TextBox 61"/>
            <p:cNvSpPr txBox="1"/>
            <p:nvPr/>
          </p:nvSpPr>
          <p:spPr>
            <a:xfrm>
              <a:off x="620330" y="1459873"/>
              <a:ext cx="8163921" cy="383553"/>
            </a:xfrm>
            <a:prstGeom prst="rect">
              <a:avLst/>
            </a:prstGeom>
            <a:noFill/>
          </p:spPr>
          <p:txBody>
            <a:bodyPr wrap="square" rtlCol="0">
              <a:spAutoFit/>
            </a:bodyPr>
            <a:lstStyle/>
            <a:p>
              <a:r>
                <a:rPr lang="en-US" altLang="ko-KR" sz="2000" b="1" dirty="0">
                  <a:solidFill>
                    <a:srgbClr val="002060"/>
                  </a:solidFill>
                  <a:cs typeface="Verdana" panose="020B0604030504040204" pitchFamily="34" charset="0"/>
                </a:rPr>
                <a:t>Objective selection for Nonlinear optimization of SR</a:t>
              </a:r>
            </a:p>
          </p:txBody>
        </p:sp>
        <p:sp>
          <p:nvSpPr>
            <p:cNvPr id="63" name="TextBox 62"/>
            <p:cNvSpPr txBox="1"/>
            <p:nvPr/>
          </p:nvSpPr>
          <p:spPr>
            <a:xfrm>
              <a:off x="620330" y="2556600"/>
              <a:ext cx="10668118" cy="324544"/>
            </a:xfrm>
            <a:prstGeom prst="rect">
              <a:avLst/>
            </a:prstGeom>
            <a:noFill/>
          </p:spPr>
          <p:txBody>
            <a:bodyPr wrap="square" rtlCol="0">
              <a:spAutoFit/>
            </a:bodyPr>
            <a:lstStyle/>
            <a:p>
              <a:r>
                <a:rPr lang="en-US" altLang="ko-KR" sz="1600" b="1" dirty="0">
                  <a:cs typeface="Verdana" panose="020B0604030504040204" pitchFamily="34" charset="0"/>
                </a:rPr>
                <a:t>Junha Kim</a:t>
              </a:r>
            </a:p>
          </p:txBody>
        </p:sp>
      </p:grpSp>
      <p:grpSp>
        <p:nvGrpSpPr>
          <p:cNvPr id="3" name="그룹 2"/>
          <p:cNvGrpSpPr/>
          <p:nvPr/>
        </p:nvGrpSpPr>
        <p:grpSpPr>
          <a:xfrm>
            <a:off x="501813" y="0"/>
            <a:ext cx="6265891" cy="417681"/>
            <a:chOff x="626973" y="0"/>
            <a:chExt cx="7830913" cy="522005"/>
          </a:xfrm>
        </p:grpSpPr>
        <p:sp>
          <p:nvSpPr>
            <p:cNvPr id="2" name="Rectangle 6"/>
            <p:cNvSpPr>
              <a:spLocks noChangeArrowheads="1"/>
            </p:cNvSpPr>
            <p:nvPr/>
          </p:nvSpPr>
          <p:spPr bwMode="auto">
            <a:xfrm>
              <a:off x="626973" y="0"/>
              <a:ext cx="1079500" cy="479180"/>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sp>
          <p:nvSpPr>
            <p:cNvPr id="28" name="TextBox 27"/>
            <p:cNvSpPr txBox="1"/>
            <p:nvPr/>
          </p:nvSpPr>
          <p:spPr>
            <a:xfrm>
              <a:off x="1706473" y="37347"/>
              <a:ext cx="6751413" cy="484658"/>
            </a:xfrm>
            <a:prstGeom prst="rect">
              <a:avLst/>
            </a:prstGeom>
            <a:noFill/>
          </p:spPr>
          <p:txBody>
            <a:bodyPr wrap="square" rtlCol="0">
              <a:spAutoFit/>
            </a:bodyPr>
            <a:lstStyle/>
            <a:p>
              <a:endParaRPr lang="ko-KR" altLang="en-US" sz="1920" b="1" dirty="0">
                <a:solidFill>
                  <a:schemeClr val="bg2">
                    <a:lumMod val="50000"/>
                  </a:schemeClr>
                </a:solidFill>
                <a:cs typeface="Ebrima" panose="02000000000000000000" pitchFamily="2" charset="0"/>
              </a:endParaRPr>
            </a:p>
          </p:txBody>
        </p:sp>
      </p:grpSp>
      <p:sp>
        <p:nvSpPr>
          <p:cNvPr id="4" name="TextBox 3"/>
          <p:cNvSpPr txBox="1"/>
          <p:nvPr/>
        </p:nvSpPr>
        <p:spPr>
          <a:xfrm>
            <a:off x="231423" y="5845662"/>
            <a:ext cx="4044458" cy="338554"/>
          </a:xfrm>
          <a:prstGeom prst="rect">
            <a:avLst/>
          </a:prstGeom>
          <a:noFill/>
        </p:spPr>
        <p:txBody>
          <a:bodyPr wrap="square" rtlCol="0">
            <a:spAutoFit/>
          </a:bodyPr>
          <a:lstStyle/>
          <a:p>
            <a:r>
              <a:rPr lang="en-US" altLang="ko-KR" sz="1600" b="1" dirty="0">
                <a:solidFill>
                  <a:schemeClr val="tx2"/>
                </a:solidFill>
              </a:rPr>
              <a:t>April  2025</a:t>
            </a:r>
            <a:endParaRPr lang="ko-KR" altLang="en-US" sz="1600" b="1" dirty="0">
              <a:solidFill>
                <a:schemeClr val="bg1">
                  <a:lumMod val="75000"/>
                </a:schemeClr>
              </a:solidFill>
            </a:endParaRPr>
          </a:p>
        </p:txBody>
      </p:sp>
      <p:sp>
        <p:nvSpPr>
          <p:cNvPr id="17" name="TextBox 16"/>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CAPHE group meeting</a:t>
            </a:r>
            <a:endParaRPr lang="ko-KR" altLang="en-US" sz="1920" b="1" dirty="0">
              <a:solidFill>
                <a:schemeClr val="bg2">
                  <a:lumMod val="50000"/>
                </a:schemeClr>
              </a:solidFill>
              <a:cs typeface="Ebrima" panose="02000000000000000000" pitchFamily="2" charset="0"/>
            </a:endParaRPr>
          </a:p>
        </p:txBody>
      </p:sp>
    </p:spTree>
    <p:extLst>
      <p:ext uri="{BB962C8B-B14F-4D97-AF65-F5344CB8AC3E}">
        <p14:creationId xmlns:p14="http://schemas.microsoft.com/office/powerpoint/2010/main" val="292386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067409"/>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075104"/>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2877256"/>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MOGA optimization result</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graphicFrame>
            <p:nvGraphicFramePr>
              <p:cNvPr id="14" name="표 13">
                <a:extLst>
                  <a:ext uri="{FF2B5EF4-FFF2-40B4-BE49-F238E27FC236}">
                    <a16:creationId xmlns:a16="http://schemas.microsoft.com/office/drawing/2014/main" id="{3FA7F9A7-8A00-40AC-9182-875D0D5AE8D7}"/>
                  </a:ext>
                </a:extLst>
              </p:cNvPr>
              <p:cNvGraphicFramePr>
                <a:graphicFrameLocks noGrp="1"/>
              </p:cNvGraphicFramePr>
              <p:nvPr>
                <p:extLst>
                  <p:ext uri="{D42A27DB-BD31-4B8C-83A1-F6EECF244321}">
                    <p14:modId xmlns:p14="http://schemas.microsoft.com/office/powerpoint/2010/main" val="2799828548"/>
                  </p:ext>
                </p:extLst>
              </p:nvPr>
            </p:nvGraphicFramePr>
            <p:xfrm>
              <a:off x="240388" y="5009726"/>
              <a:ext cx="5796996" cy="1231283"/>
            </p:xfrm>
            <a:graphic>
              <a:graphicData uri="http://schemas.openxmlformats.org/drawingml/2006/table">
                <a:tbl>
                  <a:tblPr firstRow="1" bandRow="1">
                    <a:tableStyleId>{5C22544A-7EE6-4342-B048-85BDC9FD1C3A}</a:tableStyleId>
                  </a:tblPr>
                  <a:tblGrid>
                    <a:gridCol w="1932332">
                      <a:extLst>
                        <a:ext uri="{9D8B030D-6E8A-4147-A177-3AD203B41FA5}">
                          <a16:colId xmlns:a16="http://schemas.microsoft.com/office/drawing/2014/main" val="1468214249"/>
                        </a:ext>
                      </a:extLst>
                    </a:gridCol>
                    <a:gridCol w="1932332">
                      <a:extLst>
                        <a:ext uri="{9D8B030D-6E8A-4147-A177-3AD203B41FA5}">
                          <a16:colId xmlns:a16="http://schemas.microsoft.com/office/drawing/2014/main" val="3887620744"/>
                        </a:ext>
                      </a:extLst>
                    </a:gridCol>
                    <a:gridCol w="1932332">
                      <a:extLst>
                        <a:ext uri="{9D8B030D-6E8A-4147-A177-3AD203B41FA5}">
                          <a16:colId xmlns:a16="http://schemas.microsoft.com/office/drawing/2014/main" val="1249972458"/>
                        </a:ext>
                      </a:extLst>
                    </a:gridCol>
                  </a:tblGrid>
                  <a:tr h="509147">
                    <a:tc>
                      <a:txBody>
                        <a:bodyPr/>
                        <a:lstStyle/>
                        <a:p>
                          <a:pPr algn="ctr" latinLnBrk="1"/>
                          <a:r>
                            <a:rPr lang="en-US" altLang="ko-KR" sz="1050" dirty="0">
                              <a:solidFill>
                                <a:schemeClr val="tx1"/>
                              </a:solidFill>
                            </a:rPr>
                            <a:t>DA area</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On-momentum</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Off-momentum (</a:t>
                          </a:r>
                          <a14:m>
                            <m:oMath xmlns:m="http://schemas.openxmlformats.org/officeDocument/2006/math">
                              <m:r>
                                <a:rPr lang="en-US" altLang="ko-KR" sz="1050" b="1" i="1" smtClean="0">
                                  <a:solidFill>
                                    <a:sysClr val="windowText" lastClr="000000"/>
                                  </a:solidFill>
                                  <a:latin typeface="Cambria Math" panose="02040503050406030204" pitchFamily="18" charset="0"/>
                                </a:rPr>
                                <m:t>𝜹</m:t>
                              </m:r>
                              <m:r>
                                <a:rPr lang="en-US" altLang="ko-KR" sz="1050" b="1" i="1" smtClean="0">
                                  <a:solidFill>
                                    <a:sysClr val="windowText" lastClr="000000"/>
                                  </a:solidFill>
                                  <a:latin typeface="Cambria Math" panose="02040503050406030204" pitchFamily="18" charset="0"/>
                                </a:rPr>
                                <m:t>=</m:t>
                              </m:r>
                              <m:r>
                                <a:rPr lang="en-US" altLang="ko-KR" sz="1050" b="1" i="1" smtClean="0">
                                  <a:solidFill>
                                    <a:sysClr val="windowText" lastClr="000000"/>
                                  </a:solidFill>
                                  <a:latin typeface="Cambria Math" panose="02040503050406030204" pitchFamily="18" charset="0"/>
                                </a:rPr>
                                <m:t>𝟑</m:t>
                              </m:r>
                              <m:r>
                                <a:rPr lang="en-US" altLang="ko-KR" sz="1050" b="1" i="1" smtClean="0">
                                  <a:solidFill>
                                    <a:sysClr val="windowText" lastClr="000000"/>
                                  </a:solidFill>
                                  <a:latin typeface="Cambria Math" panose="02040503050406030204" pitchFamily="18" charset="0"/>
                                </a:rPr>
                                <m:t>.</m:t>
                              </m:r>
                              <m:r>
                                <a:rPr lang="en-US" altLang="ko-KR" sz="1050" b="1" i="1" smtClean="0">
                                  <a:solidFill>
                                    <a:sysClr val="windowText" lastClr="000000"/>
                                  </a:solidFill>
                                  <a:latin typeface="Cambria Math" panose="02040503050406030204" pitchFamily="18" charset="0"/>
                                </a:rPr>
                                <m:t>𝟔</m:t>
                              </m:r>
                              <m:r>
                                <a:rPr lang="en-US" altLang="ko-KR" sz="1050" b="1" i="1" smtClean="0">
                                  <a:solidFill>
                                    <a:sysClr val="windowText" lastClr="000000"/>
                                  </a:solidFill>
                                  <a:latin typeface="Cambria Math" panose="02040503050406030204" pitchFamily="18" charset="0"/>
                                </a:rPr>
                                <m:t>%</m:t>
                              </m:r>
                            </m:oMath>
                          </a14:m>
                          <a:r>
                            <a:rPr lang="en-US" altLang="ko-KR" sz="1050" dirty="0">
                              <a:solidFill>
                                <a:sysClr val="windowText" lastClr="000000"/>
                              </a:solidFill>
                            </a:rPr>
                            <a:t>)</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517360"/>
                      </a:ext>
                    </a:extLst>
                  </a:tr>
                  <a:tr h="369878">
                    <a:tc>
                      <a:txBody>
                        <a:bodyPr/>
                        <a:lstStyle/>
                        <a:p>
                          <a:pPr algn="ctr" latinLnBrk="1"/>
                          <a:r>
                            <a:rPr lang="en-US" altLang="ko-KR" sz="1000" dirty="0"/>
                            <a:t>Original</a:t>
                          </a:r>
                          <a:endParaRPr lang="ko-KR"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00" dirty="0"/>
                            <a:t>104.13</a:t>
                          </a:r>
                          <a14:m>
                            <m:oMath xmlns:m="http://schemas.openxmlformats.org/officeDocument/2006/math">
                              <m:r>
                                <a:rPr lang="en-US" altLang="ko-KR" sz="1000" b="0" i="1" smtClean="0">
                                  <a:latin typeface="Cambria Math" panose="02040503050406030204" pitchFamily="18" charset="0"/>
                                </a:rPr>
                                <m:t>𝑚</m:t>
                              </m:r>
                              <m:sSup>
                                <m:sSupPr>
                                  <m:ctrlPr>
                                    <a:rPr lang="en-US" altLang="ko-KR" sz="1000" b="0" i="1" smtClean="0">
                                      <a:latin typeface="Cambria Math" panose="02040503050406030204" pitchFamily="18" charset="0"/>
                                    </a:rPr>
                                  </m:ctrlPr>
                                </m:sSupPr>
                                <m:e>
                                  <m:r>
                                    <a:rPr lang="en-US" altLang="ko-KR" sz="1000" b="0" i="1" smtClean="0">
                                      <a:latin typeface="Cambria Math" panose="02040503050406030204" pitchFamily="18" charset="0"/>
                                    </a:rPr>
                                    <m:t>𝑚</m:t>
                                  </m:r>
                                </m:e>
                                <m:sup>
                                  <m:r>
                                    <a:rPr lang="en-US" altLang="ko-KR" sz="1000" b="0" i="1" smtClean="0">
                                      <a:latin typeface="Cambria Math" panose="02040503050406030204" pitchFamily="18" charset="0"/>
                                    </a:rPr>
                                    <m:t>2</m:t>
                                  </m:r>
                                </m:sup>
                              </m:sSup>
                            </m:oMath>
                          </a14:m>
                          <a:endParaRPr lang="ko-KR"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00" dirty="0"/>
                            <a:t>15.88</a:t>
                          </a:r>
                          <a14:m>
                            <m:oMath xmlns:m="http://schemas.openxmlformats.org/officeDocument/2006/math">
                              <m:r>
                                <a:rPr lang="en-US" altLang="ko-KR" sz="1000" b="0" i="1" smtClean="0">
                                  <a:latin typeface="Cambria Math" panose="02040503050406030204" pitchFamily="18" charset="0"/>
                                </a:rPr>
                                <m:t>𝑚</m:t>
                              </m:r>
                              <m:sSup>
                                <m:sSupPr>
                                  <m:ctrlPr>
                                    <a:rPr lang="en-US" altLang="ko-KR" sz="1000" b="0" i="1" smtClean="0">
                                      <a:latin typeface="Cambria Math" panose="02040503050406030204" pitchFamily="18" charset="0"/>
                                    </a:rPr>
                                  </m:ctrlPr>
                                </m:sSupPr>
                                <m:e>
                                  <m:r>
                                    <a:rPr lang="en-US" altLang="ko-KR" sz="1000" b="0" i="1" smtClean="0">
                                      <a:latin typeface="Cambria Math" panose="02040503050406030204" pitchFamily="18" charset="0"/>
                                    </a:rPr>
                                    <m:t>𝑚</m:t>
                                  </m:r>
                                </m:e>
                                <m:sup>
                                  <m:r>
                                    <a:rPr lang="en-US" altLang="ko-KR" sz="1000" b="0" i="1" smtClean="0">
                                      <a:latin typeface="Cambria Math" panose="02040503050406030204" pitchFamily="18" charset="0"/>
                                    </a:rPr>
                                    <m:t>2</m:t>
                                  </m:r>
                                </m:sup>
                              </m:sSup>
                            </m:oMath>
                          </a14:m>
                          <a:endParaRPr lang="ko-KR"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78095"/>
                      </a:ext>
                    </a:extLst>
                  </a:tr>
                  <a:tr h="352258">
                    <a:tc>
                      <a:txBody>
                        <a:bodyPr/>
                        <a:lstStyle/>
                        <a:p>
                          <a:pPr algn="ctr" latinLnBrk="1"/>
                          <a:r>
                            <a:rPr lang="en-US" altLang="ko-KR" sz="1000" dirty="0"/>
                            <a:t>MOGA solution</a:t>
                          </a:r>
                          <a:endParaRPr lang="ko-KR"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00" u="none" dirty="0"/>
                            <a:t>37.56</a:t>
                          </a:r>
                          <a14:m>
                            <m:oMath xmlns:m="http://schemas.openxmlformats.org/officeDocument/2006/math">
                              <m:r>
                                <a:rPr lang="en-US" altLang="ko-KR" sz="1000" b="0" i="1" smtClean="0">
                                  <a:latin typeface="Cambria Math" panose="02040503050406030204" pitchFamily="18" charset="0"/>
                                </a:rPr>
                                <m:t>𝑚</m:t>
                              </m:r>
                              <m:sSup>
                                <m:sSupPr>
                                  <m:ctrlPr>
                                    <a:rPr lang="en-US" altLang="ko-KR" sz="1000" b="0" i="1" smtClean="0">
                                      <a:latin typeface="Cambria Math" panose="02040503050406030204" pitchFamily="18" charset="0"/>
                                    </a:rPr>
                                  </m:ctrlPr>
                                </m:sSupPr>
                                <m:e>
                                  <m:r>
                                    <a:rPr lang="en-US" altLang="ko-KR" sz="1000" b="0" i="1" smtClean="0">
                                      <a:latin typeface="Cambria Math" panose="02040503050406030204" pitchFamily="18" charset="0"/>
                                    </a:rPr>
                                    <m:t>𝑚</m:t>
                                  </m:r>
                                </m:e>
                                <m:sup>
                                  <m:r>
                                    <a:rPr lang="en-US" altLang="ko-KR" sz="1000" b="0" i="1" smtClean="0">
                                      <a:latin typeface="Cambria Math" panose="02040503050406030204" pitchFamily="18" charset="0"/>
                                    </a:rPr>
                                    <m:t>2</m:t>
                                  </m:r>
                                </m:sup>
                              </m:sSup>
                            </m:oMath>
                          </a14:m>
                          <a:endParaRPr lang="ko-KR" altLang="en-US" sz="10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00" dirty="0"/>
                            <a:t>1.5</a:t>
                          </a:r>
                          <a14:m>
                            <m:oMath xmlns:m="http://schemas.openxmlformats.org/officeDocument/2006/math">
                              <m:r>
                                <a:rPr lang="en-US" altLang="ko-KR" sz="1000" b="0" i="1" smtClean="0">
                                  <a:latin typeface="Cambria Math" panose="02040503050406030204" pitchFamily="18" charset="0"/>
                                </a:rPr>
                                <m:t>𝑚</m:t>
                              </m:r>
                              <m:sSup>
                                <m:sSupPr>
                                  <m:ctrlPr>
                                    <a:rPr lang="en-US" altLang="ko-KR" sz="1000" b="0" i="1" smtClean="0">
                                      <a:latin typeface="Cambria Math" panose="02040503050406030204" pitchFamily="18" charset="0"/>
                                    </a:rPr>
                                  </m:ctrlPr>
                                </m:sSupPr>
                                <m:e>
                                  <m:r>
                                    <a:rPr lang="en-US" altLang="ko-KR" sz="1000" b="0" i="1" smtClean="0">
                                      <a:latin typeface="Cambria Math" panose="02040503050406030204" pitchFamily="18" charset="0"/>
                                    </a:rPr>
                                    <m:t>𝑚</m:t>
                                  </m:r>
                                </m:e>
                                <m:sup>
                                  <m:r>
                                    <a:rPr lang="en-US" altLang="ko-KR" sz="1000" b="0" i="1" smtClean="0">
                                      <a:latin typeface="Cambria Math" panose="02040503050406030204" pitchFamily="18" charset="0"/>
                                    </a:rPr>
                                    <m:t>2</m:t>
                                  </m:r>
                                </m:sup>
                              </m:sSup>
                            </m:oMath>
                          </a14:m>
                          <a:endParaRPr lang="ko-KR"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43712"/>
                      </a:ext>
                    </a:extLst>
                  </a:tr>
                </a:tbl>
              </a:graphicData>
            </a:graphic>
          </p:graphicFrame>
        </mc:Choice>
        <mc:Fallback xmlns="">
          <p:graphicFrame>
            <p:nvGraphicFramePr>
              <p:cNvPr id="14" name="표 13">
                <a:extLst>
                  <a:ext uri="{FF2B5EF4-FFF2-40B4-BE49-F238E27FC236}">
                    <a16:creationId xmlns:a16="http://schemas.microsoft.com/office/drawing/2014/main" id="{3FA7F9A7-8A00-40AC-9182-875D0D5AE8D7}"/>
                  </a:ext>
                </a:extLst>
              </p:cNvPr>
              <p:cNvGraphicFramePr>
                <a:graphicFrameLocks noGrp="1"/>
              </p:cNvGraphicFramePr>
              <p:nvPr>
                <p:extLst>
                  <p:ext uri="{D42A27DB-BD31-4B8C-83A1-F6EECF244321}">
                    <p14:modId xmlns:p14="http://schemas.microsoft.com/office/powerpoint/2010/main" val="2799828548"/>
                  </p:ext>
                </p:extLst>
              </p:nvPr>
            </p:nvGraphicFramePr>
            <p:xfrm>
              <a:off x="240388" y="5009726"/>
              <a:ext cx="5796996" cy="1231283"/>
            </p:xfrm>
            <a:graphic>
              <a:graphicData uri="http://schemas.openxmlformats.org/drawingml/2006/table">
                <a:tbl>
                  <a:tblPr firstRow="1" bandRow="1">
                    <a:tableStyleId>{5C22544A-7EE6-4342-B048-85BDC9FD1C3A}</a:tableStyleId>
                  </a:tblPr>
                  <a:tblGrid>
                    <a:gridCol w="1932332">
                      <a:extLst>
                        <a:ext uri="{9D8B030D-6E8A-4147-A177-3AD203B41FA5}">
                          <a16:colId xmlns:a16="http://schemas.microsoft.com/office/drawing/2014/main" val="1468214249"/>
                        </a:ext>
                      </a:extLst>
                    </a:gridCol>
                    <a:gridCol w="1932332">
                      <a:extLst>
                        <a:ext uri="{9D8B030D-6E8A-4147-A177-3AD203B41FA5}">
                          <a16:colId xmlns:a16="http://schemas.microsoft.com/office/drawing/2014/main" val="3887620744"/>
                        </a:ext>
                      </a:extLst>
                    </a:gridCol>
                    <a:gridCol w="1932332">
                      <a:extLst>
                        <a:ext uri="{9D8B030D-6E8A-4147-A177-3AD203B41FA5}">
                          <a16:colId xmlns:a16="http://schemas.microsoft.com/office/drawing/2014/main" val="1249972458"/>
                        </a:ext>
                      </a:extLst>
                    </a:gridCol>
                  </a:tblGrid>
                  <a:tr h="509147">
                    <a:tc>
                      <a:txBody>
                        <a:bodyPr/>
                        <a:lstStyle/>
                        <a:p>
                          <a:pPr algn="ctr" latinLnBrk="1"/>
                          <a:r>
                            <a:rPr lang="en-US" altLang="ko-KR" sz="1050" dirty="0">
                              <a:solidFill>
                                <a:schemeClr val="tx1"/>
                              </a:solidFill>
                            </a:rPr>
                            <a:t>DA area</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On-momentum</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631" t="-1190" r="-631" b="-144048"/>
                          </a:stretch>
                        </a:blipFill>
                      </a:tcPr>
                    </a:tc>
                    <a:extLst>
                      <a:ext uri="{0D108BD9-81ED-4DB2-BD59-A6C34878D82A}">
                        <a16:rowId xmlns:a16="http://schemas.microsoft.com/office/drawing/2014/main" val="1739517360"/>
                      </a:ext>
                    </a:extLst>
                  </a:tr>
                  <a:tr h="369878">
                    <a:tc>
                      <a:txBody>
                        <a:bodyPr/>
                        <a:lstStyle/>
                        <a:p>
                          <a:pPr algn="ctr" latinLnBrk="1"/>
                          <a:r>
                            <a:rPr lang="en-US" altLang="ko-KR" sz="1000" dirty="0"/>
                            <a:t>Original</a:t>
                          </a:r>
                          <a:endParaRPr lang="ko-KR"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139344" r="-100314" b="-98361"/>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631" t="-139344" r="-631" b="-98361"/>
                          </a:stretch>
                        </a:blipFill>
                      </a:tcPr>
                    </a:tc>
                    <a:extLst>
                      <a:ext uri="{0D108BD9-81ED-4DB2-BD59-A6C34878D82A}">
                        <a16:rowId xmlns:a16="http://schemas.microsoft.com/office/drawing/2014/main" val="1159078095"/>
                      </a:ext>
                    </a:extLst>
                  </a:tr>
                  <a:tr h="352258">
                    <a:tc>
                      <a:txBody>
                        <a:bodyPr/>
                        <a:lstStyle/>
                        <a:p>
                          <a:pPr algn="ctr" latinLnBrk="1"/>
                          <a:r>
                            <a:rPr lang="en-US" altLang="ko-KR" sz="1000" dirty="0"/>
                            <a:t>MOGA solution</a:t>
                          </a:r>
                          <a:endParaRPr lang="ko-KR"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000" t="-251724" r="-100314" b="-3448"/>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631" t="-251724" r="-631" b="-3448"/>
                          </a:stretch>
                        </a:blipFill>
                      </a:tcPr>
                    </a:tc>
                    <a:extLst>
                      <a:ext uri="{0D108BD9-81ED-4DB2-BD59-A6C34878D82A}">
                        <a16:rowId xmlns:a16="http://schemas.microsoft.com/office/drawing/2014/main" val="171843712"/>
                      </a:ext>
                    </a:extLst>
                  </a:tr>
                </a:tbl>
              </a:graphicData>
            </a:graphic>
          </p:graphicFrame>
        </mc:Fallback>
      </mc:AlternateContent>
      <p:pic>
        <p:nvPicPr>
          <p:cNvPr id="9" name="그림 8">
            <a:extLst>
              <a:ext uri="{FF2B5EF4-FFF2-40B4-BE49-F238E27FC236}">
                <a16:creationId xmlns:a16="http://schemas.microsoft.com/office/drawing/2014/main" id="{81F14003-5C60-486A-AB59-F96AA8A58380}"/>
              </a:ext>
            </a:extLst>
          </p:cNvPr>
          <p:cNvPicPr>
            <a:picLocks noChangeAspect="1"/>
          </p:cNvPicPr>
          <p:nvPr/>
        </p:nvPicPr>
        <p:blipFill>
          <a:blip r:embed="rId6"/>
          <a:stretch>
            <a:fillRect/>
          </a:stretch>
        </p:blipFill>
        <p:spPr>
          <a:xfrm>
            <a:off x="129727" y="1517494"/>
            <a:ext cx="3754215" cy="3160194"/>
          </a:xfrm>
          <a:prstGeom prst="rect">
            <a:avLst/>
          </a:prstGeom>
        </p:spPr>
      </p:pic>
      <p:pic>
        <p:nvPicPr>
          <p:cNvPr id="10" name="그림 9">
            <a:extLst>
              <a:ext uri="{FF2B5EF4-FFF2-40B4-BE49-F238E27FC236}">
                <a16:creationId xmlns:a16="http://schemas.microsoft.com/office/drawing/2014/main" id="{3F225D27-0529-4E16-BB80-1721847F46A2}"/>
              </a:ext>
            </a:extLst>
          </p:cNvPr>
          <p:cNvPicPr>
            <a:picLocks noChangeAspect="1"/>
          </p:cNvPicPr>
          <p:nvPr/>
        </p:nvPicPr>
        <p:blipFill>
          <a:blip r:embed="rId7"/>
          <a:stretch>
            <a:fillRect/>
          </a:stretch>
        </p:blipFill>
        <p:spPr>
          <a:xfrm>
            <a:off x="4059755" y="1517494"/>
            <a:ext cx="3648971" cy="3160194"/>
          </a:xfrm>
          <a:prstGeom prst="rect">
            <a:avLst/>
          </a:prstGeom>
        </p:spPr>
      </p:pic>
      <p:pic>
        <p:nvPicPr>
          <p:cNvPr id="13" name="그림 12">
            <a:extLst>
              <a:ext uri="{FF2B5EF4-FFF2-40B4-BE49-F238E27FC236}">
                <a16:creationId xmlns:a16="http://schemas.microsoft.com/office/drawing/2014/main" id="{1BF16D80-4426-49F4-90F4-B7E84661F483}"/>
              </a:ext>
            </a:extLst>
          </p:cNvPr>
          <p:cNvPicPr>
            <a:picLocks noChangeAspect="1"/>
          </p:cNvPicPr>
          <p:nvPr/>
        </p:nvPicPr>
        <p:blipFill>
          <a:blip r:embed="rId8"/>
          <a:stretch>
            <a:fillRect/>
          </a:stretch>
        </p:blipFill>
        <p:spPr>
          <a:xfrm>
            <a:off x="7778540" y="1548741"/>
            <a:ext cx="4006731" cy="3160194"/>
          </a:xfrm>
          <a:prstGeom prst="rect">
            <a:avLst/>
          </a:prstGeom>
        </p:spPr>
      </p:pic>
    </p:spTree>
    <p:extLst>
      <p:ext uri="{BB962C8B-B14F-4D97-AF65-F5344CB8AC3E}">
        <p14:creationId xmlns:p14="http://schemas.microsoft.com/office/powerpoint/2010/main" val="342553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067409"/>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075104"/>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2877256"/>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MOGA optimization result</a:t>
            </a:r>
            <a:endParaRPr lang="ko-KR" altLang="en-US" sz="2240" b="1" dirty="0">
              <a:solidFill>
                <a:schemeClr val="tx2"/>
              </a:solidFill>
              <a:cs typeface="Verdana" panose="020B0604030504040204" pitchFamily="34" charset="0"/>
            </a:endParaRPr>
          </a:p>
        </p:txBody>
      </p:sp>
      <p:pic>
        <p:nvPicPr>
          <p:cNvPr id="2" name="그림 1">
            <a:extLst>
              <a:ext uri="{FF2B5EF4-FFF2-40B4-BE49-F238E27FC236}">
                <a16:creationId xmlns:a16="http://schemas.microsoft.com/office/drawing/2014/main" id="{4405E864-44C2-4E2D-AACD-3CE9B216DF0C}"/>
              </a:ext>
            </a:extLst>
          </p:cNvPr>
          <p:cNvPicPr>
            <a:picLocks noChangeAspect="1"/>
          </p:cNvPicPr>
          <p:nvPr/>
        </p:nvPicPr>
        <p:blipFill>
          <a:blip r:embed="rId5"/>
          <a:stretch>
            <a:fillRect/>
          </a:stretch>
        </p:blipFill>
        <p:spPr>
          <a:xfrm>
            <a:off x="828466" y="1353803"/>
            <a:ext cx="4918657" cy="3308278"/>
          </a:xfrm>
          <a:prstGeom prst="rect">
            <a:avLst/>
          </a:prstGeom>
        </p:spPr>
      </p:pic>
      <p:pic>
        <p:nvPicPr>
          <p:cNvPr id="3" name="그림 2">
            <a:extLst>
              <a:ext uri="{FF2B5EF4-FFF2-40B4-BE49-F238E27FC236}">
                <a16:creationId xmlns:a16="http://schemas.microsoft.com/office/drawing/2014/main" id="{A938A770-415A-4C14-9B9D-925556A5DE31}"/>
              </a:ext>
            </a:extLst>
          </p:cNvPr>
          <p:cNvPicPr>
            <a:picLocks noChangeAspect="1"/>
          </p:cNvPicPr>
          <p:nvPr/>
        </p:nvPicPr>
        <p:blipFill>
          <a:blip r:embed="rId6"/>
          <a:stretch>
            <a:fillRect/>
          </a:stretch>
        </p:blipFill>
        <p:spPr>
          <a:xfrm>
            <a:off x="7048377" y="1417147"/>
            <a:ext cx="4092203" cy="3404896"/>
          </a:xfrm>
          <a:prstGeom prst="rect">
            <a:avLst/>
          </a:prstGeom>
        </p:spPr>
      </p:pic>
      <mc:AlternateContent xmlns:mc="http://schemas.openxmlformats.org/markup-compatibility/2006" xmlns:a14="http://schemas.microsoft.com/office/drawing/2010/main">
        <mc:Choice Requires="a14">
          <p:graphicFrame>
            <p:nvGraphicFramePr>
              <p:cNvPr id="18" name="표 17">
                <a:extLst>
                  <a:ext uri="{FF2B5EF4-FFF2-40B4-BE49-F238E27FC236}">
                    <a16:creationId xmlns:a16="http://schemas.microsoft.com/office/drawing/2014/main" id="{2C517EEC-581E-443F-8D7B-8D15EAD9C055}"/>
                  </a:ext>
                </a:extLst>
              </p:cNvPr>
              <p:cNvGraphicFramePr>
                <a:graphicFrameLocks noGrp="1"/>
              </p:cNvGraphicFramePr>
              <p:nvPr>
                <p:extLst>
                  <p:ext uri="{D42A27DB-BD31-4B8C-83A1-F6EECF244321}">
                    <p14:modId xmlns:p14="http://schemas.microsoft.com/office/powerpoint/2010/main" val="1330724650"/>
                  </p:ext>
                </p:extLst>
              </p:nvPr>
            </p:nvGraphicFramePr>
            <p:xfrm>
              <a:off x="933693" y="5049499"/>
              <a:ext cx="5796996" cy="1231283"/>
            </p:xfrm>
            <a:graphic>
              <a:graphicData uri="http://schemas.openxmlformats.org/drawingml/2006/table">
                <a:tbl>
                  <a:tblPr firstRow="1" bandRow="1">
                    <a:tableStyleId>{5C22544A-7EE6-4342-B048-85BDC9FD1C3A}</a:tableStyleId>
                  </a:tblPr>
                  <a:tblGrid>
                    <a:gridCol w="1932332">
                      <a:extLst>
                        <a:ext uri="{9D8B030D-6E8A-4147-A177-3AD203B41FA5}">
                          <a16:colId xmlns:a16="http://schemas.microsoft.com/office/drawing/2014/main" val="1468214249"/>
                        </a:ext>
                      </a:extLst>
                    </a:gridCol>
                    <a:gridCol w="1932332">
                      <a:extLst>
                        <a:ext uri="{9D8B030D-6E8A-4147-A177-3AD203B41FA5}">
                          <a16:colId xmlns:a16="http://schemas.microsoft.com/office/drawing/2014/main" val="3887620744"/>
                        </a:ext>
                      </a:extLst>
                    </a:gridCol>
                    <a:gridCol w="1932332">
                      <a:extLst>
                        <a:ext uri="{9D8B030D-6E8A-4147-A177-3AD203B41FA5}">
                          <a16:colId xmlns:a16="http://schemas.microsoft.com/office/drawing/2014/main" val="1249972458"/>
                        </a:ext>
                      </a:extLst>
                    </a:gridCol>
                  </a:tblGrid>
                  <a:tr h="509147">
                    <a:tc>
                      <a:txBody>
                        <a:bodyPr/>
                        <a:lstStyle/>
                        <a:p>
                          <a:pPr algn="ctr" latinLnBrk="1"/>
                          <a:r>
                            <a:rPr lang="en-US" altLang="ko-KR" sz="1050" dirty="0">
                              <a:solidFill>
                                <a:schemeClr val="tx1"/>
                              </a:solidFill>
                            </a:rPr>
                            <a:t>Tune shifts</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On-momentum</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Off-momentum (</a:t>
                          </a:r>
                          <a14:m>
                            <m:oMath xmlns:m="http://schemas.openxmlformats.org/officeDocument/2006/math">
                              <m:r>
                                <a:rPr lang="en-US" altLang="ko-KR" sz="1050" b="1" i="1" smtClean="0">
                                  <a:solidFill>
                                    <a:sysClr val="windowText" lastClr="000000"/>
                                  </a:solidFill>
                                  <a:latin typeface="Cambria Math" panose="02040503050406030204" pitchFamily="18" charset="0"/>
                                </a:rPr>
                                <m:t>𝜹</m:t>
                              </m:r>
                              <m:r>
                                <a:rPr lang="en-US" altLang="ko-KR" sz="1050" b="1" i="1" smtClean="0">
                                  <a:solidFill>
                                    <a:sysClr val="windowText" lastClr="000000"/>
                                  </a:solidFill>
                                  <a:latin typeface="Cambria Math" panose="02040503050406030204" pitchFamily="18" charset="0"/>
                                </a:rPr>
                                <m:t>=</m:t>
                              </m:r>
                              <m:r>
                                <a:rPr lang="en-US" altLang="ko-KR" sz="1050" b="1" i="1" smtClean="0">
                                  <a:solidFill>
                                    <a:sysClr val="windowText" lastClr="000000"/>
                                  </a:solidFill>
                                  <a:latin typeface="Cambria Math" panose="02040503050406030204" pitchFamily="18" charset="0"/>
                                </a:rPr>
                                <m:t>𝟑</m:t>
                              </m:r>
                              <m:r>
                                <a:rPr lang="en-US" altLang="ko-KR" sz="1050" b="1" i="1" smtClean="0">
                                  <a:solidFill>
                                    <a:sysClr val="windowText" lastClr="000000"/>
                                  </a:solidFill>
                                  <a:latin typeface="Cambria Math" panose="02040503050406030204" pitchFamily="18" charset="0"/>
                                </a:rPr>
                                <m:t>.</m:t>
                              </m:r>
                              <m:r>
                                <a:rPr lang="en-US" altLang="ko-KR" sz="1050" b="1" i="1" smtClean="0">
                                  <a:solidFill>
                                    <a:sysClr val="windowText" lastClr="000000"/>
                                  </a:solidFill>
                                  <a:latin typeface="Cambria Math" panose="02040503050406030204" pitchFamily="18" charset="0"/>
                                </a:rPr>
                                <m:t>𝟔</m:t>
                              </m:r>
                              <m:r>
                                <a:rPr lang="en-US" altLang="ko-KR" sz="1050" b="1" i="1" smtClean="0">
                                  <a:solidFill>
                                    <a:sysClr val="windowText" lastClr="000000"/>
                                  </a:solidFill>
                                  <a:latin typeface="Cambria Math" panose="02040503050406030204" pitchFamily="18" charset="0"/>
                                </a:rPr>
                                <m:t>%</m:t>
                              </m:r>
                            </m:oMath>
                          </a14:m>
                          <a:r>
                            <a:rPr lang="en-US" altLang="ko-KR" sz="1050" dirty="0">
                              <a:solidFill>
                                <a:sysClr val="windowText" lastClr="000000"/>
                              </a:solidFill>
                            </a:rPr>
                            <a:t>)</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517360"/>
                      </a:ext>
                    </a:extLst>
                  </a:tr>
                  <a:tr h="369878">
                    <a:tc>
                      <a:txBody>
                        <a:bodyPr/>
                        <a:lstStyle/>
                        <a:p>
                          <a:pPr algn="ctr" latinLnBrk="1"/>
                          <a:r>
                            <a:rPr lang="en-US" altLang="ko-KR" sz="700" dirty="0"/>
                            <a:t>Original ADTS  (</a:t>
                          </a:r>
                          <a14:m>
                            <m:oMath xmlns:m="http://schemas.openxmlformats.org/officeDocument/2006/math">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𝑥</m:t>
                                      </m:r>
                                    </m:sub>
                                  </m:sSub>
                                </m:num>
                                <m:den>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𝐽</m:t>
                                      </m:r>
                                    </m:e>
                                    <m:sub>
                                      <m:r>
                                        <a:rPr lang="en-US" altLang="ko-KR" sz="700" b="0" i="1" smtClean="0">
                                          <a:latin typeface="Cambria Math" panose="02040503050406030204" pitchFamily="18" charset="0"/>
                                        </a:rPr>
                                        <m:t>𝑥</m:t>
                                      </m:r>
                                    </m:sub>
                                  </m:sSub>
                                </m:den>
                              </m:f>
                              <m:r>
                                <a:rPr lang="en-US" altLang="ko-KR" sz="700" b="0" i="1" smtClean="0">
                                  <a:latin typeface="Cambria Math" panose="02040503050406030204" pitchFamily="18" charset="0"/>
                                </a:rPr>
                                <m:t> ,</m:t>
                              </m:r>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𝑦</m:t>
                                      </m:r>
                                    </m:sub>
                                  </m:sSub>
                                </m:num>
                                <m:den>
                                  <m:sSub>
                                    <m:sSubPr>
                                      <m:ctrlPr>
                                        <a:rPr lang="en-US" altLang="ko-KR" sz="700" b="0" i="1" smtClean="0">
                                          <a:latin typeface="Cambria Math" panose="02040503050406030204" pitchFamily="18" charset="0"/>
                                        </a:rPr>
                                      </m:ctrlPr>
                                    </m:sSubPr>
                                    <m:e>
                                      <m:r>
                                        <m:rPr>
                                          <m:sty m:val="p"/>
                                        </m:rPr>
                                        <a:rPr lang="en-US" altLang="ko-KR" sz="700" b="0" i="0" smtClean="0">
                                          <a:latin typeface="Cambria Math" panose="02040503050406030204" pitchFamily="18" charset="0"/>
                                        </a:rPr>
                                        <m:t>dJ</m:t>
                                      </m:r>
                                    </m:e>
                                    <m:sub>
                                      <m:r>
                                        <a:rPr lang="en-US" altLang="ko-KR" sz="700" b="0" i="1" smtClean="0">
                                          <a:latin typeface="Cambria Math" panose="02040503050406030204" pitchFamily="18" charset="0"/>
                                        </a:rPr>
                                        <m:t>𝑥</m:t>
                                      </m:r>
                                    </m:sub>
                                  </m:sSub>
                                </m:den>
                              </m:f>
                              <m:r>
                                <a:rPr lang="en-US" altLang="ko-KR" sz="700" b="0" i="1" smtClean="0">
                                  <a:latin typeface="Cambria Math" panose="02040503050406030204" pitchFamily="18" charset="0"/>
                                </a:rPr>
                                <m:t>,</m:t>
                              </m:r>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𝑦</m:t>
                                      </m:r>
                                    </m:sub>
                                  </m:sSub>
                                </m:num>
                                <m:den>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𝐽</m:t>
                                      </m:r>
                                    </m:e>
                                    <m:sub>
                                      <m:r>
                                        <a:rPr lang="en-US" altLang="ko-KR" sz="700" b="0" i="1" smtClean="0">
                                          <a:latin typeface="Cambria Math" panose="02040503050406030204" pitchFamily="18" charset="0"/>
                                        </a:rPr>
                                        <m:t>𝑦</m:t>
                                      </m:r>
                                    </m:sub>
                                  </m:sSub>
                                </m:den>
                              </m:f>
                            </m:oMath>
                          </a14:m>
                          <a:r>
                            <a:rPr lang="en-US" altLang="ko-KR" sz="700" dirty="0"/>
                            <a:t>)</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700" dirty="0"/>
                            <a:t>-2.247e+03 / 3.186e+03 / -1.038e+05</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700" dirty="0"/>
                            <a:t>-3.755e+06 / -1.950e+07/ -7.887e+05 </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78095"/>
                      </a:ext>
                    </a:extLst>
                  </a:tr>
                  <a:tr h="352258">
                    <a:tc>
                      <a:txBody>
                        <a:bodyPr/>
                        <a:lstStyle/>
                        <a:p>
                          <a:pPr algn="ctr" latinLnBrk="1"/>
                          <a:r>
                            <a:rPr lang="en-US" altLang="ko-KR" sz="700" dirty="0"/>
                            <a:t>MOGA solution ADTS (</a:t>
                          </a:r>
                          <a14:m>
                            <m:oMath xmlns:m="http://schemas.openxmlformats.org/officeDocument/2006/math">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𝑥</m:t>
                                      </m:r>
                                    </m:sub>
                                  </m:sSub>
                                </m:num>
                                <m:den>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𝐽</m:t>
                                      </m:r>
                                    </m:e>
                                    <m:sub>
                                      <m:r>
                                        <a:rPr lang="en-US" altLang="ko-KR" sz="700" b="0" i="1" smtClean="0">
                                          <a:latin typeface="Cambria Math" panose="02040503050406030204" pitchFamily="18" charset="0"/>
                                        </a:rPr>
                                        <m:t>𝑥</m:t>
                                      </m:r>
                                    </m:sub>
                                  </m:sSub>
                                </m:den>
                              </m:f>
                              <m:r>
                                <a:rPr lang="en-US" altLang="ko-KR" sz="700" b="0" i="1" smtClean="0">
                                  <a:latin typeface="Cambria Math" panose="02040503050406030204" pitchFamily="18" charset="0"/>
                                </a:rPr>
                                <m:t> ,</m:t>
                              </m:r>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𝑦</m:t>
                                      </m:r>
                                    </m:sub>
                                  </m:sSub>
                                </m:num>
                                <m:den>
                                  <m:r>
                                    <a:rPr lang="en-US" altLang="ko-KR" sz="700" b="0" i="1" smtClean="0">
                                      <a:latin typeface="Cambria Math" panose="02040503050406030204" pitchFamily="18" charset="0"/>
                                    </a:rPr>
                                    <m:t>𝑑𝐽𝑥</m:t>
                                  </m:r>
                                </m:den>
                              </m:f>
                              <m:r>
                                <a:rPr lang="en-US" altLang="ko-KR" sz="700" b="0" i="1" smtClean="0">
                                  <a:latin typeface="Cambria Math" panose="02040503050406030204" pitchFamily="18" charset="0"/>
                                </a:rPr>
                                <m:t>,</m:t>
                              </m:r>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𝑦</m:t>
                                      </m:r>
                                    </m:sub>
                                  </m:sSub>
                                </m:num>
                                <m:den>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𝐽</m:t>
                                      </m:r>
                                    </m:e>
                                    <m:sub>
                                      <m:r>
                                        <a:rPr lang="en-US" altLang="ko-KR" sz="700" b="0" i="1" smtClean="0">
                                          <a:latin typeface="Cambria Math" panose="02040503050406030204" pitchFamily="18" charset="0"/>
                                        </a:rPr>
                                        <m:t>𝑦</m:t>
                                      </m:r>
                                    </m:sub>
                                  </m:sSub>
                                </m:den>
                              </m:f>
                            </m:oMath>
                          </a14:m>
                          <a:r>
                            <a:rPr lang="en-US" altLang="ko-KR" sz="700" dirty="0"/>
                            <a:t>)</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700" dirty="0"/>
                            <a:t>-1.246e+03 /-5.462e+02/ -</a:t>
                          </a:r>
                          <a:r>
                            <a:rPr lang="en-US" altLang="ko-KR" sz="700" u="none" dirty="0"/>
                            <a:t>9.010e+04</a:t>
                          </a:r>
                          <a:endParaRPr lang="ko-KR" altLang="en-US" sz="7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700" dirty="0"/>
                            <a:t>-3.302e+06/-3.4.005e+06/-7.956e+05</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43712"/>
                      </a:ext>
                    </a:extLst>
                  </a:tr>
                </a:tbl>
              </a:graphicData>
            </a:graphic>
          </p:graphicFrame>
        </mc:Choice>
        <mc:Fallback xmlns="">
          <p:graphicFrame>
            <p:nvGraphicFramePr>
              <p:cNvPr id="18" name="표 17">
                <a:extLst>
                  <a:ext uri="{FF2B5EF4-FFF2-40B4-BE49-F238E27FC236}">
                    <a16:creationId xmlns:a16="http://schemas.microsoft.com/office/drawing/2014/main" id="{2C517EEC-581E-443F-8D7B-8D15EAD9C055}"/>
                  </a:ext>
                </a:extLst>
              </p:cNvPr>
              <p:cNvGraphicFramePr>
                <a:graphicFrameLocks noGrp="1"/>
              </p:cNvGraphicFramePr>
              <p:nvPr>
                <p:extLst>
                  <p:ext uri="{D42A27DB-BD31-4B8C-83A1-F6EECF244321}">
                    <p14:modId xmlns:p14="http://schemas.microsoft.com/office/powerpoint/2010/main" val="1330724650"/>
                  </p:ext>
                </p:extLst>
              </p:nvPr>
            </p:nvGraphicFramePr>
            <p:xfrm>
              <a:off x="933693" y="5049499"/>
              <a:ext cx="5796996" cy="1231283"/>
            </p:xfrm>
            <a:graphic>
              <a:graphicData uri="http://schemas.openxmlformats.org/drawingml/2006/table">
                <a:tbl>
                  <a:tblPr firstRow="1" bandRow="1">
                    <a:tableStyleId>{5C22544A-7EE6-4342-B048-85BDC9FD1C3A}</a:tableStyleId>
                  </a:tblPr>
                  <a:tblGrid>
                    <a:gridCol w="1932332">
                      <a:extLst>
                        <a:ext uri="{9D8B030D-6E8A-4147-A177-3AD203B41FA5}">
                          <a16:colId xmlns:a16="http://schemas.microsoft.com/office/drawing/2014/main" val="1468214249"/>
                        </a:ext>
                      </a:extLst>
                    </a:gridCol>
                    <a:gridCol w="1932332">
                      <a:extLst>
                        <a:ext uri="{9D8B030D-6E8A-4147-A177-3AD203B41FA5}">
                          <a16:colId xmlns:a16="http://schemas.microsoft.com/office/drawing/2014/main" val="3887620744"/>
                        </a:ext>
                      </a:extLst>
                    </a:gridCol>
                    <a:gridCol w="1932332">
                      <a:extLst>
                        <a:ext uri="{9D8B030D-6E8A-4147-A177-3AD203B41FA5}">
                          <a16:colId xmlns:a16="http://schemas.microsoft.com/office/drawing/2014/main" val="1249972458"/>
                        </a:ext>
                      </a:extLst>
                    </a:gridCol>
                  </a:tblGrid>
                  <a:tr h="509147">
                    <a:tc>
                      <a:txBody>
                        <a:bodyPr/>
                        <a:lstStyle/>
                        <a:p>
                          <a:pPr algn="ctr" latinLnBrk="1"/>
                          <a:r>
                            <a:rPr lang="en-US" altLang="ko-KR" sz="1050" dirty="0">
                              <a:solidFill>
                                <a:schemeClr val="tx1"/>
                              </a:solidFill>
                            </a:rPr>
                            <a:t>Tune shifts</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On-momentum</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00631" t="-1190" r="-631" b="-144048"/>
                          </a:stretch>
                        </a:blipFill>
                      </a:tcPr>
                    </a:tc>
                    <a:extLst>
                      <a:ext uri="{0D108BD9-81ED-4DB2-BD59-A6C34878D82A}">
                        <a16:rowId xmlns:a16="http://schemas.microsoft.com/office/drawing/2014/main" val="1739517360"/>
                      </a:ext>
                    </a:extLst>
                  </a:tr>
                  <a:tr h="369878">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15" t="-139344" r="-200946" b="-98361"/>
                          </a:stretch>
                        </a:blipFill>
                      </a:tcPr>
                    </a:tc>
                    <a:tc>
                      <a:txBody>
                        <a:bodyPr/>
                        <a:lstStyle/>
                        <a:p>
                          <a:pPr algn="ctr" latinLnBrk="1"/>
                          <a:r>
                            <a:rPr lang="en-US" altLang="ko-KR" sz="700" dirty="0"/>
                            <a:t>-2.247e+03 / 3.186e+03 / -1.038e+05</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700" dirty="0"/>
                            <a:t>-3.755e+06 / -1.950e+07/ -7.887e+05 </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78095"/>
                      </a:ext>
                    </a:extLst>
                  </a:tr>
                  <a:tr h="352258">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15" t="-251724" r="-200946" b="-3448"/>
                          </a:stretch>
                        </a:blipFill>
                      </a:tcPr>
                    </a:tc>
                    <a:tc>
                      <a:txBody>
                        <a:bodyPr/>
                        <a:lstStyle/>
                        <a:p>
                          <a:pPr algn="ctr" latinLnBrk="1"/>
                          <a:r>
                            <a:rPr lang="en-US" altLang="ko-KR" sz="700" dirty="0"/>
                            <a:t>-1.246e+03 /-5.462e+02/ -</a:t>
                          </a:r>
                          <a:r>
                            <a:rPr lang="en-US" altLang="ko-KR" sz="700" u="none" dirty="0"/>
                            <a:t>9.010e+04</a:t>
                          </a:r>
                          <a:endParaRPr lang="ko-KR" altLang="en-US" sz="7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700" dirty="0"/>
                            <a:t>-3.302e+06/-3.4.005e+06/-7.956e+05</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43712"/>
                      </a:ext>
                    </a:extLst>
                  </a:tr>
                </a:tbl>
              </a:graphicData>
            </a:graphic>
          </p:graphicFrame>
        </mc:Fallback>
      </mc:AlternateContent>
    </p:spTree>
    <p:extLst>
      <p:ext uri="{BB962C8B-B14F-4D97-AF65-F5344CB8AC3E}">
        <p14:creationId xmlns:p14="http://schemas.microsoft.com/office/powerpoint/2010/main" val="267992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그림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586" y="1884439"/>
            <a:ext cx="280526" cy="302104"/>
          </a:xfrm>
          <a:prstGeom prst="rect">
            <a:avLst/>
          </a:prstGeom>
        </p:spPr>
      </p:pic>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dirty="0">
              <a:latin typeface="+mn-lt"/>
            </a:endParaRPr>
          </a:p>
        </p:txBody>
      </p:sp>
      <p:sp>
        <p:nvSpPr>
          <p:cNvPr id="24" name="직사각형 23">
            <a:extLst>
              <a:ext uri="{FF2B5EF4-FFF2-40B4-BE49-F238E27FC236}">
                <a16:creationId xmlns:a16="http://schemas.microsoft.com/office/drawing/2014/main" id="{1D947B48-C713-4697-ADBE-0B4D8DB12F02}"/>
              </a:ext>
            </a:extLst>
          </p:cNvPr>
          <p:cNvSpPr/>
          <p:nvPr/>
        </p:nvSpPr>
        <p:spPr>
          <a:xfrm>
            <a:off x="64228" y="580723"/>
            <a:ext cx="4591050"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Variables of MOGA simulations</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8CF70DC-EB2A-4B8E-8330-8EC03E32EAFA}"/>
                  </a:ext>
                </a:extLst>
              </p:cNvPr>
              <p:cNvSpPr txBox="1"/>
              <p:nvPr/>
            </p:nvSpPr>
            <p:spPr>
              <a:xfrm>
                <a:off x="133349" y="1770600"/>
                <a:ext cx="11769091" cy="2585323"/>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Variables :</a:t>
                </a:r>
              </a:p>
              <a:p>
                <a:pPr marL="342900" indent="-342900">
                  <a:buFont typeface="Wingdings" panose="05000000000000000000" pitchFamily="2" charset="2"/>
                  <a:buChar char="§"/>
                </a:pPr>
                <a:r>
                  <a:rPr lang="en-US" altLang="ko-KR" dirty="0" err="1">
                    <a:latin typeface="Times New Roman" panose="02020603050405020304" pitchFamily="18" charset="0"/>
                    <a:cs typeface="Times New Roman" panose="02020603050405020304" pitchFamily="18" charset="0"/>
                  </a:rPr>
                  <a:t>Sextupole</a:t>
                </a:r>
                <a:r>
                  <a:rPr lang="en-US" altLang="ko-KR" dirty="0">
                    <a:latin typeface="Times New Roman" panose="02020603050405020304" pitchFamily="18" charset="0"/>
                    <a:cs typeface="Times New Roman" panose="02020603050405020304" pitchFamily="18" charset="0"/>
                  </a:rPr>
                  <a:t> strength of 9 multipoles (LH21 ~ LH43)</a:t>
                </a:r>
              </a:p>
              <a:p>
                <a:pPr marL="342900" indent="-342900">
                  <a:buFont typeface="Wingdings" panose="05000000000000000000" pitchFamily="2" charset="2"/>
                  <a:buChar char="§"/>
                </a:pPr>
                <a:r>
                  <a:rPr lang="en-US" altLang="ko-KR" dirty="0">
                    <a:latin typeface="Times New Roman" panose="02020603050405020304" pitchFamily="18" charset="0"/>
                    <a:cs typeface="Times New Roman" panose="02020603050405020304" pitchFamily="18" charset="0"/>
                  </a:rPr>
                  <a:t>Octupole strength of 9 multipoles (LH21 ~ LH43)</a:t>
                </a:r>
              </a:p>
              <a:p>
                <a:pPr marL="342900" indent="-342900">
                  <a:buFont typeface="Wingdings" panose="05000000000000000000" pitchFamily="2" charset="2"/>
                  <a:buChar char="§"/>
                </a:pPr>
                <a:r>
                  <a:rPr lang="en-US" altLang="ko-KR" dirty="0" err="1">
                    <a:latin typeface="Times New Roman" panose="02020603050405020304" pitchFamily="18" charset="0"/>
                    <a:cs typeface="Times New Roman" panose="02020603050405020304" pitchFamily="18" charset="0"/>
                  </a:rPr>
                  <a:t>Decapole</a:t>
                </a:r>
                <a:r>
                  <a:rPr lang="en-US" altLang="ko-KR" dirty="0">
                    <a:latin typeface="Times New Roman" panose="02020603050405020304" pitchFamily="18" charset="0"/>
                    <a:cs typeface="Times New Roman" panose="02020603050405020304" pitchFamily="18" charset="0"/>
                  </a:rPr>
                  <a:t> strength of 9 multipoles (LH21 ~ LH43)</a:t>
                </a:r>
              </a:p>
              <a:p>
                <a:pPr marL="342900" indent="-342900">
                  <a:buFont typeface="Wingdings" panose="05000000000000000000" pitchFamily="2" charset="2"/>
                  <a:buChar char="§"/>
                </a:pPr>
                <a:endParaRPr lang="en-US" altLang="ko-KR" dirty="0">
                  <a:latin typeface="Times New Roman" panose="02020603050405020304" pitchFamily="18" charset="0"/>
                  <a:cs typeface="Times New Roman" panose="02020603050405020304" pitchFamily="18" charset="0"/>
                </a:endParaRPr>
              </a:p>
              <a:p>
                <a:endParaRPr lang="en-US" altLang="ko-KR" dirty="0">
                  <a:latin typeface="Times New Roman" panose="02020603050405020304" pitchFamily="18" charset="0"/>
                  <a:cs typeface="Times New Roman" panose="02020603050405020304" pitchFamily="18" charset="0"/>
                </a:endParaRPr>
              </a:p>
              <a:p>
                <a:r>
                  <a:rPr lang="en-US" altLang="ko-KR" dirty="0">
                    <a:latin typeface="Times New Roman" panose="02020603050405020304" pitchFamily="18" charset="0"/>
                    <a:cs typeface="Times New Roman" panose="02020603050405020304" pitchFamily="18" charset="0"/>
                  </a:rPr>
                  <a:t>Objectives :</a:t>
                </a:r>
              </a:p>
              <a:p>
                <a:pPr marL="342900" indent="-342900">
                  <a:buFont typeface="+mj-lt"/>
                  <a:buAutoNum type="arabicPeriod"/>
                </a:pPr>
                <a14:m>
                  <m:oMath xmlns:m="http://schemas.openxmlformats.org/officeDocument/2006/math">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on</m:t>
                    </m:r>
                    <m:r>
                      <a:rPr lang="en-US" altLang="ko-KR" b="0" i="0" smtClean="0">
                        <a:latin typeface="Cambria Math" panose="02040503050406030204" pitchFamily="18" charset="0"/>
                      </a:rPr>
                      <m:t>−</m:t>
                    </m:r>
                    <m:r>
                      <m:rPr>
                        <m:sty m:val="p"/>
                      </m:rPr>
                      <a:rPr lang="en-US" altLang="ko-KR" b="0" i="0" smtClean="0">
                        <a:latin typeface="Cambria Math" panose="02040503050406030204" pitchFamily="18" charset="0"/>
                      </a:rPr>
                      <m:t>momentum</m:t>
                    </m:r>
                    <m:r>
                      <a:rPr lang="en-US" altLang="ko-KR" b="0" i="0" smtClean="0">
                        <a:latin typeface="Cambria Math" panose="02040503050406030204" pitchFamily="18" charset="0"/>
                      </a:rPr>
                      <m:t> </m:t>
                    </m:r>
                  </m:oMath>
                </a14:m>
                <a:r>
                  <a:rPr lang="en-US" altLang="ko-KR" dirty="0">
                    <a:latin typeface="Times New Roman" panose="02020603050405020304" pitchFamily="18" charset="0"/>
                    <a:cs typeface="Times New Roman" panose="02020603050405020304" pitchFamily="18" charset="0"/>
                  </a:rPr>
                  <a:t>Dynamic aperture (1024 turn)</a:t>
                </a:r>
              </a:p>
              <a:p>
                <a:pPr marL="342900" indent="-342900">
                  <a:buFont typeface="+mj-lt"/>
                  <a:buAutoNum type="arabicPeriod"/>
                </a:pPr>
                <a14:m>
                  <m:oMath xmlns:m="http://schemas.openxmlformats.org/officeDocument/2006/math">
                    <m:r>
                      <a:rPr lang="en-US" altLang="ko-KR">
                        <a:latin typeface="Cambria Math" panose="02040503050406030204" pitchFamily="18" charset="0"/>
                      </a:rPr>
                      <m:t> </m:t>
                    </m:r>
                    <m:r>
                      <m:rPr>
                        <m:sty m:val="p"/>
                      </m:rPr>
                      <a:rPr lang="en-US" altLang="ko-KR">
                        <a:latin typeface="Cambria Math" panose="02040503050406030204" pitchFamily="18" charset="0"/>
                      </a:rPr>
                      <m:t>off</m:t>
                    </m:r>
                    <m:r>
                      <a:rPr lang="en-US" altLang="ko-KR">
                        <a:latin typeface="Cambria Math" panose="02040503050406030204" pitchFamily="18" charset="0"/>
                      </a:rPr>
                      <m:t>−</m:t>
                    </m:r>
                    <m:r>
                      <m:rPr>
                        <m:sty m:val="p"/>
                      </m:rPr>
                      <a:rPr lang="en-US" altLang="ko-KR">
                        <a:latin typeface="Cambria Math" panose="02040503050406030204" pitchFamily="18" charset="0"/>
                      </a:rPr>
                      <m:t>momentum</m:t>
                    </m:r>
                  </m:oMath>
                </a14:m>
                <a:r>
                  <a:rPr lang="ko-KR" altLang="en-US" dirty="0">
                    <a:latin typeface="Times New Roman" panose="02020603050405020304" pitchFamily="18" charset="0"/>
                    <a:cs typeface="Times New Roman" panose="02020603050405020304" pitchFamily="18" charset="0"/>
                  </a:rPr>
                  <a:t> </a:t>
                </a:r>
                <a:r>
                  <a:rPr lang="en-US" altLang="ko-KR" dirty="0">
                    <a:latin typeface="Times New Roman" panose="02020603050405020304" pitchFamily="18" charset="0"/>
                    <a:cs typeface="Times New Roman" panose="02020603050405020304" pitchFamily="18" charset="0"/>
                  </a:rPr>
                  <a:t>Dynamic aperture (1024 turn)</a:t>
                </a:r>
                <a:endParaRPr lang="ko-KR" altLang="en-US" dirty="0">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F8CF70DC-EB2A-4B8E-8330-8EC03E32EAFA}"/>
                  </a:ext>
                </a:extLst>
              </p:cNvPr>
              <p:cNvSpPr txBox="1">
                <a:spLocks noRot="1" noChangeAspect="1" noMove="1" noResize="1" noEditPoints="1" noAdjustHandles="1" noChangeArrowheads="1" noChangeShapeType="1" noTextEdit="1"/>
              </p:cNvSpPr>
              <p:nvPr/>
            </p:nvSpPr>
            <p:spPr>
              <a:xfrm>
                <a:off x="133349" y="1770600"/>
                <a:ext cx="11769091" cy="2585323"/>
              </a:xfrm>
              <a:prstGeom prst="rect">
                <a:avLst/>
              </a:prstGeom>
              <a:blipFill>
                <a:blip r:embed="rId3"/>
                <a:stretch>
                  <a:fillRect l="-466" t="-1176" b="-2588"/>
                </a:stretch>
              </a:blipFill>
            </p:spPr>
            <p:txBody>
              <a:bodyPr/>
              <a:lstStyle/>
              <a:p>
                <a:r>
                  <a:rPr lang="ko-KR" altLang="en-US">
                    <a:noFill/>
                  </a:rPr>
                  <a:t> </a:t>
                </a:r>
              </a:p>
            </p:txBody>
          </p:sp>
        </mc:Fallback>
      </mc:AlternateContent>
      <p:sp>
        <p:nvSpPr>
          <p:cNvPr id="28" name="TextBox 27">
            <a:extLst>
              <a:ext uri="{FF2B5EF4-FFF2-40B4-BE49-F238E27FC236}">
                <a16:creationId xmlns:a16="http://schemas.microsoft.com/office/drawing/2014/main" id="{5D23B730-1CAE-46A6-AE25-080E1019D5F7}"/>
              </a:ext>
            </a:extLst>
          </p:cNvPr>
          <p:cNvSpPr txBox="1"/>
          <p:nvPr/>
        </p:nvSpPr>
        <p:spPr>
          <a:xfrm>
            <a:off x="133349" y="1322200"/>
            <a:ext cx="6229351" cy="631711"/>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Ø"/>
            </a:pPr>
            <a:r>
              <a:rPr lang="en-US" altLang="ko-KR" sz="1600" dirty="0">
                <a:latin typeface="Times New Roman" panose="02020603050405020304" pitchFamily="18" charset="0"/>
                <a:cs typeface="Times New Roman" panose="02020603050405020304" pitchFamily="18" charset="0"/>
              </a:rPr>
              <a:t>The total number of variables is 27.</a:t>
            </a:r>
          </a:p>
          <a:p>
            <a:pPr marL="285750" indent="-285750" algn="just">
              <a:lnSpc>
                <a:spcPct val="114000"/>
              </a:lnSpc>
              <a:buFont typeface="Wingdings" panose="05000000000000000000" pitchFamily="2" charset="2"/>
              <a:buChar char="Ø"/>
            </a:pPr>
            <a:endParaRPr lang="en-US" altLang="ko-KR" sz="16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F19C3C05-6BF9-45F4-A356-A89F72A81823}"/>
              </a:ext>
            </a:extLst>
          </p:cNvPr>
          <p:cNvPicPr>
            <a:picLocks noChangeAspect="1"/>
          </p:cNvPicPr>
          <p:nvPr/>
        </p:nvPicPr>
        <p:blipFill rotWithShape="1">
          <a:blip r:embed="rId4"/>
          <a:srcRect l="1320"/>
          <a:stretch/>
        </p:blipFill>
        <p:spPr>
          <a:xfrm>
            <a:off x="0" y="5101649"/>
            <a:ext cx="12192000" cy="1421098"/>
          </a:xfrm>
          <a:prstGeom prst="rect">
            <a:avLst/>
          </a:prstGeom>
        </p:spPr>
      </p:pic>
      <p:sp>
        <p:nvSpPr>
          <p:cNvPr id="29" name="TextBox 28">
            <a:extLst>
              <a:ext uri="{FF2B5EF4-FFF2-40B4-BE49-F238E27FC236}">
                <a16:creationId xmlns:a16="http://schemas.microsoft.com/office/drawing/2014/main" id="{800A1CB0-C680-44D9-8125-7C61C20E72D6}"/>
              </a:ext>
            </a:extLst>
          </p:cNvPr>
          <p:cNvSpPr txBox="1"/>
          <p:nvPr/>
        </p:nvSpPr>
        <p:spPr>
          <a:xfrm>
            <a:off x="3987157" y="6517742"/>
            <a:ext cx="556260" cy="261610"/>
          </a:xfrm>
          <a:prstGeom prst="rect">
            <a:avLst/>
          </a:prstGeom>
          <a:noFill/>
        </p:spPr>
        <p:txBody>
          <a:bodyPr wrap="square" rtlCol="0">
            <a:spAutoFit/>
          </a:bodyPr>
          <a:lstStyle/>
          <a:p>
            <a:r>
              <a:rPr lang="en-US" altLang="ko-KR" sz="1100" dirty="0">
                <a:solidFill>
                  <a:srgbClr val="008000"/>
                </a:solidFill>
              </a:rPr>
              <a:t>LH21</a:t>
            </a:r>
            <a:endParaRPr lang="ko-KR" altLang="en-US" sz="1100" dirty="0">
              <a:solidFill>
                <a:srgbClr val="008000"/>
              </a:solidFill>
            </a:endParaRPr>
          </a:p>
        </p:txBody>
      </p:sp>
      <p:sp>
        <p:nvSpPr>
          <p:cNvPr id="30" name="TextBox 29">
            <a:extLst>
              <a:ext uri="{FF2B5EF4-FFF2-40B4-BE49-F238E27FC236}">
                <a16:creationId xmlns:a16="http://schemas.microsoft.com/office/drawing/2014/main" id="{C905CC0C-C1C5-4835-A419-FC77FBBC2B2B}"/>
              </a:ext>
            </a:extLst>
          </p:cNvPr>
          <p:cNvSpPr txBox="1"/>
          <p:nvPr/>
        </p:nvSpPr>
        <p:spPr>
          <a:xfrm>
            <a:off x="3679683" y="6075036"/>
            <a:ext cx="556260" cy="261610"/>
          </a:xfrm>
          <a:prstGeom prst="rect">
            <a:avLst/>
          </a:prstGeom>
          <a:noFill/>
        </p:spPr>
        <p:txBody>
          <a:bodyPr wrap="square" rtlCol="0">
            <a:spAutoFit/>
          </a:bodyPr>
          <a:lstStyle/>
          <a:p>
            <a:r>
              <a:rPr lang="en-US" altLang="ko-KR" sz="1100" dirty="0">
                <a:solidFill>
                  <a:srgbClr val="008000"/>
                </a:solidFill>
              </a:rPr>
              <a:t>LH22</a:t>
            </a:r>
            <a:endParaRPr lang="ko-KR" altLang="en-US" sz="1100" dirty="0">
              <a:solidFill>
                <a:srgbClr val="008000"/>
              </a:solidFill>
            </a:endParaRPr>
          </a:p>
        </p:txBody>
      </p:sp>
      <p:sp>
        <p:nvSpPr>
          <p:cNvPr id="31" name="TextBox 30">
            <a:extLst>
              <a:ext uri="{FF2B5EF4-FFF2-40B4-BE49-F238E27FC236}">
                <a16:creationId xmlns:a16="http://schemas.microsoft.com/office/drawing/2014/main" id="{6CFB9B01-E4A2-4CC0-BE9B-29438D6F26B5}"/>
              </a:ext>
            </a:extLst>
          </p:cNvPr>
          <p:cNvSpPr txBox="1"/>
          <p:nvPr/>
        </p:nvSpPr>
        <p:spPr>
          <a:xfrm>
            <a:off x="3606442" y="6517742"/>
            <a:ext cx="556260" cy="261610"/>
          </a:xfrm>
          <a:prstGeom prst="rect">
            <a:avLst/>
          </a:prstGeom>
          <a:noFill/>
        </p:spPr>
        <p:txBody>
          <a:bodyPr wrap="square" rtlCol="0">
            <a:spAutoFit/>
          </a:bodyPr>
          <a:lstStyle/>
          <a:p>
            <a:r>
              <a:rPr lang="en-US" altLang="ko-KR" sz="1100" dirty="0">
                <a:solidFill>
                  <a:srgbClr val="008000"/>
                </a:solidFill>
              </a:rPr>
              <a:t>LH23</a:t>
            </a:r>
            <a:endParaRPr lang="ko-KR" altLang="en-US" sz="1100" dirty="0">
              <a:solidFill>
                <a:srgbClr val="008000"/>
              </a:solidFill>
            </a:endParaRPr>
          </a:p>
        </p:txBody>
      </p:sp>
      <p:sp>
        <p:nvSpPr>
          <p:cNvPr id="32" name="TextBox 31">
            <a:extLst>
              <a:ext uri="{FF2B5EF4-FFF2-40B4-BE49-F238E27FC236}">
                <a16:creationId xmlns:a16="http://schemas.microsoft.com/office/drawing/2014/main" id="{3CB9E0A6-0E57-440A-91D6-9248B5B84B27}"/>
              </a:ext>
            </a:extLst>
          </p:cNvPr>
          <p:cNvSpPr txBox="1"/>
          <p:nvPr/>
        </p:nvSpPr>
        <p:spPr>
          <a:xfrm>
            <a:off x="3240540" y="6517636"/>
            <a:ext cx="556260" cy="261610"/>
          </a:xfrm>
          <a:prstGeom prst="rect">
            <a:avLst/>
          </a:prstGeom>
          <a:noFill/>
        </p:spPr>
        <p:txBody>
          <a:bodyPr wrap="square" rtlCol="0">
            <a:spAutoFit/>
          </a:bodyPr>
          <a:lstStyle/>
          <a:p>
            <a:r>
              <a:rPr lang="en-US" altLang="ko-KR" sz="1100" dirty="0">
                <a:solidFill>
                  <a:srgbClr val="008000"/>
                </a:solidFill>
              </a:rPr>
              <a:t>LH31</a:t>
            </a:r>
            <a:endParaRPr lang="ko-KR" altLang="en-US" sz="1100" dirty="0">
              <a:solidFill>
                <a:srgbClr val="008000"/>
              </a:solidFill>
            </a:endParaRPr>
          </a:p>
        </p:txBody>
      </p:sp>
      <p:sp>
        <p:nvSpPr>
          <p:cNvPr id="39" name="TextBox 38">
            <a:extLst>
              <a:ext uri="{FF2B5EF4-FFF2-40B4-BE49-F238E27FC236}">
                <a16:creationId xmlns:a16="http://schemas.microsoft.com/office/drawing/2014/main" id="{B99A1A8A-4D9A-48D3-9601-7FADE13CE1CB}"/>
              </a:ext>
            </a:extLst>
          </p:cNvPr>
          <p:cNvSpPr txBox="1"/>
          <p:nvPr/>
        </p:nvSpPr>
        <p:spPr>
          <a:xfrm>
            <a:off x="2969893" y="6074930"/>
            <a:ext cx="556260" cy="261610"/>
          </a:xfrm>
          <a:prstGeom prst="rect">
            <a:avLst/>
          </a:prstGeom>
          <a:noFill/>
        </p:spPr>
        <p:txBody>
          <a:bodyPr wrap="square" rtlCol="0">
            <a:spAutoFit/>
          </a:bodyPr>
          <a:lstStyle/>
          <a:p>
            <a:r>
              <a:rPr lang="en-US" altLang="ko-KR" sz="1100" dirty="0">
                <a:solidFill>
                  <a:srgbClr val="008000"/>
                </a:solidFill>
              </a:rPr>
              <a:t>LH32</a:t>
            </a:r>
            <a:endParaRPr lang="ko-KR" altLang="en-US" sz="1100" dirty="0">
              <a:solidFill>
                <a:srgbClr val="008000"/>
              </a:solidFill>
            </a:endParaRPr>
          </a:p>
        </p:txBody>
      </p:sp>
      <p:sp>
        <p:nvSpPr>
          <p:cNvPr id="40" name="TextBox 39">
            <a:extLst>
              <a:ext uri="{FF2B5EF4-FFF2-40B4-BE49-F238E27FC236}">
                <a16:creationId xmlns:a16="http://schemas.microsoft.com/office/drawing/2014/main" id="{2EFACB85-E682-4557-AFD6-BAF25FCE6F8C}"/>
              </a:ext>
            </a:extLst>
          </p:cNvPr>
          <p:cNvSpPr txBox="1"/>
          <p:nvPr/>
        </p:nvSpPr>
        <p:spPr>
          <a:xfrm>
            <a:off x="2888817" y="6518858"/>
            <a:ext cx="556260" cy="261610"/>
          </a:xfrm>
          <a:prstGeom prst="rect">
            <a:avLst/>
          </a:prstGeom>
          <a:noFill/>
        </p:spPr>
        <p:txBody>
          <a:bodyPr wrap="square" rtlCol="0">
            <a:spAutoFit/>
          </a:bodyPr>
          <a:lstStyle/>
          <a:p>
            <a:r>
              <a:rPr lang="en-US" altLang="ko-KR" sz="1100" dirty="0">
                <a:solidFill>
                  <a:srgbClr val="008000"/>
                </a:solidFill>
              </a:rPr>
              <a:t>LH33</a:t>
            </a:r>
            <a:endParaRPr lang="ko-KR" altLang="en-US" sz="1100" dirty="0">
              <a:solidFill>
                <a:srgbClr val="008000"/>
              </a:solidFill>
            </a:endParaRPr>
          </a:p>
        </p:txBody>
      </p:sp>
      <p:sp>
        <p:nvSpPr>
          <p:cNvPr id="45" name="TextBox 44">
            <a:extLst>
              <a:ext uri="{FF2B5EF4-FFF2-40B4-BE49-F238E27FC236}">
                <a16:creationId xmlns:a16="http://schemas.microsoft.com/office/drawing/2014/main" id="{FD14CD51-C007-444F-B1C2-B753F21880DB}"/>
              </a:ext>
            </a:extLst>
          </p:cNvPr>
          <p:cNvSpPr txBox="1"/>
          <p:nvPr/>
        </p:nvSpPr>
        <p:spPr>
          <a:xfrm>
            <a:off x="2508102" y="6518858"/>
            <a:ext cx="556260" cy="261610"/>
          </a:xfrm>
          <a:prstGeom prst="rect">
            <a:avLst/>
          </a:prstGeom>
          <a:noFill/>
        </p:spPr>
        <p:txBody>
          <a:bodyPr wrap="square" rtlCol="0">
            <a:spAutoFit/>
          </a:bodyPr>
          <a:lstStyle/>
          <a:p>
            <a:r>
              <a:rPr lang="en-US" altLang="ko-KR" sz="1100" dirty="0">
                <a:solidFill>
                  <a:srgbClr val="008000"/>
                </a:solidFill>
              </a:rPr>
              <a:t>LH41</a:t>
            </a:r>
            <a:endParaRPr lang="ko-KR" altLang="en-US" sz="1100" dirty="0">
              <a:solidFill>
                <a:srgbClr val="008000"/>
              </a:solidFill>
            </a:endParaRPr>
          </a:p>
        </p:txBody>
      </p:sp>
      <p:sp>
        <p:nvSpPr>
          <p:cNvPr id="46" name="TextBox 45">
            <a:extLst>
              <a:ext uri="{FF2B5EF4-FFF2-40B4-BE49-F238E27FC236}">
                <a16:creationId xmlns:a16="http://schemas.microsoft.com/office/drawing/2014/main" id="{1027091D-AF47-4890-9542-9F5E18077649}"/>
              </a:ext>
            </a:extLst>
          </p:cNvPr>
          <p:cNvSpPr txBox="1"/>
          <p:nvPr/>
        </p:nvSpPr>
        <p:spPr>
          <a:xfrm>
            <a:off x="2359752" y="6073814"/>
            <a:ext cx="556260" cy="261610"/>
          </a:xfrm>
          <a:prstGeom prst="rect">
            <a:avLst/>
          </a:prstGeom>
          <a:noFill/>
        </p:spPr>
        <p:txBody>
          <a:bodyPr wrap="square" rtlCol="0">
            <a:spAutoFit/>
          </a:bodyPr>
          <a:lstStyle/>
          <a:p>
            <a:r>
              <a:rPr lang="en-US" altLang="ko-KR" sz="1100" dirty="0">
                <a:solidFill>
                  <a:srgbClr val="008000"/>
                </a:solidFill>
              </a:rPr>
              <a:t>LH42</a:t>
            </a:r>
            <a:endParaRPr lang="ko-KR" altLang="en-US" sz="1100" dirty="0">
              <a:solidFill>
                <a:srgbClr val="008000"/>
              </a:solidFill>
            </a:endParaRPr>
          </a:p>
        </p:txBody>
      </p:sp>
      <p:sp>
        <p:nvSpPr>
          <p:cNvPr id="47" name="TextBox 46">
            <a:extLst>
              <a:ext uri="{FF2B5EF4-FFF2-40B4-BE49-F238E27FC236}">
                <a16:creationId xmlns:a16="http://schemas.microsoft.com/office/drawing/2014/main" id="{4EE20682-5A0C-4E0D-963B-676B5DB3F187}"/>
              </a:ext>
            </a:extLst>
          </p:cNvPr>
          <p:cNvSpPr txBox="1"/>
          <p:nvPr/>
        </p:nvSpPr>
        <p:spPr>
          <a:xfrm>
            <a:off x="2081622" y="6518858"/>
            <a:ext cx="556260" cy="261610"/>
          </a:xfrm>
          <a:prstGeom prst="rect">
            <a:avLst/>
          </a:prstGeom>
          <a:noFill/>
        </p:spPr>
        <p:txBody>
          <a:bodyPr wrap="square" rtlCol="0">
            <a:spAutoFit/>
          </a:bodyPr>
          <a:lstStyle/>
          <a:p>
            <a:r>
              <a:rPr lang="en-US" altLang="ko-KR" sz="1100" dirty="0">
                <a:solidFill>
                  <a:srgbClr val="008000"/>
                </a:solidFill>
              </a:rPr>
              <a:t>LH43</a:t>
            </a:r>
            <a:endParaRPr lang="ko-KR" altLang="en-US" sz="1100" dirty="0">
              <a:solidFill>
                <a:srgbClr val="008000"/>
              </a:solidFill>
            </a:endParaRPr>
          </a:p>
        </p:txBody>
      </p:sp>
      <p:sp>
        <p:nvSpPr>
          <p:cNvPr id="48" name="TextBox 47">
            <a:extLst>
              <a:ext uri="{FF2B5EF4-FFF2-40B4-BE49-F238E27FC236}">
                <a16:creationId xmlns:a16="http://schemas.microsoft.com/office/drawing/2014/main" id="{0687E08F-EFAF-4407-81AB-D5BC2BBBD6BA}"/>
              </a:ext>
            </a:extLst>
          </p:cNvPr>
          <p:cNvSpPr txBox="1"/>
          <p:nvPr/>
        </p:nvSpPr>
        <p:spPr>
          <a:xfrm>
            <a:off x="8177648" y="6516712"/>
            <a:ext cx="556260" cy="261610"/>
          </a:xfrm>
          <a:prstGeom prst="rect">
            <a:avLst/>
          </a:prstGeom>
          <a:noFill/>
        </p:spPr>
        <p:txBody>
          <a:bodyPr wrap="square" rtlCol="0">
            <a:spAutoFit/>
          </a:bodyPr>
          <a:lstStyle/>
          <a:p>
            <a:r>
              <a:rPr lang="en-US" altLang="ko-KR" sz="1100" dirty="0">
                <a:solidFill>
                  <a:srgbClr val="008000"/>
                </a:solidFill>
              </a:rPr>
              <a:t>LH23</a:t>
            </a:r>
            <a:endParaRPr lang="ko-KR" altLang="en-US" sz="1100" dirty="0">
              <a:solidFill>
                <a:srgbClr val="008000"/>
              </a:solidFill>
            </a:endParaRPr>
          </a:p>
        </p:txBody>
      </p:sp>
      <p:sp>
        <p:nvSpPr>
          <p:cNvPr id="49" name="TextBox 48">
            <a:extLst>
              <a:ext uri="{FF2B5EF4-FFF2-40B4-BE49-F238E27FC236}">
                <a16:creationId xmlns:a16="http://schemas.microsoft.com/office/drawing/2014/main" id="{BC67E182-7DA4-4669-9AB9-E167AEE9AF3D}"/>
              </a:ext>
            </a:extLst>
          </p:cNvPr>
          <p:cNvSpPr txBox="1"/>
          <p:nvPr/>
        </p:nvSpPr>
        <p:spPr>
          <a:xfrm>
            <a:off x="7983967" y="6074006"/>
            <a:ext cx="556260" cy="261610"/>
          </a:xfrm>
          <a:prstGeom prst="rect">
            <a:avLst/>
          </a:prstGeom>
          <a:noFill/>
        </p:spPr>
        <p:txBody>
          <a:bodyPr wrap="square" rtlCol="0">
            <a:spAutoFit/>
          </a:bodyPr>
          <a:lstStyle/>
          <a:p>
            <a:r>
              <a:rPr lang="en-US" altLang="ko-KR" sz="1100" dirty="0">
                <a:solidFill>
                  <a:srgbClr val="008000"/>
                </a:solidFill>
              </a:rPr>
              <a:t>LH22</a:t>
            </a:r>
            <a:endParaRPr lang="ko-KR" altLang="en-US" sz="1100" dirty="0">
              <a:solidFill>
                <a:srgbClr val="008000"/>
              </a:solidFill>
            </a:endParaRPr>
          </a:p>
        </p:txBody>
      </p:sp>
      <p:sp>
        <p:nvSpPr>
          <p:cNvPr id="51" name="TextBox 50">
            <a:extLst>
              <a:ext uri="{FF2B5EF4-FFF2-40B4-BE49-F238E27FC236}">
                <a16:creationId xmlns:a16="http://schemas.microsoft.com/office/drawing/2014/main" id="{DFB9D5E9-B857-4905-8A34-98E75CC156BA}"/>
              </a:ext>
            </a:extLst>
          </p:cNvPr>
          <p:cNvSpPr txBox="1"/>
          <p:nvPr/>
        </p:nvSpPr>
        <p:spPr>
          <a:xfrm>
            <a:off x="7751168" y="6516712"/>
            <a:ext cx="556260" cy="261610"/>
          </a:xfrm>
          <a:prstGeom prst="rect">
            <a:avLst/>
          </a:prstGeom>
          <a:noFill/>
        </p:spPr>
        <p:txBody>
          <a:bodyPr wrap="square" rtlCol="0">
            <a:spAutoFit/>
          </a:bodyPr>
          <a:lstStyle/>
          <a:p>
            <a:r>
              <a:rPr lang="en-US" altLang="ko-KR" sz="1100" dirty="0">
                <a:solidFill>
                  <a:srgbClr val="008000"/>
                </a:solidFill>
              </a:rPr>
              <a:t>LH21</a:t>
            </a:r>
            <a:endParaRPr lang="ko-KR" altLang="en-US" sz="1100" dirty="0">
              <a:solidFill>
                <a:srgbClr val="008000"/>
              </a:solidFill>
            </a:endParaRPr>
          </a:p>
        </p:txBody>
      </p:sp>
      <p:sp>
        <p:nvSpPr>
          <p:cNvPr id="52" name="TextBox 51">
            <a:extLst>
              <a:ext uri="{FF2B5EF4-FFF2-40B4-BE49-F238E27FC236}">
                <a16:creationId xmlns:a16="http://schemas.microsoft.com/office/drawing/2014/main" id="{7827C0A1-A328-4A9F-B2FC-E2039352896F}"/>
              </a:ext>
            </a:extLst>
          </p:cNvPr>
          <p:cNvSpPr txBox="1"/>
          <p:nvPr/>
        </p:nvSpPr>
        <p:spPr>
          <a:xfrm>
            <a:off x="8910086" y="6516712"/>
            <a:ext cx="556260" cy="261610"/>
          </a:xfrm>
          <a:prstGeom prst="rect">
            <a:avLst/>
          </a:prstGeom>
          <a:noFill/>
        </p:spPr>
        <p:txBody>
          <a:bodyPr wrap="square" rtlCol="0">
            <a:spAutoFit/>
          </a:bodyPr>
          <a:lstStyle/>
          <a:p>
            <a:r>
              <a:rPr lang="en-US" altLang="ko-KR" sz="1100" dirty="0">
                <a:solidFill>
                  <a:srgbClr val="008000"/>
                </a:solidFill>
              </a:rPr>
              <a:t>LH33</a:t>
            </a:r>
            <a:endParaRPr lang="ko-KR" altLang="en-US" sz="1100" dirty="0">
              <a:solidFill>
                <a:srgbClr val="008000"/>
              </a:solidFill>
            </a:endParaRPr>
          </a:p>
        </p:txBody>
      </p:sp>
      <p:sp>
        <p:nvSpPr>
          <p:cNvPr id="53" name="TextBox 52">
            <a:extLst>
              <a:ext uri="{FF2B5EF4-FFF2-40B4-BE49-F238E27FC236}">
                <a16:creationId xmlns:a16="http://schemas.microsoft.com/office/drawing/2014/main" id="{4AA40CC0-E025-490B-8724-F6A7F234FE6B}"/>
              </a:ext>
            </a:extLst>
          </p:cNvPr>
          <p:cNvSpPr txBox="1"/>
          <p:nvPr/>
        </p:nvSpPr>
        <p:spPr>
          <a:xfrm>
            <a:off x="8684598" y="6074006"/>
            <a:ext cx="556260" cy="261610"/>
          </a:xfrm>
          <a:prstGeom prst="rect">
            <a:avLst/>
          </a:prstGeom>
          <a:noFill/>
        </p:spPr>
        <p:txBody>
          <a:bodyPr wrap="square" rtlCol="0">
            <a:spAutoFit/>
          </a:bodyPr>
          <a:lstStyle/>
          <a:p>
            <a:r>
              <a:rPr lang="en-US" altLang="ko-KR" sz="1100" dirty="0">
                <a:solidFill>
                  <a:srgbClr val="008000"/>
                </a:solidFill>
              </a:rPr>
              <a:t>LH32</a:t>
            </a:r>
            <a:endParaRPr lang="ko-KR" altLang="en-US" sz="1100" dirty="0">
              <a:solidFill>
                <a:srgbClr val="008000"/>
              </a:solidFill>
            </a:endParaRPr>
          </a:p>
        </p:txBody>
      </p:sp>
      <p:sp>
        <p:nvSpPr>
          <p:cNvPr id="54" name="TextBox 53">
            <a:extLst>
              <a:ext uri="{FF2B5EF4-FFF2-40B4-BE49-F238E27FC236}">
                <a16:creationId xmlns:a16="http://schemas.microsoft.com/office/drawing/2014/main" id="{47A72B9F-BB20-4C06-A71D-FA740AE2F5D8}"/>
              </a:ext>
            </a:extLst>
          </p:cNvPr>
          <p:cNvSpPr txBox="1"/>
          <p:nvPr/>
        </p:nvSpPr>
        <p:spPr>
          <a:xfrm>
            <a:off x="8556039" y="6516712"/>
            <a:ext cx="556260" cy="261610"/>
          </a:xfrm>
          <a:prstGeom prst="rect">
            <a:avLst/>
          </a:prstGeom>
          <a:noFill/>
        </p:spPr>
        <p:txBody>
          <a:bodyPr wrap="square" rtlCol="0">
            <a:spAutoFit/>
          </a:bodyPr>
          <a:lstStyle/>
          <a:p>
            <a:r>
              <a:rPr lang="en-US" altLang="ko-KR" sz="1100" dirty="0">
                <a:solidFill>
                  <a:srgbClr val="008000"/>
                </a:solidFill>
              </a:rPr>
              <a:t>LH31</a:t>
            </a:r>
            <a:endParaRPr lang="ko-KR" altLang="en-US" sz="1100" dirty="0">
              <a:solidFill>
                <a:srgbClr val="008000"/>
              </a:solidFill>
            </a:endParaRPr>
          </a:p>
        </p:txBody>
      </p:sp>
      <p:sp>
        <p:nvSpPr>
          <p:cNvPr id="56" name="TextBox 55">
            <a:extLst>
              <a:ext uri="{FF2B5EF4-FFF2-40B4-BE49-F238E27FC236}">
                <a16:creationId xmlns:a16="http://schemas.microsoft.com/office/drawing/2014/main" id="{D5B6DF2B-C5CF-4B76-8ECA-AE71C5E40E9B}"/>
              </a:ext>
            </a:extLst>
          </p:cNvPr>
          <p:cNvSpPr txBox="1"/>
          <p:nvPr/>
        </p:nvSpPr>
        <p:spPr>
          <a:xfrm>
            <a:off x="9662044" y="6516712"/>
            <a:ext cx="556260" cy="261610"/>
          </a:xfrm>
          <a:prstGeom prst="rect">
            <a:avLst/>
          </a:prstGeom>
          <a:noFill/>
        </p:spPr>
        <p:txBody>
          <a:bodyPr wrap="square" rtlCol="0">
            <a:spAutoFit/>
          </a:bodyPr>
          <a:lstStyle/>
          <a:p>
            <a:r>
              <a:rPr lang="en-US" altLang="ko-KR" sz="1100" dirty="0">
                <a:solidFill>
                  <a:srgbClr val="008000"/>
                </a:solidFill>
              </a:rPr>
              <a:t>LH43</a:t>
            </a:r>
            <a:endParaRPr lang="ko-KR" altLang="en-US" sz="1100" dirty="0">
              <a:solidFill>
                <a:srgbClr val="008000"/>
              </a:solidFill>
            </a:endParaRPr>
          </a:p>
        </p:txBody>
      </p:sp>
      <p:sp>
        <p:nvSpPr>
          <p:cNvPr id="60" name="TextBox 59">
            <a:extLst>
              <a:ext uri="{FF2B5EF4-FFF2-40B4-BE49-F238E27FC236}">
                <a16:creationId xmlns:a16="http://schemas.microsoft.com/office/drawing/2014/main" id="{B9EE860C-CC96-494A-AC64-A12115F6F3BB}"/>
              </a:ext>
            </a:extLst>
          </p:cNvPr>
          <p:cNvSpPr txBox="1"/>
          <p:nvPr/>
        </p:nvSpPr>
        <p:spPr>
          <a:xfrm>
            <a:off x="9303898" y="6073814"/>
            <a:ext cx="556260" cy="261610"/>
          </a:xfrm>
          <a:prstGeom prst="rect">
            <a:avLst/>
          </a:prstGeom>
          <a:noFill/>
        </p:spPr>
        <p:txBody>
          <a:bodyPr wrap="square" rtlCol="0">
            <a:spAutoFit/>
          </a:bodyPr>
          <a:lstStyle/>
          <a:p>
            <a:r>
              <a:rPr lang="en-US" altLang="ko-KR" sz="1100" dirty="0">
                <a:solidFill>
                  <a:srgbClr val="008000"/>
                </a:solidFill>
              </a:rPr>
              <a:t>LH42</a:t>
            </a:r>
            <a:endParaRPr lang="ko-KR" altLang="en-US" sz="1100" dirty="0">
              <a:solidFill>
                <a:srgbClr val="008000"/>
              </a:solidFill>
            </a:endParaRPr>
          </a:p>
        </p:txBody>
      </p:sp>
      <p:sp>
        <p:nvSpPr>
          <p:cNvPr id="61" name="TextBox 60">
            <a:extLst>
              <a:ext uri="{FF2B5EF4-FFF2-40B4-BE49-F238E27FC236}">
                <a16:creationId xmlns:a16="http://schemas.microsoft.com/office/drawing/2014/main" id="{41739E1A-B8C4-483B-97C5-A93FB8869E0C}"/>
              </a:ext>
            </a:extLst>
          </p:cNvPr>
          <p:cNvSpPr txBox="1"/>
          <p:nvPr/>
        </p:nvSpPr>
        <p:spPr>
          <a:xfrm>
            <a:off x="9235564" y="6516712"/>
            <a:ext cx="556260" cy="261610"/>
          </a:xfrm>
          <a:prstGeom prst="rect">
            <a:avLst/>
          </a:prstGeom>
          <a:noFill/>
        </p:spPr>
        <p:txBody>
          <a:bodyPr wrap="square" rtlCol="0">
            <a:spAutoFit/>
          </a:bodyPr>
          <a:lstStyle/>
          <a:p>
            <a:r>
              <a:rPr lang="en-US" altLang="ko-KR" sz="1100" dirty="0">
                <a:solidFill>
                  <a:srgbClr val="008000"/>
                </a:solidFill>
              </a:rPr>
              <a:t>LH41</a:t>
            </a:r>
            <a:endParaRPr lang="ko-KR" altLang="en-US" sz="1100" dirty="0">
              <a:solidFill>
                <a:srgbClr val="008000"/>
              </a:solidFill>
            </a:endParaRPr>
          </a:p>
        </p:txBody>
      </p:sp>
      <p:cxnSp>
        <p:nvCxnSpPr>
          <p:cNvPr id="62" name="직선 연결선 61">
            <a:extLst>
              <a:ext uri="{FF2B5EF4-FFF2-40B4-BE49-F238E27FC236}">
                <a16:creationId xmlns:a16="http://schemas.microsoft.com/office/drawing/2014/main" id="{F7DFC046-E05A-47C8-8229-98B7FCEBB3F9}"/>
              </a:ext>
            </a:extLst>
          </p:cNvPr>
          <p:cNvCxnSpPr/>
          <p:nvPr/>
        </p:nvCxnSpPr>
        <p:spPr>
          <a:xfrm>
            <a:off x="6095999" y="5441288"/>
            <a:ext cx="0" cy="1376086"/>
          </a:xfrm>
          <a:prstGeom prst="line">
            <a:avLst/>
          </a:prstGeom>
          <a:ln w="57150">
            <a:solidFill>
              <a:srgbClr val="363F57"/>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FEB3F36-10F1-4B2E-A7C5-457CAFA2EC51}"/>
              </a:ext>
            </a:extLst>
          </p:cNvPr>
          <p:cNvSpPr txBox="1"/>
          <p:nvPr/>
        </p:nvSpPr>
        <p:spPr>
          <a:xfrm>
            <a:off x="5062044" y="5102510"/>
            <a:ext cx="2489225" cy="307777"/>
          </a:xfrm>
          <a:prstGeom prst="rect">
            <a:avLst/>
          </a:prstGeom>
          <a:noFill/>
        </p:spPr>
        <p:txBody>
          <a:bodyPr wrap="square" rtlCol="0">
            <a:spAutoFit/>
          </a:bodyPr>
          <a:lstStyle/>
          <a:p>
            <a:r>
              <a:rPr lang="en-US" altLang="ko-KR" sz="1400" dirty="0"/>
              <a:t>Middle of straight section</a:t>
            </a:r>
            <a:endParaRPr lang="ko-KR" altLang="en-US" sz="1400" dirty="0"/>
          </a:p>
        </p:txBody>
      </p:sp>
      <p:sp>
        <p:nvSpPr>
          <p:cNvPr id="5" name="직사각형 4">
            <a:extLst>
              <a:ext uri="{FF2B5EF4-FFF2-40B4-BE49-F238E27FC236}">
                <a16:creationId xmlns:a16="http://schemas.microsoft.com/office/drawing/2014/main" id="{65F4E46D-E366-4C6C-86E5-AEC4DBD07532}"/>
              </a:ext>
            </a:extLst>
          </p:cNvPr>
          <p:cNvSpPr/>
          <p:nvPr/>
        </p:nvSpPr>
        <p:spPr>
          <a:xfrm>
            <a:off x="6614044" y="1783732"/>
            <a:ext cx="6096000" cy="1323439"/>
          </a:xfrm>
          <a:prstGeom prst="rect">
            <a:avLst/>
          </a:prstGeom>
        </p:spPr>
        <p:txBody>
          <a:bodyPr>
            <a:spAutoFit/>
          </a:bodyPr>
          <a:lstStyle/>
          <a:p>
            <a:r>
              <a:rPr lang="en-US" altLang="ko-KR" sz="2000" dirty="0">
                <a:latin typeface="Times New Roman" panose="02020603050405020304" pitchFamily="18" charset="0"/>
                <a:cs typeface="Times New Roman" panose="02020603050405020304" pitchFamily="18" charset="0"/>
              </a:rPr>
              <a:t>Variables :</a:t>
            </a:r>
          </a:p>
          <a:p>
            <a:pPr marL="285750" indent="-285750">
              <a:buFont typeface="Wingdings" panose="05000000000000000000" pitchFamily="2" charset="2"/>
              <a:buChar char="§"/>
            </a:pPr>
            <a:r>
              <a:rPr lang="en-US" altLang="ko-KR" sz="2000" dirty="0">
                <a:latin typeface="Times New Roman" panose="02020603050405020304" pitchFamily="18" charset="0"/>
                <a:cs typeface="Times New Roman" panose="02020603050405020304" pitchFamily="18" charset="0"/>
              </a:rPr>
              <a:t>-50 &lt; </a:t>
            </a:r>
            <a:r>
              <a:rPr lang="en-US" altLang="ko-KR" sz="2000" dirty="0" err="1">
                <a:latin typeface="Times New Roman" panose="02020603050405020304" pitchFamily="18" charset="0"/>
                <a:cs typeface="Times New Roman" panose="02020603050405020304" pitchFamily="18" charset="0"/>
              </a:rPr>
              <a:t>Sextupole</a:t>
            </a:r>
            <a:r>
              <a:rPr lang="en-US" altLang="ko-KR" sz="2000" dirty="0">
                <a:latin typeface="Times New Roman" panose="02020603050405020304" pitchFamily="18" charset="0"/>
                <a:cs typeface="Times New Roman" panose="02020603050405020304" pitchFamily="18" charset="0"/>
              </a:rPr>
              <a:t> strength &lt; 50</a:t>
            </a:r>
          </a:p>
          <a:p>
            <a:pPr marL="285750" indent="-285750">
              <a:buFont typeface="Wingdings" panose="05000000000000000000" pitchFamily="2" charset="2"/>
              <a:buChar char="§"/>
            </a:pPr>
            <a:r>
              <a:rPr lang="en-US" altLang="ko-KR" sz="2000" dirty="0">
                <a:latin typeface="Times New Roman" panose="02020603050405020304" pitchFamily="18" charset="0"/>
                <a:cs typeface="Times New Roman" panose="02020603050405020304" pitchFamily="18" charset="0"/>
              </a:rPr>
              <a:t>-5000 &lt; Octupole strength &lt; 5000</a:t>
            </a:r>
          </a:p>
          <a:p>
            <a:pPr marL="285750" indent="-285750">
              <a:buFont typeface="Wingdings" panose="05000000000000000000" pitchFamily="2" charset="2"/>
              <a:buChar char="§"/>
            </a:pPr>
            <a:r>
              <a:rPr lang="en-US" altLang="ko-KR" sz="2000" dirty="0">
                <a:latin typeface="Times New Roman" panose="02020603050405020304" pitchFamily="18" charset="0"/>
                <a:cs typeface="Times New Roman" panose="02020603050405020304" pitchFamily="18" charset="0"/>
              </a:rPr>
              <a:t>-100000 &lt; </a:t>
            </a:r>
            <a:r>
              <a:rPr lang="en-US" altLang="ko-KR" sz="2000" dirty="0" err="1">
                <a:latin typeface="Times New Roman" panose="02020603050405020304" pitchFamily="18" charset="0"/>
                <a:cs typeface="Times New Roman" panose="02020603050405020304" pitchFamily="18" charset="0"/>
              </a:rPr>
              <a:t>Decapole</a:t>
            </a:r>
            <a:r>
              <a:rPr lang="en-US" altLang="ko-KR" sz="2000" dirty="0">
                <a:latin typeface="Times New Roman" panose="02020603050405020304" pitchFamily="18" charset="0"/>
                <a:cs typeface="Times New Roman" panose="02020603050405020304" pitchFamily="18" charset="0"/>
              </a:rPr>
              <a:t> strength &lt; 100000</a:t>
            </a:r>
          </a:p>
        </p:txBody>
      </p:sp>
    </p:spTree>
    <p:extLst>
      <p:ext uri="{BB962C8B-B14F-4D97-AF65-F5344CB8AC3E}">
        <p14:creationId xmlns:p14="http://schemas.microsoft.com/office/powerpoint/2010/main" val="64322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067409"/>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075104"/>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2877256"/>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MOGA optimization result</a:t>
            </a:r>
            <a:endParaRPr lang="ko-KR" altLang="en-US" sz="2240" b="1" dirty="0">
              <a:solidFill>
                <a:schemeClr val="tx2"/>
              </a:solidFill>
              <a:cs typeface="Verdana" panose="020B0604030504040204" pitchFamily="34" charset="0"/>
            </a:endParaRPr>
          </a:p>
        </p:txBody>
      </p:sp>
      <p:sp>
        <p:nvSpPr>
          <p:cNvPr id="13" name="TextBox 12">
            <a:extLst>
              <a:ext uri="{FF2B5EF4-FFF2-40B4-BE49-F238E27FC236}">
                <a16:creationId xmlns:a16="http://schemas.microsoft.com/office/drawing/2014/main" id="{9C8195DF-1BA1-40FA-BB70-D7AEF66E740F}"/>
              </a:ext>
            </a:extLst>
          </p:cNvPr>
          <p:cNvSpPr txBox="1"/>
          <p:nvPr/>
        </p:nvSpPr>
        <p:spPr>
          <a:xfrm>
            <a:off x="501813" y="1121871"/>
            <a:ext cx="11326664" cy="369332"/>
          </a:xfrm>
          <a:prstGeom prst="rect">
            <a:avLst/>
          </a:prstGeom>
          <a:noFill/>
        </p:spPr>
        <p:txBody>
          <a:bodyPr wrap="square" rtlCol="0">
            <a:spAutoFit/>
          </a:bodyPr>
          <a:lstStyle/>
          <a:p>
            <a:pPr algn="just"/>
            <a:r>
              <a:rPr lang="en-US" altLang="ko-KR" dirty="0">
                <a:latin typeface="Arial" panose="020B0604020202020204" pitchFamily="34" charset="0"/>
                <a:cs typeface="Arial" panose="020B0604020202020204" pitchFamily="34" charset="0"/>
              </a:rPr>
              <a:t> </a:t>
            </a: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1453D063-86FF-4338-8A1A-F26ECF9BAE06}"/>
                  </a:ext>
                </a:extLst>
              </p:cNvPr>
              <p:cNvSpPr txBox="1"/>
              <p:nvPr/>
            </p:nvSpPr>
            <p:spPr>
              <a:xfrm>
                <a:off x="112803" y="2263396"/>
                <a:ext cx="4087298" cy="3400931"/>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ko-KR" sz="1400" dirty="0"/>
                  <a:t>The population size = 256</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Used CPU number = 128</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Total generations = 167/200</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Number of variables = 27 </a:t>
                </a:r>
              </a:p>
              <a:p>
                <a:pPr marL="742950" lvl="1" indent="-285750">
                  <a:buFont typeface="Wingdings" panose="05000000000000000000" pitchFamily="2" charset="2"/>
                  <a:buChar char="§"/>
                </a:pPr>
                <a:r>
                  <a:rPr lang="en-US" altLang="ko-KR" sz="1100" dirty="0"/>
                  <a:t>9 </a:t>
                </a:r>
                <a:r>
                  <a:rPr lang="en-US" altLang="ko-KR" sz="1100" dirty="0" err="1"/>
                  <a:t>sextupole</a:t>
                </a:r>
                <a:r>
                  <a:rPr lang="en-US" altLang="ko-KR" sz="1100" dirty="0"/>
                  <a:t> strength</a:t>
                </a:r>
              </a:p>
              <a:p>
                <a:pPr marL="742950" lvl="1" indent="-285750">
                  <a:buFont typeface="Wingdings" panose="05000000000000000000" pitchFamily="2" charset="2"/>
                  <a:buChar char="§"/>
                </a:pPr>
                <a:r>
                  <a:rPr lang="en-US" altLang="ko-KR" sz="1100" dirty="0"/>
                  <a:t>9 octupole strength </a:t>
                </a:r>
              </a:p>
              <a:p>
                <a:pPr marL="742950" lvl="1" indent="-285750">
                  <a:buFont typeface="Wingdings" panose="05000000000000000000" pitchFamily="2" charset="2"/>
                  <a:buChar char="§"/>
                </a:pPr>
                <a:r>
                  <a:rPr lang="en-US" altLang="ko-KR" sz="1100" dirty="0"/>
                  <a:t>9 </a:t>
                </a:r>
                <a:r>
                  <a:rPr lang="en-US" altLang="ko-KR" sz="1100" dirty="0" err="1"/>
                  <a:t>decapole</a:t>
                </a:r>
                <a:r>
                  <a:rPr lang="en-US" altLang="ko-KR" sz="1100" dirty="0"/>
                  <a:t> strength</a:t>
                </a:r>
              </a:p>
              <a:p>
                <a:endParaRPr lang="en-US" altLang="ko-KR" sz="1400" dirty="0"/>
              </a:p>
              <a:p>
                <a:pPr marL="285750" indent="-285750">
                  <a:buFont typeface="Wingdings" panose="05000000000000000000" pitchFamily="2" charset="2"/>
                  <a:buChar char="Ø"/>
                </a:pPr>
                <a:r>
                  <a:rPr lang="en-US" altLang="ko-KR" sz="1400" dirty="0"/>
                  <a:t>Number of objectives = 2</a:t>
                </a:r>
              </a:p>
              <a:p>
                <a:pPr marL="342900" indent="-342900">
                  <a:buFont typeface="+mj-lt"/>
                  <a:buAutoNum type="arabicPeriod"/>
                </a:pPr>
                <a14:m>
                  <m:oMath xmlns:m="http://schemas.openxmlformats.org/officeDocument/2006/math">
                    <m:r>
                      <a:rPr lang="en-US" altLang="ko-KR" sz="1400">
                        <a:latin typeface="Cambria Math" panose="02040503050406030204" pitchFamily="18" charset="0"/>
                      </a:rPr>
                      <m:t> </m:t>
                    </m:r>
                    <m:r>
                      <m:rPr>
                        <m:sty m:val="p"/>
                      </m:rPr>
                      <a:rPr lang="en-US" altLang="ko-KR" sz="1400">
                        <a:latin typeface="Cambria Math" panose="02040503050406030204" pitchFamily="18" charset="0"/>
                      </a:rPr>
                      <m:t>on</m:t>
                    </m:r>
                    <m:r>
                      <a:rPr lang="en-US" altLang="ko-KR" sz="1400">
                        <a:latin typeface="Cambria Math" panose="02040503050406030204" pitchFamily="18" charset="0"/>
                      </a:rPr>
                      <m:t>−</m:t>
                    </m:r>
                    <m:r>
                      <m:rPr>
                        <m:sty m:val="p"/>
                      </m:rPr>
                      <a:rPr lang="en-US" altLang="ko-KR" sz="1400">
                        <a:latin typeface="Cambria Math" panose="02040503050406030204" pitchFamily="18" charset="0"/>
                      </a:rPr>
                      <m:t>momentum</m:t>
                    </m:r>
                    <m:r>
                      <a:rPr lang="en-US" altLang="ko-KR" sz="1400">
                        <a:latin typeface="Cambria Math" panose="02040503050406030204" pitchFamily="18" charset="0"/>
                      </a:rPr>
                      <m:t> </m:t>
                    </m:r>
                  </m:oMath>
                </a14:m>
                <a:r>
                  <a:rPr lang="en-US" altLang="ko-KR" sz="1400" dirty="0">
                    <a:latin typeface="Times New Roman" panose="02020603050405020304" pitchFamily="18" charset="0"/>
                    <a:cs typeface="Times New Roman" panose="02020603050405020304" pitchFamily="18" charset="0"/>
                  </a:rPr>
                  <a:t>Dynamic aperture (1024 turn)</a:t>
                </a:r>
              </a:p>
              <a:p>
                <a:pPr marL="342900" indent="-342900">
                  <a:buFont typeface="+mj-lt"/>
                  <a:buAutoNum type="arabicPeriod"/>
                </a:pPr>
                <a14:m>
                  <m:oMath xmlns:m="http://schemas.openxmlformats.org/officeDocument/2006/math">
                    <m:r>
                      <a:rPr lang="en-US" altLang="ko-KR" sz="1400">
                        <a:latin typeface="Cambria Math" panose="02040503050406030204" pitchFamily="18" charset="0"/>
                      </a:rPr>
                      <m:t> </m:t>
                    </m:r>
                    <m:r>
                      <m:rPr>
                        <m:sty m:val="p"/>
                      </m:rPr>
                      <a:rPr lang="en-US" altLang="ko-KR" sz="1400">
                        <a:latin typeface="Cambria Math" panose="02040503050406030204" pitchFamily="18" charset="0"/>
                      </a:rPr>
                      <m:t>off</m:t>
                    </m:r>
                    <m:r>
                      <a:rPr lang="en-US" altLang="ko-KR" sz="1400">
                        <a:latin typeface="Cambria Math" panose="02040503050406030204" pitchFamily="18" charset="0"/>
                      </a:rPr>
                      <m:t>−</m:t>
                    </m:r>
                    <m:r>
                      <m:rPr>
                        <m:sty m:val="p"/>
                      </m:rPr>
                      <a:rPr lang="en-US" altLang="ko-KR" sz="1400">
                        <a:latin typeface="Cambria Math" panose="02040503050406030204" pitchFamily="18" charset="0"/>
                      </a:rPr>
                      <m:t>momentum</m:t>
                    </m:r>
                  </m:oMath>
                </a14:m>
                <a:r>
                  <a:rPr lang="ko-KR" altLang="en-US" sz="1400" dirty="0">
                    <a:latin typeface="Times New Roman" panose="02020603050405020304" pitchFamily="18" charset="0"/>
                    <a:cs typeface="Times New Roman" panose="02020603050405020304" pitchFamily="18" charset="0"/>
                  </a:rPr>
                  <a:t> </a:t>
                </a:r>
                <a:r>
                  <a:rPr lang="en-US" altLang="ko-KR" sz="1400" dirty="0">
                    <a:latin typeface="Times New Roman" panose="02020603050405020304" pitchFamily="18" charset="0"/>
                    <a:cs typeface="Times New Roman" panose="02020603050405020304" pitchFamily="18" charset="0"/>
                  </a:rPr>
                  <a:t>Dynamic aperture (1024 turn)</a:t>
                </a:r>
                <a:endParaRPr lang="ko-KR" alt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endParaRPr lang="en-US" altLang="ko-KR" sz="1400" dirty="0"/>
              </a:p>
            </p:txBody>
          </p:sp>
        </mc:Choice>
        <mc:Fallback>
          <p:sp>
            <p:nvSpPr>
              <p:cNvPr id="18" name="TextBox 17">
                <a:extLst>
                  <a:ext uri="{FF2B5EF4-FFF2-40B4-BE49-F238E27FC236}">
                    <a16:creationId xmlns:a16="http://schemas.microsoft.com/office/drawing/2014/main" id="{1453D063-86FF-4338-8A1A-F26ECF9BAE06}"/>
                  </a:ext>
                </a:extLst>
              </p:cNvPr>
              <p:cNvSpPr txBox="1">
                <a:spLocks noRot="1" noChangeAspect="1" noMove="1" noResize="1" noEditPoints="1" noAdjustHandles="1" noChangeArrowheads="1" noChangeShapeType="1" noTextEdit="1"/>
              </p:cNvSpPr>
              <p:nvPr/>
            </p:nvSpPr>
            <p:spPr>
              <a:xfrm>
                <a:off x="112803" y="2263396"/>
                <a:ext cx="4087298" cy="3400931"/>
              </a:xfrm>
              <a:prstGeom prst="rect">
                <a:avLst/>
              </a:prstGeom>
              <a:blipFill>
                <a:blip r:embed="rId5"/>
                <a:stretch>
                  <a:fillRect l="-448" t="-179"/>
                </a:stretch>
              </a:blipFill>
              <a:ln>
                <a:noFill/>
              </a:ln>
            </p:spPr>
            <p:txBody>
              <a:bodyPr/>
              <a:lstStyle/>
              <a:p>
                <a:r>
                  <a:rPr lang="ko-KR" altLang="en-US">
                    <a:noFill/>
                  </a:rPr>
                  <a:t> </a:t>
                </a:r>
              </a:p>
            </p:txBody>
          </p:sp>
        </mc:Fallback>
      </mc:AlternateContent>
      <p:sp>
        <p:nvSpPr>
          <p:cNvPr id="20" name="TextBox 19">
            <a:extLst>
              <a:ext uri="{FF2B5EF4-FFF2-40B4-BE49-F238E27FC236}">
                <a16:creationId xmlns:a16="http://schemas.microsoft.com/office/drawing/2014/main" id="{05DB04CE-695F-4D83-B6E4-64121259AD2D}"/>
              </a:ext>
            </a:extLst>
          </p:cNvPr>
          <p:cNvSpPr txBox="1"/>
          <p:nvPr/>
        </p:nvSpPr>
        <p:spPr>
          <a:xfrm>
            <a:off x="346344" y="1310984"/>
            <a:ext cx="5398950" cy="369332"/>
          </a:xfrm>
          <a:prstGeom prst="rect">
            <a:avLst/>
          </a:prstGeom>
          <a:noFill/>
        </p:spPr>
        <p:txBody>
          <a:bodyPr wrap="square" rtlCol="0">
            <a:spAutoFit/>
          </a:bodyPr>
          <a:lstStyle/>
          <a:p>
            <a:r>
              <a:rPr lang="en-US" altLang="ko-KR" dirty="0"/>
              <a:t>Lattice : gen_HBIv4d1_ATinput_v3</a:t>
            </a:r>
          </a:p>
        </p:txBody>
      </p:sp>
      <p:pic>
        <p:nvPicPr>
          <p:cNvPr id="2" name="그림 1">
            <a:extLst>
              <a:ext uri="{FF2B5EF4-FFF2-40B4-BE49-F238E27FC236}">
                <a16:creationId xmlns:a16="http://schemas.microsoft.com/office/drawing/2014/main" id="{520C61F9-9345-44F7-A578-290CD44D1AA4}"/>
              </a:ext>
            </a:extLst>
          </p:cNvPr>
          <p:cNvPicPr>
            <a:picLocks noChangeAspect="1"/>
          </p:cNvPicPr>
          <p:nvPr/>
        </p:nvPicPr>
        <p:blipFill>
          <a:blip r:embed="rId6"/>
          <a:stretch>
            <a:fillRect/>
          </a:stretch>
        </p:blipFill>
        <p:spPr>
          <a:xfrm>
            <a:off x="5451290" y="1491203"/>
            <a:ext cx="5452869" cy="4641482"/>
          </a:xfrm>
          <a:prstGeom prst="rect">
            <a:avLst/>
          </a:prstGeom>
        </p:spPr>
      </p:pic>
    </p:spTree>
    <p:extLst>
      <p:ext uri="{BB962C8B-B14F-4D97-AF65-F5344CB8AC3E}">
        <p14:creationId xmlns:p14="http://schemas.microsoft.com/office/powerpoint/2010/main" val="165014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MOGA optimization result</a:t>
            </a:r>
            <a:endParaRPr lang="ko-KR" altLang="en-US" sz="2240" b="1" dirty="0">
              <a:solidFill>
                <a:schemeClr val="tx2"/>
              </a:solidFill>
              <a:cs typeface="Verdana" panose="020B0604030504040204" pitchFamily="34" charset="0"/>
            </a:endParaRPr>
          </a:p>
        </p:txBody>
      </p:sp>
      <mc:AlternateContent xmlns:mc="http://schemas.openxmlformats.org/markup-compatibility/2006">
        <mc:Choice xmlns:a14="http://schemas.microsoft.com/office/drawing/2010/main" Requires="a14">
          <p:graphicFrame>
            <p:nvGraphicFramePr>
              <p:cNvPr id="18" name="표 17">
                <a:extLst>
                  <a:ext uri="{FF2B5EF4-FFF2-40B4-BE49-F238E27FC236}">
                    <a16:creationId xmlns:a16="http://schemas.microsoft.com/office/drawing/2014/main" id="{EA80C1D0-7F56-4872-9765-FC3352AD5094}"/>
                  </a:ext>
                </a:extLst>
              </p:cNvPr>
              <p:cNvGraphicFramePr>
                <a:graphicFrameLocks noGrp="1"/>
              </p:cNvGraphicFramePr>
              <p:nvPr>
                <p:extLst>
                  <p:ext uri="{D42A27DB-BD31-4B8C-83A1-F6EECF244321}">
                    <p14:modId xmlns:p14="http://schemas.microsoft.com/office/powerpoint/2010/main" val="4019493776"/>
                  </p:ext>
                </p:extLst>
              </p:nvPr>
            </p:nvGraphicFramePr>
            <p:xfrm>
              <a:off x="725941" y="5266412"/>
              <a:ext cx="4474032" cy="764553"/>
            </p:xfrm>
            <a:graphic>
              <a:graphicData uri="http://schemas.openxmlformats.org/drawingml/2006/table">
                <a:tbl>
                  <a:tblPr firstRow="1" bandRow="1">
                    <a:tableStyleId>{5C22544A-7EE6-4342-B048-85BDC9FD1C3A}</a:tableStyleId>
                  </a:tblPr>
                  <a:tblGrid>
                    <a:gridCol w="1491344">
                      <a:extLst>
                        <a:ext uri="{9D8B030D-6E8A-4147-A177-3AD203B41FA5}">
                          <a16:colId xmlns:a16="http://schemas.microsoft.com/office/drawing/2014/main" val="1468214249"/>
                        </a:ext>
                      </a:extLst>
                    </a:gridCol>
                    <a:gridCol w="1491344">
                      <a:extLst>
                        <a:ext uri="{9D8B030D-6E8A-4147-A177-3AD203B41FA5}">
                          <a16:colId xmlns:a16="http://schemas.microsoft.com/office/drawing/2014/main" val="3887620744"/>
                        </a:ext>
                      </a:extLst>
                    </a:gridCol>
                    <a:gridCol w="1491344">
                      <a:extLst>
                        <a:ext uri="{9D8B030D-6E8A-4147-A177-3AD203B41FA5}">
                          <a16:colId xmlns:a16="http://schemas.microsoft.com/office/drawing/2014/main" val="1249972458"/>
                        </a:ext>
                      </a:extLst>
                    </a:gridCol>
                  </a:tblGrid>
                  <a:tr h="316150">
                    <a:tc>
                      <a:txBody>
                        <a:bodyPr/>
                        <a:lstStyle/>
                        <a:p>
                          <a:pPr algn="ctr" latinLnBrk="1"/>
                          <a:r>
                            <a:rPr lang="en-US" altLang="ko-KR" sz="800" dirty="0">
                              <a:solidFill>
                                <a:schemeClr val="tx1"/>
                              </a:solidFill>
                            </a:rPr>
                            <a:t>DA area</a:t>
                          </a:r>
                          <a:endParaRPr lang="ko-KR"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800" dirty="0">
                              <a:solidFill>
                                <a:sysClr val="windowText" lastClr="000000"/>
                              </a:solidFill>
                            </a:rPr>
                            <a:t>On-momentum</a:t>
                          </a:r>
                          <a:endParaRPr lang="ko-KR" altLang="en-US" sz="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800" dirty="0">
                              <a:solidFill>
                                <a:sysClr val="windowText" lastClr="000000"/>
                              </a:solidFill>
                            </a:rPr>
                            <a:t>Off-momentum (</a:t>
                          </a:r>
                          <a14:m>
                            <m:oMath xmlns:m="http://schemas.openxmlformats.org/officeDocument/2006/math">
                              <m:r>
                                <a:rPr lang="en-US" altLang="ko-KR" sz="800" b="1" i="1" smtClean="0">
                                  <a:solidFill>
                                    <a:sysClr val="windowText" lastClr="000000"/>
                                  </a:solidFill>
                                  <a:latin typeface="Cambria Math" panose="02040503050406030204" pitchFamily="18" charset="0"/>
                                </a:rPr>
                                <m:t>𝜹</m:t>
                              </m:r>
                              <m:r>
                                <a:rPr lang="en-US" altLang="ko-KR" sz="800" b="1" i="1" smtClean="0">
                                  <a:solidFill>
                                    <a:sysClr val="windowText" lastClr="000000"/>
                                  </a:solidFill>
                                  <a:latin typeface="Cambria Math" panose="02040503050406030204" pitchFamily="18" charset="0"/>
                                </a:rPr>
                                <m:t>=</m:t>
                              </m:r>
                              <m:r>
                                <a:rPr lang="en-US" altLang="ko-KR" sz="800" b="1" i="1" smtClean="0">
                                  <a:solidFill>
                                    <a:sysClr val="windowText" lastClr="000000"/>
                                  </a:solidFill>
                                  <a:latin typeface="Cambria Math" panose="02040503050406030204" pitchFamily="18" charset="0"/>
                                </a:rPr>
                                <m:t>𝟑</m:t>
                              </m:r>
                              <m:r>
                                <a:rPr lang="en-US" altLang="ko-KR" sz="800" b="1" i="1" smtClean="0">
                                  <a:solidFill>
                                    <a:sysClr val="windowText" lastClr="000000"/>
                                  </a:solidFill>
                                  <a:latin typeface="Cambria Math" panose="02040503050406030204" pitchFamily="18" charset="0"/>
                                </a:rPr>
                                <m:t>.</m:t>
                              </m:r>
                              <m:r>
                                <a:rPr lang="en-US" altLang="ko-KR" sz="800" b="1" i="1" smtClean="0">
                                  <a:solidFill>
                                    <a:sysClr val="windowText" lastClr="000000"/>
                                  </a:solidFill>
                                  <a:latin typeface="Cambria Math" panose="02040503050406030204" pitchFamily="18" charset="0"/>
                                </a:rPr>
                                <m:t>𝟔</m:t>
                              </m:r>
                              <m:r>
                                <a:rPr lang="en-US" altLang="ko-KR" sz="800" b="1" i="1" smtClean="0">
                                  <a:solidFill>
                                    <a:sysClr val="windowText" lastClr="000000"/>
                                  </a:solidFill>
                                  <a:latin typeface="Cambria Math" panose="02040503050406030204" pitchFamily="18" charset="0"/>
                                </a:rPr>
                                <m:t>%</m:t>
                              </m:r>
                            </m:oMath>
                          </a14:m>
                          <a:r>
                            <a:rPr lang="en-US" altLang="ko-KR" sz="800" dirty="0">
                              <a:solidFill>
                                <a:sysClr val="windowText" lastClr="000000"/>
                              </a:solidFill>
                            </a:rPr>
                            <a:t>)</a:t>
                          </a:r>
                          <a:endParaRPr lang="ko-KR" altLang="en-US" sz="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517360"/>
                      </a:ext>
                    </a:extLst>
                  </a:tr>
                  <a:tr h="229672">
                    <a:tc>
                      <a:txBody>
                        <a:bodyPr/>
                        <a:lstStyle/>
                        <a:p>
                          <a:pPr algn="ctr" latinLnBrk="1"/>
                          <a:r>
                            <a:rPr lang="en-US" altLang="ko-KR" sz="800" dirty="0"/>
                            <a:t>Original</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800" dirty="0"/>
                            <a:t>104.13</a:t>
                          </a:r>
                          <a14:m>
                            <m:oMath xmlns:m="http://schemas.openxmlformats.org/officeDocument/2006/math">
                              <m:r>
                                <a:rPr lang="en-US" altLang="ko-KR" sz="800" b="0" i="1" smtClean="0">
                                  <a:latin typeface="Cambria Math" panose="02040503050406030204" pitchFamily="18" charset="0"/>
                                </a:rPr>
                                <m:t>𝑚</m:t>
                              </m:r>
                              <m:sSup>
                                <m:sSupPr>
                                  <m:ctrlPr>
                                    <a:rPr lang="en-US" altLang="ko-KR" sz="800" b="0" i="1" smtClean="0">
                                      <a:latin typeface="Cambria Math" panose="02040503050406030204" pitchFamily="18" charset="0"/>
                                    </a:rPr>
                                  </m:ctrlPr>
                                </m:sSupPr>
                                <m:e>
                                  <m:r>
                                    <a:rPr lang="en-US" altLang="ko-KR" sz="800" b="0" i="1" smtClean="0">
                                      <a:latin typeface="Cambria Math" panose="02040503050406030204" pitchFamily="18" charset="0"/>
                                    </a:rPr>
                                    <m:t>𝑚</m:t>
                                  </m:r>
                                </m:e>
                                <m:sup>
                                  <m:r>
                                    <a:rPr lang="en-US" altLang="ko-KR" sz="800" b="0" i="1" smtClean="0">
                                      <a:latin typeface="Cambria Math" panose="02040503050406030204" pitchFamily="18" charset="0"/>
                                    </a:rPr>
                                    <m:t>2</m:t>
                                  </m:r>
                                </m:sup>
                              </m:sSup>
                            </m:oMath>
                          </a14:m>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800" dirty="0"/>
                            <a:t>15.88</a:t>
                          </a:r>
                          <a14:m>
                            <m:oMath xmlns:m="http://schemas.openxmlformats.org/officeDocument/2006/math">
                              <m:r>
                                <a:rPr lang="en-US" altLang="ko-KR" sz="800" b="0" i="1" smtClean="0">
                                  <a:latin typeface="Cambria Math" panose="02040503050406030204" pitchFamily="18" charset="0"/>
                                </a:rPr>
                                <m:t>𝑚</m:t>
                              </m:r>
                              <m:sSup>
                                <m:sSupPr>
                                  <m:ctrlPr>
                                    <a:rPr lang="en-US" altLang="ko-KR" sz="800" b="0" i="1" smtClean="0">
                                      <a:latin typeface="Cambria Math" panose="02040503050406030204" pitchFamily="18" charset="0"/>
                                    </a:rPr>
                                  </m:ctrlPr>
                                </m:sSupPr>
                                <m:e>
                                  <m:r>
                                    <a:rPr lang="en-US" altLang="ko-KR" sz="800" b="0" i="1" smtClean="0">
                                      <a:latin typeface="Cambria Math" panose="02040503050406030204" pitchFamily="18" charset="0"/>
                                    </a:rPr>
                                    <m:t>𝑚</m:t>
                                  </m:r>
                                </m:e>
                                <m:sup>
                                  <m:r>
                                    <a:rPr lang="en-US" altLang="ko-KR" sz="800" b="0" i="1" smtClean="0">
                                      <a:latin typeface="Cambria Math" panose="02040503050406030204" pitchFamily="18" charset="0"/>
                                    </a:rPr>
                                    <m:t>2</m:t>
                                  </m:r>
                                </m:sup>
                              </m:sSup>
                            </m:oMath>
                          </a14:m>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78095"/>
                      </a:ext>
                    </a:extLst>
                  </a:tr>
                  <a:tr h="218731">
                    <a:tc>
                      <a:txBody>
                        <a:bodyPr/>
                        <a:lstStyle/>
                        <a:p>
                          <a:pPr algn="ctr" latinLnBrk="1"/>
                          <a:r>
                            <a:rPr lang="en-US" altLang="ko-KR" sz="800" dirty="0"/>
                            <a:t>MOGA solution</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14:m>
                            <m:oMathPara xmlns:m="http://schemas.openxmlformats.org/officeDocument/2006/math">
                              <m:oMathParaPr>
                                <m:jc m:val="centerGroup"/>
                              </m:oMathParaPr>
                              <m:oMath xmlns:m="http://schemas.openxmlformats.org/officeDocument/2006/math">
                                <m:r>
                                  <a:rPr lang="en-US" altLang="ko-KR" sz="800" b="0" i="0" smtClean="0">
                                    <a:solidFill>
                                      <a:srgbClr val="0000FF"/>
                                    </a:solidFill>
                                    <a:latin typeface="Cambria Math" panose="02040503050406030204" pitchFamily="18" charset="0"/>
                                  </a:rPr>
                                  <m:t>76.</m:t>
                                </m:r>
                                <m:r>
                                  <a:rPr lang="en-US" altLang="ko-KR" sz="800" b="0" i="1" smtClean="0">
                                    <a:solidFill>
                                      <a:srgbClr val="0000FF"/>
                                    </a:solidFill>
                                    <a:latin typeface="Cambria Math" panose="02040503050406030204" pitchFamily="18" charset="0"/>
                                  </a:rPr>
                                  <m:t>16</m:t>
                                </m:r>
                                <m:r>
                                  <a:rPr lang="en-US" altLang="ko-KR" sz="800" b="0" i="1" smtClean="0">
                                    <a:solidFill>
                                      <a:srgbClr val="0000FF"/>
                                    </a:solidFill>
                                    <a:latin typeface="Cambria Math" panose="02040503050406030204" pitchFamily="18" charset="0"/>
                                  </a:rPr>
                                  <m:t>𝑚</m:t>
                                </m:r>
                                <m:sSup>
                                  <m:sSupPr>
                                    <m:ctrlPr>
                                      <a:rPr lang="en-US" altLang="ko-KR" sz="800" b="0" i="1" smtClean="0">
                                        <a:solidFill>
                                          <a:srgbClr val="0000FF"/>
                                        </a:solidFill>
                                        <a:latin typeface="Cambria Math" panose="02040503050406030204" pitchFamily="18" charset="0"/>
                                      </a:rPr>
                                    </m:ctrlPr>
                                  </m:sSupPr>
                                  <m:e>
                                    <m:r>
                                      <a:rPr lang="en-US" altLang="ko-KR" sz="800" b="0" i="1" smtClean="0">
                                        <a:solidFill>
                                          <a:srgbClr val="0000FF"/>
                                        </a:solidFill>
                                        <a:latin typeface="Cambria Math" panose="02040503050406030204" pitchFamily="18" charset="0"/>
                                      </a:rPr>
                                      <m:t>𝑚</m:t>
                                    </m:r>
                                  </m:e>
                                  <m:sup>
                                    <m:r>
                                      <a:rPr lang="en-US" altLang="ko-KR" sz="800" b="0" i="1" smtClean="0">
                                        <a:solidFill>
                                          <a:srgbClr val="0000FF"/>
                                        </a:solidFill>
                                        <a:latin typeface="Cambria Math" panose="02040503050406030204" pitchFamily="18" charset="0"/>
                                      </a:rPr>
                                      <m:t>2</m:t>
                                    </m:r>
                                  </m:sup>
                                </m:sSup>
                              </m:oMath>
                            </m:oMathPara>
                          </a14:m>
                          <a:endParaRPr lang="ko-KR" altLang="en-US" sz="800" u="none"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800" b="0" i="0" dirty="0">
                              <a:solidFill>
                                <a:srgbClr val="FF0000"/>
                              </a:solidFill>
                              <a:latin typeface="+mn-lt"/>
                            </a:rPr>
                            <a:t>19.</a:t>
                          </a:r>
                          <a14:m>
                            <m:oMath xmlns:m="http://schemas.openxmlformats.org/officeDocument/2006/math">
                              <m:r>
                                <a:rPr lang="en-US" altLang="ko-KR" sz="800" b="0" i="0" smtClean="0">
                                  <a:solidFill>
                                    <a:srgbClr val="FF0000"/>
                                  </a:solidFill>
                                  <a:latin typeface="Cambria Math" panose="02040503050406030204" pitchFamily="18" charset="0"/>
                                </a:rPr>
                                <m:t>82</m:t>
                              </m:r>
                              <m:r>
                                <a:rPr lang="en-US" altLang="ko-KR" sz="800" b="0" i="1" smtClean="0">
                                  <a:solidFill>
                                    <a:srgbClr val="FF0000"/>
                                  </a:solidFill>
                                  <a:latin typeface="Cambria Math" panose="02040503050406030204" pitchFamily="18" charset="0"/>
                                </a:rPr>
                                <m:t>𝑚</m:t>
                              </m:r>
                              <m:sSup>
                                <m:sSupPr>
                                  <m:ctrlPr>
                                    <a:rPr lang="en-US" altLang="ko-KR" sz="800" b="0" i="1" smtClean="0">
                                      <a:solidFill>
                                        <a:srgbClr val="FF0000"/>
                                      </a:solidFill>
                                      <a:latin typeface="Cambria Math" panose="02040503050406030204" pitchFamily="18" charset="0"/>
                                    </a:rPr>
                                  </m:ctrlPr>
                                </m:sSupPr>
                                <m:e>
                                  <m:r>
                                    <a:rPr lang="en-US" altLang="ko-KR" sz="800" b="0" i="1" smtClean="0">
                                      <a:solidFill>
                                        <a:srgbClr val="FF0000"/>
                                      </a:solidFill>
                                      <a:latin typeface="Cambria Math" panose="02040503050406030204" pitchFamily="18" charset="0"/>
                                    </a:rPr>
                                    <m:t>𝑚</m:t>
                                  </m:r>
                                </m:e>
                                <m:sup>
                                  <m:r>
                                    <a:rPr lang="en-US" altLang="ko-KR" sz="800" b="0" i="1" smtClean="0">
                                      <a:solidFill>
                                        <a:srgbClr val="FF0000"/>
                                      </a:solidFill>
                                      <a:latin typeface="Cambria Math" panose="02040503050406030204" pitchFamily="18" charset="0"/>
                                    </a:rPr>
                                    <m:t>2</m:t>
                                  </m:r>
                                </m:sup>
                              </m:sSup>
                            </m:oMath>
                          </a14:m>
                          <a:endParaRPr lang="ko-KR" altLang="en-US" sz="80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43712"/>
                      </a:ext>
                    </a:extLst>
                  </a:tr>
                </a:tbl>
              </a:graphicData>
            </a:graphic>
          </p:graphicFrame>
        </mc:Choice>
        <mc:Fallback>
          <p:graphicFrame>
            <p:nvGraphicFramePr>
              <p:cNvPr id="18" name="표 17">
                <a:extLst>
                  <a:ext uri="{FF2B5EF4-FFF2-40B4-BE49-F238E27FC236}">
                    <a16:creationId xmlns:a16="http://schemas.microsoft.com/office/drawing/2014/main" id="{EA80C1D0-7F56-4872-9765-FC3352AD5094}"/>
                  </a:ext>
                </a:extLst>
              </p:cNvPr>
              <p:cNvGraphicFramePr>
                <a:graphicFrameLocks noGrp="1"/>
              </p:cNvGraphicFramePr>
              <p:nvPr>
                <p:extLst>
                  <p:ext uri="{D42A27DB-BD31-4B8C-83A1-F6EECF244321}">
                    <p14:modId xmlns:p14="http://schemas.microsoft.com/office/powerpoint/2010/main" val="4019493776"/>
                  </p:ext>
                </p:extLst>
              </p:nvPr>
            </p:nvGraphicFramePr>
            <p:xfrm>
              <a:off x="725941" y="5266412"/>
              <a:ext cx="4474032" cy="764553"/>
            </p:xfrm>
            <a:graphic>
              <a:graphicData uri="http://schemas.openxmlformats.org/drawingml/2006/table">
                <a:tbl>
                  <a:tblPr firstRow="1" bandRow="1">
                    <a:tableStyleId>{5C22544A-7EE6-4342-B048-85BDC9FD1C3A}</a:tableStyleId>
                  </a:tblPr>
                  <a:tblGrid>
                    <a:gridCol w="1491344">
                      <a:extLst>
                        <a:ext uri="{9D8B030D-6E8A-4147-A177-3AD203B41FA5}">
                          <a16:colId xmlns:a16="http://schemas.microsoft.com/office/drawing/2014/main" val="1468214249"/>
                        </a:ext>
                      </a:extLst>
                    </a:gridCol>
                    <a:gridCol w="1491344">
                      <a:extLst>
                        <a:ext uri="{9D8B030D-6E8A-4147-A177-3AD203B41FA5}">
                          <a16:colId xmlns:a16="http://schemas.microsoft.com/office/drawing/2014/main" val="3887620744"/>
                        </a:ext>
                      </a:extLst>
                    </a:gridCol>
                    <a:gridCol w="1491344">
                      <a:extLst>
                        <a:ext uri="{9D8B030D-6E8A-4147-A177-3AD203B41FA5}">
                          <a16:colId xmlns:a16="http://schemas.microsoft.com/office/drawing/2014/main" val="1249972458"/>
                        </a:ext>
                      </a:extLst>
                    </a:gridCol>
                  </a:tblGrid>
                  <a:tr h="316150">
                    <a:tc>
                      <a:txBody>
                        <a:bodyPr/>
                        <a:lstStyle/>
                        <a:p>
                          <a:pPr algn="ctr" latinLnBrk="1"/>
                          <a:r>
                            <a:rPr lang="en-US" altLang="ko-KR" sz="800" dirty="0">
                              <a:solidFill>
                                <a:schemeClr val="tx1"/>
                              </a:solidFill>
                            </a:rPr>
                            <a:t>DA area</a:t>
                          </a:r>
                          <a:endParaRPr lang="ko-KR"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800" dirty="0">
                              <a:solidFill>
                                <a:sysClr val="windowText" lastClr="000000"/>
                              </a:solidFill>
                            </a:rPr>
                            <a:t>On-momentum</a:t>
                          </a:r>
                          <a:endParaRPr lang="ko-KR" altLang="en-US" sz="8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408" t="-1887" r="-816" b="-143396"/>
                          </a:stretch>
                        </a:blipFill>
                      </a:tcPr>
                    </a:tc>
                    <a:extLst>
                      <a:ext uri="{0D108BD9-81ED-4DB2-BD59-A6C34878D82A}">
                        <a16:rowId xmlns:a16="http://schemas.microsoft.com/office/drawing/2014/main" val="1739517360"/>
                      </a:ext>
                    </a:extLst>
                  </a:tr>
                  <a:tr h="229672">
                    <a:tc>
                      <a:txBody>
                        <a:bodyPr/>
                        <a:lstStyle/>
                        <a:p>
                          <a:pPr algn="ctr" latinLnBrk="1"/>
                          <a:r>
                            <a:rPr lang="en-US" altLang="ko-KR" sz="800" dirty="0"/>
                            <a:t>Original</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08" t="-142105" r="-100816" b="-100000"/>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408" t="-142105" r="-816" b="-100000"/>
                          </a:stretch>
                        </a:blipFill>
                      </a:tcPr>
                    </a:tc>
                    <a:extLst>
                      <a:ext uri="{0D108BD9-81ED-4DB2-BD59-A6C34878D82A}">
                        <a16:rowId xmlns:a16="http://schemas.microsoft.com/office/drawing/2014/main" val="1159078095"/>
                      </a:ext>
                    </a:extLst>
                  </a:tr>
                  <a:tr h="218731">
                    <a:tc>
                      <a:txBody>
                        <a:bodyPr/>
                        <a:lstStyle/>
                        <a:p>
                          <a:pPr algn="ctr" latinLnBrk="1"/>
                          <a:r>
                            <a:rPr lang="en-US" altLang="ko-KR" sz="800" dirty="0"/>
                            <a:t>MOGA solution</a:t>
                          </a:r>
                          <a:endParaRPr lang="ko-KR" altLang="en-US" sz="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408" t="-255556" r="-100816" b="-5556"/>
                          </a:stretch>
                        </a:blip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408" t="-255556" r="-816" b="-5556"/>
                          </a:stretch>
                        </a:blipFill>
                      </a:tcPr>
                    </a:tc>
                    <a:extLst>
                      <a:ext uri="{0D108BD9-81ED-4DB2-BD59-A6C34878D82A}">
                        <a16:rowId xmlns:a16="http://schemas.microsoft.com/office/drawing/2014/main" val="171843712"/>
                      </a:ext>
                    </a:extLst>
                  </a:tr>
                </a:tbl>
              </a:graphicData>
            </a:graphic>
          </p:graphicFrame>
        </mc:Fallback>
      </mc:AlternateContent>
      <p:pic>
        <p:nvPicPr>
          <p:cNvPr id="4" name="그림 3">
            <a:extLst>
              <a:ext uri="{FF2B5EF4-FFF2-40B4-BE49-F238E27FC236}">
                <a16:creationId xmlns:a16="http://schemas.microsoft.com/office/drawing/2014/main" id="{BA11AEEB-C4A3-42A3-B66C-89DAFC383BA2}"/>
              </a:ext>
            </a:extLst>
          </p:cNvPr>
          <p:cNvPicPr>
            <a:picLocks noChangeAspect="1"/>
          </p:cNvPicPr>
          <p:nvPr/>
        </p:nvPicPr>
        <p:blipFill>
          <a:blip r:embed="rId4"/>
          <a:stretch>
            <a:fillRect/>
          </a:stretch>
        </p:blipFill>
        <p:spPr>
          <a:xfrm>
            <a:off x="811802" y="1398439"/>
            <a:ext cx="4111334" cy="3695338"/>
          </a:xfrm>
          <a:prstGeom prst="rect">
            <a:avLst/>
          </a:prstGeom>
        </p:spPr>
      </p:pic>
      <p:pic>
        <p:nvPicPr>
          <p:cNvPr id="8" name="그림 7">
            <a:extLst>
              <a:ext uri="{FF2B5EF4-FFF2-40B4-BE49-F238E27FC236}">
                <a16:creationId xmlns:a16="http://schemas.microsoft.com/office/drawing/2014/main" id="{59AB80E4-3CD6-42D6-A867-930B87BDF159}"/>
              </a:ext>
            </a:extLst>
          </p:cNvPr>
          <p:cNvPicPr>
            <a:picLocks noChangeAspect="1"/>
          </p:cNvPicPr>
          <p:nvPr/>
        </p:nvPicPr>
        <p:blipFill>
          <a:blip r:embed="rId5"/>
          <a:stretch>
            <a:fillRect/>
          </a:stretch>
        </p:blipFill>
        <p:spPr>
          <a:xfrm>
            <a:off x="6451056" y="1398439"/>
            <a:ext cx="4111334" cy="3475741"/>
          </a:xfrm>
          <a:prstGeom prst="rect">
            <a:avLst/>
          </a:prstGeom>
        </p:spPr>
      </p:pic>
      <p:sp>
        <p:nvSpPr>
          <p:cNvPr id="9" name="화살표: 오른쪽 8">
            <a:extLst>
              <a:ext uri="{FF2B5EF4-FFF2-40B4-BE49-F238E27FC236}">
                <a16:creationId xmlns:a16="http://schemas.microsoft.com/office/drawing/2014/main" id="{95B56E85-0A10-4B03-A4A9-2447B77F2F17}"/>
              </a:ext>
            </a:extLst>
          </p:cNvPr>
          <p:cNvSpPr/>
          <p:nvPr/>
        </p:nvSpPr>
        <p:spPr>
          <a:xfrm>
            <a:off x="5486400" y="5506075"/>
            <a:ext cx="1048624" cy="285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8805917C-433D-4994-9BB1-4AA7ED1934FA}"/>
              </a:ext>
            </a:extLst>
          </p:cNvPr>
          <p:cNvSpPr txBox="1"/>
          <p:nvPr/>
        </p:nvSpPr>
        <p:spPr>
          <a:xfrm>
            <a:off x="6992028" y="5391872"/>
            <a:ext cx="4400221" cy="646331"/>
          </a:xfrm>
          <a:prstGeom prst="rect">
            <a:avLst/>
          </a:prstGeom>
          <a:noFill/>
        </p:spPr>
        <p:txBody>
          <a:bodyPr wrap="square" rtlCol="0">
            <a:spAutoFit/>
          </a:bodyPr>
          <a:lstStyle/>
          <a:p>
            <a:r>
              <a:rPr lang="en-US" altLang="ko-KR" dirty="0"/>
              <a:t>Off-momentum DA increase </a:t>
            </a:r>
            <a:r>
              <a:rPr lang="en-US" altLang="ko-KR" dirty="0">
                <a:solidFill>
                  <a:srgbClr val="FF0000"/>
                </a:solidFill>
              </a:rPr>
              <a:t>30%</a:t>
            </a:r>
            <a:br>
              <a:rPr lang="en-US" altLang="ko-KR" dirty="0"/>
            </a:br>
            <a:r>
              <a:rPr lang="en-US" altLang="ko-KR" dirty="0"/>
              <a:t>On – momentum DA decrease </a:t>
            </a:r>
            <a:r>
              <a:rPr lang="en-US" altLang="ko-KR" dirty="0">
                <a:solidFill>
                  <a:srgbClr val="0000FF"/>
                </a:solidFill>
              </a:rPr>
              <a:t>30%</a:t>
            </a:r>
            <a:endParaRPr lang="ko-KR" altLang="en-US" dirty="0">
              <a:solidFill>
                <a:srgbClr val="0000FF"/>
              </a:solidFill>
            </a:endParaRPr>
          </a:p>
        </p:txBody>
      </p:sp>
    </p:spTree>
    <p:extLst>
      <p:ext uri="{BB962C8B-B14F-4D97-AF65-F5344CB8AC3E}">
        <p14:creationId xmlns:p14="http://schemas.microsoft.com/office/powerpoint/2010/main" val="3816485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8259" y="1767059"/>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1991" y="1774754"/>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45946" y="2576906"/>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MOGA optimization result</a:t>
            </a:r>
            <a:endParaRPr lang="ko-KR" altLang="en-US" sz="2240" b="1" dirty="0">
              <a:solidFill>
                <a:schemeClr val="tx2"/>
              </a:solidFill>
              <a:cs typeface="Verdana" panose="020B0604030504040204" pitchFamily="34" charset="0"/>
            </a:endParaRPr>
          </a:p>
        </p:txBody>
      </p:sp>
      <p:pic>
        <p:nvPicPr>
          <p:cNvPr id="4" name="그림 3">
            <a:extLst>
              <a:ext uri="{FF2B5EF4-FFF2-40B4-BE49-F238E27FC236}">
                <a16:creationId xmlns:a16="http://schemas.microsoft.com/office/drawing/2014/main" id="{E0C517F7-59AF-48AD-A52D-0C2893B01FE9}"/>
              </a:ext>
            </a:extLst>
          </p:cNvPr>
          <p:cNvPicPr>
            <a:picLocks noChangeAspect="1"/>
          </p:cNvPicPr>
          <p:nvPr/>
        </p:nvPicPr>
        <p:blipFill>
          <a:blip r:embed="rId5"/>
          <a:stretch>
            <a:fillRect/>
          </a:stretch>
        </p:blipFill>
        <p:spPr>
          <a:xfrm>
            <a:off x="162001" y="1562362"/>
            <a:ext cx="5718458" cy="4333376"/>
          </a:xfrm>
          <a:prstGeom prst="rect">
            <a:avLst/>
          </a:prstGeom>
        </p:spPr>
      </p:pic>
      <p:pic>
        <p:nvPicPr>
          <p:cNvPr id="6" name="그림 5">
            <a:extLst>
              <a:ext uri="{FF2B5EF4-FFF2-40B4-BE49-F238E27FC236}">
                <a16:creationId xmlns:a16="http://schemas.microsoft.com/office/drawing/2014/main" id="{7561D480-CC0C-46C1-BE49-2E22D6CB5F4B}"/>
              </a:ext>
            </a:extLst>
          </p:cNvPr>
          <p:cNvPicPr>
            <a:picLocks noChangeAspect="1"/>
          </p:cNvPicPr>
          <p:nvPr/>
        </p:nvPicPr>
        <p:blipFill>
          <a:blip r:embed="rId6"/>
          <a:stretch>
            <a:fillRect/>
          </a:stretch>
        </p:blipFill>
        <p:spPr>
          <a:xfrm>
            <a:off x="5960704" y="1709151"/>
            <a:ext cx="6231155" cy="4239853"/>
          </a:xfrm>
          <a:prstGeom prst="rect">
            <a:avLst/>
          </a:prstGeom>
        </p:spPr>
      </p:pic>
    </p:spTree>
    <p:extLst>
      <p:ext uri="{BB962C8B-B14F-4D97-AF65-F5344CB8AC3E}">
        <p14:creationId xmlns:p14="http://schemas.microsoft.com/office/powerpoint/2010/main" val="64339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561" y="2250913"/>
            <a:ext cx="308269" cy="317517"/>
          </a:xfrm>
          <a:prstGeom prst="rect">
            <a:avLst/>
          </a:prstGeom>
        </p:spPr>
      </p:pic>
      <p:pic>
        <p:nvPicPr>
          <p:cNvPr id="59" name="그림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5294" y="2258607"/>
            <a:ext cx="280526" cy="302104"/>
          </a:xfrm>
          <a:prstGeom prst="rect">
            <a:avLst/>
          </a:prstGeom>
        </p:spPr>
      </p:pic>
      <p:grpSp>
        <p:nvGrpSpPr>
          <p:cNvPr id="9" name="그룹 8"/>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50" name="그림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grpSp>
        <p:nvGrpSpPr>
          <p:cNvPr id="8" name="그룹 7"/>
          <p:cNvGrpSpPr/>
          <p:nvPr/>
        </p:nvGrpSpPr>
        <p:grpSpPr>
          <a:xfrm>
            <a:off x="384619" y="434675"/>
            <a:ext cx="11322011" cy="1621588"/>
            <a:chOff x="480507" y="543243"/>
            <a:chExt cx="14149893" cy="2026610"/>
          </a:xfrm>
        </p:grpSpPr>
        <p:sp>
          <p:nvSpPr>
            <p:cNvPr id="17" name="직사각형 16"/>
            <p:cNvSpPr/>
            <p:nvPr/>
          </p:nvSpPr>
          <p:spPr>
            <a:xfrm>
              <a:off x="480507" y="543243"/>
              <a:ext cx="14149893" cy="2026610"/>
            </a:xfrm>
            <a:prstGeom prst="rect">
              <a:avLst/>
            </a:prstGeom>
            <a:solidFill>
              <a:schemeClr val="accent1">
                <a:lumMod val="20000"/>
                <a:lumOff val="80000"/>
                <a:alpha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ko-KR" sz="1440" b="1"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altLang="ko-KR" sz="144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ko-KR" altLang="en-US" sz="1440" dirty="0">
                <a:solidFill>
                  <a:schemeClr val="tx1"/>
                </a:solidFill>
                <a:latin typeface="Verdana" panose="020B0604030504040204" pitchFamily="34" charset="0"/>
                <a:cs typeface="Verdana" panose="020B0604030504040204" pitchFamily="34" charset="0"/>
              </a:endParaRPr>
            </a:p>
          </p:txBody>
        </p:sp>
        <p:sp>
          <p:nvSpPr>
            <p:cNvPr id="18" name="TextBox 17"/>
            <p:cNvSpPr txBox="1"/>
            <p:nvPr/>
          </p:nvSpPr>
          <p:spPr>
            <a:xfrm>
              <a:off x="644895" y="1325714"/>
              <a:ext cx="13869757" cy="792378"/>
            </a:xfrm>
            <a:prstGeom prst="rect">
              <a:avLst/>
            </a:prstGeom>
            <a:noFill/>
          </p:spPr>
          <p:txBody>
            <a:bodyPr wrap="square" rtlCol="0">
              <a:spAutoFit/>
            </a:bodyPr>
            <a:lstStyle/>
            <a:p>
              <a:pPr algn="ctr"/>
              <a:r>
                <a:rPr lang="en-US" altLang="ko-KR" sz="3520" b="1" dirty="0">
                  <a:solidFill>
                    <a:schemeClr val="accent5">
                      <a:lumMod val="50000"/>
                    </a:schemeClr>
                  </a:solidFill>
                  <a:ea typeface="Verdana" panose="020B0604030504040204" pitchFamily="34" charset="0"/>
                  <a:cs typeface="Verdana" panose="020B0604030504040204" pitchFamily="34" charset="0"/>
                </a:rPr>
                <a:t>Thank you!</a:t>
              </a:r>
              <a:endParaRPr lang="ko-KR" altLang="en-US" sz="3520" b="1" dirty="0">
                <a:solidFill>
                  <a:schemeClr val="accent5">
                    <a:lumMod val="50000"/>
                  </a:schemeClr>
                </a:solidFill>
                <a:cs typeface="Verdana" panose="020B0604030504040204" pitchFamily="34" charset="0"/>
              </a:endParaRPr>
            </a:p>
          </p:txBody>
        </p:sp>
      </p:grpSp>
      <p:sp>
        <p:nvSpPr>
          <p:cNvPr id="15"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p>
        </p:txBody>
      </p:sp>
      <p:pic>
        <p:nvPicPr>
          <p:cNvPr id="21" name="그림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6949" y="2107523"/>
            <a:ext cx="8466521" cy="4134497"/>
          </a:xfrm>
          <a:prstGeom prst="rect">
            <a:avLst/>
          </a:prstGeom>
        </p:spPr>
      </p:pic>
    </p:spTree>
    <p:extLst>
      <p:ext uri="{BB962C8B-B14F-4D97-AF65-F5344CB8AC3E}">
        <p14:creationId xmlns:p14="http://schemas.microsoft.com/office/powerpoint/2010/main" val="404191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067409"/>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075104"/>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2877256"/>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MOGA optimization result</a:t>
            </a:r>
            <a:endParaRPr lang="ko-KR" altLang="en-US" sz="2240" b="1" dirty="0">
              <a:solidFill>
                <a:schemeClr val="tx2"/>
              </a:solidFill>
              <a:cs typeface="Verdana" panose="020B0604030504040204" pitchFamily="34" charset="0"/>
            </a:endParaRPr>
          </a:p>
        </p:txBody>
      </p:sp>
      <p:sp>
        <p:nvSpPr>
          <p:cNvPr id="13" name="TextBox 12">
            <a:extLst>
              <a:ext uri="{FF2B5EF4-FFF2-40B4-BE49-F238E27FC236}">
                <a16:creationId xmlns:a16="http://schemas.microsoft.com/office/drawing/2014/main" id="{9C8195DF-1BA1-40FA-BB70-D7AEF66E740F}"/>
              </a:ext>
            </a:extLst>
          </p:cNvPr>
          <p:cNvSpPr txBox="1"/>
          <p:nvPr/>
        </p:nvSpPr>
        <p:spPr>
          <a:xfrm>
            <a:off x="501813" y="1121871"/>
            <a:ext cx="11326664" cy="369332"/>
          </a:xfrm>
          <a:prstGeom prst="rect">
            <a:avLst/>
          </a:prstGeom>
          <a:noFill/>
        </p:spPr>
        <p:txBody>
          <a:bodyPr wrap="square" rtlCol="0">
            <a:spAutoFit/>
          </a:bodyPr>
          <a:lstStyle/>
          <a:p>
            <a:pPr algn="just"/>
            <a:r>
              <a:rPr lang="en-US" altLang="ko-KR" dirty="0">
                <a:latin typeface="Arial" panose="020B0604020202020204" pitchFamily="34" charset="0"/>
                <a:cs typeface="Arial" panose="020B0604020202020204" pitchFamily="34" charset="0"/>
              </a:rPr>
              <a:t> </a:t>
            </a:r>
            <a:endParaRPr lang="ko-KR" altLang="en-US" dirty="0">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D9C37BE5-B0A0-4316-B1A8-05410CA10887}"/>
              </a:ext>
            </a:extLst>
          </p:cNvPr>
          <p:cNvPicPr>
            <a:picLocks noChangeAspect="1"/>
          </p:cNvPicPr>
          <p:nvPr/>
        </p:nvPicPr>
        <p:blipFill>
          <a:blip r:embed="rId5"/>
          <a:stretch>
            <a:fillRect/>
          </a:stretch>
        </p:blipFill>
        <p:spPr>
          <a:xfrm>
            <a:off x="8306777" y="1874537"/>
            <a:ext cx="3772421" cy="3472436"/>
          </a:xfrm>
          <a:prstGeom prst="rect">
            <a:avLst/>
          </a:prstGeom>
        </p:spPr>
      </p:pic>
      <p:sp>
        <p:nvSpPr>
          <p:cNvPr id="18" name="TextBox 17">
            <a:extLst>
              <a:ext uri="{FF2B5EF4-FFF2-40B4-BE49-F238E27FC236}">
                <a16:creationId xmlns:a16="http://schemas.microsoft.com/office/drawing/2014/main" id="{1453D063-86FF-4338-8A1A-F26ECF9BAE06}"/>
              </a:ext>
            </a:extLst>
          </p:cNvPr>
          <p:cNvSpPr txBox="1"/>
          <p:nvPr/>
        </p:nvSpPr>
        <p:spPr>
          <a:xfrm>
            <a:off x="112803" y="2263396"/>
            <a:ext cx="4087298" cy="2754600"/>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ko-KR" sz="1400" dirty="0"/>
              <a:t>The population size = 256</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Used CPU number = 128</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Total generations = 120</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Number of variables = 27 </a:t>
            </a:r>
          </a:p>
          <a:p>
            <a:pPr marL="742950" lvl="1" indent="-285750">
              <a:buFont typeface="Wingdings" panose="05000000000000000000" pitchFamily="2" charset="2"/>
              <a:buChar char="§"/>
            </a:pPr>
            <a:r>
              <a:rPr lang="en-US" altLang="ko-KR" sz="1100" dirty="0"/>
              <a:t>9 </a:t>
            </a:r>
            <a:r>
              <a:rPr lang="en-US" altLang="ko-KR" sz="1100" dirty="0" err="1"/>
              <a:t>sextupole</a:t>
            </a:r>
            <a:r>
              <a:rPr lang="en-US" altLang="ko-KR" sz="1100" dirty="0"/>
              <a:t> strength</a:t>
            </a:r>
          </a:p>
          <a:p>
            <a:pPr marL="742950" lvl="1" indent="-285750">
              <a:buFont typeface="Wingdings" panose="05000000000000000000" pitchFamily="2" charset="2"/>
              <a:buChar char="§"/>
            </a:pPr>
            <a:r>
              <a:rPr lang="en-US" altLang="ko-KR" sz="1100" dirty="0"/>
              <a:t>9 octupole strength </a:t>
            </a:r>
          </a:p>
          <a:p>
            <a:pPr marL="742950" lvl="1" indent="-285750">
              <a:buFont typeface="Wingdings" panose="05000000000000000000" pitchFamily="2" charset="2"/>
              <a:buChar char="§"/>
            </a:pPr>
            <a:r>
              <a:rPr lang="en-US" altLang="ko-KR" sz="1100" dirty="0"/>
              <a:t>9 </a:t>
            </a:r>
            <a:r>
              <a:rPr lang="en-US" altLang="ko-KR" sz="1100" dirty="0" err="1"/>
              <a:t>decapole</a:t>
            </a:r>
            <a:r>
              <a:rPr lang="en-US" altLang="ko-KR" sz="1100" dirty="0"/>
              <a:t> strength</a:t>
            </a:r>
          </a:p>
          <a:p>
            <a:endParaRPr lang="en-US" altLang="ko-KR" sz="1400" dirty="0"/>
          </a:p>
          <a:p>
            <a:pPr marL="285750" indent="-285750">
              <a:buFont typeface="Wingdings" panose="05000000000000000000" pitchFamily="2" charset="2"/>
              <a:buChar char="Ø"/>
            </a:pPr>
            <a:r>
              <a:rPr lang="en-US" altLang="ko-KR" sz="1400" dirty="0"/>
              <a:t>Number of objectives = 2</a:t>
            </a:r>
          </a:p>
          <a:p>
            <a:pPr marL="285750" indent="-285750">
              <a:buFont typeface="Wingdings" panose="05000000000000000000" pitchFamily="2" charset="2"/>
              <a:buChar char="Ø"/>
            </a:pPr>
            <a:endParaRPr lang="en-US" altLang="ko-KR" sz="1400" dirty="0"/>
          </a:p>
        </p:txBody>
      </p:sp>
      <p:sp>
        <p:nvSpPr>
          <p:cNvPr id="20" name="TextBox 19">
            <a:extLst>
              <a:ext uri="{FF2B5EF4-FFF2-40B4-BE49-F238E27FC236}">
                <a16:creationId xmlns:a16="http://schemas.microsoft.com/office/drawing/2014/main" id="{05DB04CE-695F-4D83-B6E4-64121259AD2D}"/>
              </a:ext>
            </a:extLst>
          </p:cNvPr>
          <p:cNvSpPr txBox="1"/>
          <p:nvPr/>
        </p:nvSpPr>
        <p:spPr>
          <a:xfrm>
            <a:off x="346344" y="1310984"/>
            <a:ext cx="5398950" cy="369332"/>
          </a:xfrm>
          <a:prstGeom prst="rect">
            <a:avLst/>
          </a:prstGeom>
          <a:noFill/>
        </p:spPr>
        <p:txBody>
          <a:bodyPr wrap="square" rtlCol="0">
            <a:spAutoFit/>
          </a:bodyPr>
          <a:lstStyle/>
          <a:p>
            <a:r>
              <a:rPr lang="en-US" altLang="ko-KR" dirty="0"/>
              <a:t>Lattice : gen_HBIv4d1_ATinput_v3</a:t>
            </a:r>
          </a:p>
        </p:txBody>
      </p:sp>
      <p:pic>
        <p:nvPicPr>
          <p:cNvPr id="6" name="그림 5">
            <a:extLst>
              <a:ext uri="{FF2B5EF4-FFF2-40B4-BE49-F238E27FC236}">
                <a16:creationId xmlns:a16="http://schemas.microsoft.com/office/drawing/2014/main" id="{6DA4B6BF-A1A0-40AE-9C0A-815DD069AA5C}"/>
              </a:ext>
            </a:extLst>
          </p:cNvPr>
          <p:cNvPicPr>
            <a:picLocks noChangeAspect="1"/>
          </p:cNvPicPr>
          <p:nvPr/>
        </p:nvPicPr>
        <p:blipFill>
          <a:blip r:embed="rId6"/>
          <a:stretch>
            <a:fillRect/>
          </a:stretch>
        </p:blipFill>
        <p:spPr>
          <a:xfrm>
            <a:off x="4272574" y="1135818"/>
            <a:ext cx="3785142" cy="3057406"/>
          </a:xfrm>
          <a:prstGeom prst="rect">
            <a:avLst/>
          </a:prstGeom>
        </p:spPr>
      </p:pic>
      <p:pic>
        <p:nvPicPr>
          <p:cNvPr id="8" name="그림 7">
            <a:extLst>
              <a:ext uri="{FF2B5EF4-FFF2-40B4-BE49-F238E27FC236}">
                <a16:creationId xmlns:a16="http://schemas.microsoft.com/office/drawing/2014/main" id="{4B8E1CE3-196E-46EB-AD97-DB2813DA3BF7}"/>
              </a:ext>
            </a:extLst>
          </p:cNvPr>
          <p:cNvPicPr>
            <a:picLocks noChangeAspect="1"/>
          </p:cNvPicPr>
          <p:nvPr/>
        </p:nvPicPr>
        <p:blipFill>
          <a:blip r:embed="rId7"/>
          <a:stretch>
            <a:fillRect/>
          </a:stretch>
        </p:blipFill>
        <p:spPr>
          <a:xfrm>
            <a:off x="5096367" y="3762755"/>
            <a:ext cx="3029964" cy="2635437"/>
          </a:xfrm>
          <a:prstGeom prst="rect">
            <a:avLst/>
          </a:prstGeom>
          <a:ln>
            <a:solidFill>
              <a:schemeClr val="tx1"/>
            </a:solidFill>
          </a:ln>
        </p:spPr>
      </p:pic>
      <p:sp>
        <p:nvSpPr>
          <p:cNvPr id="9" name="직사각형 8">
            <a:extLst>
              <a:ext uri="{FF2B5EF4-FFF2-40B4-BE49-F238E27FC236}">
                <a16:creationId xmlns:a16="http://schemas.microsoft.com/office/drawing/2014/main" id="{55B6D2C1-A3EA-499E-974E-ED03B63F83C5}"/>
              </a:ext>
            </a:extLst>
          </p:cNvPr>
          <p:cNvSpPr/>
          <p:nvPr/>
        </p:nvSpPr>
        <p:spPr>
          <a:xfrm>
            <a:off x="4449161" y="3352800"/>
            <a:ext cx="647205" cy="3769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2" name="직선 연결선 11">
            <a:extLst>
              <a:ext uri="{FF2B5EF4-FFF2-40B4-BE49-F238E27FC236}">
                <a16:creationId xmlns:a16="http://schemas.microsoft.com/office/drawing/2014/main" id="{9190FD8B-CE63-404A-BD61-61802A3AC73A}"/>
              </a:ext>
            </a:extLst>
          </p:cNvPr>
          <p:cNvCxnSpPr/>
          <p:nvPr/>
        </p:nvCxnSpPr>
        <p:spPr>
          <a:xfrm>
            <a:off x="4449162" y="3722132"/>
            <a:ext cx="647205" cy="26880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a:extLst>
              <a:ext uri="{FF2B5EF4-FFF2-40B4-BE49-F238E27FC236}">
                <a16:creationId xmlns:a16="http://schemas.microsoft.com/office/drawing/2014/main" id="{32A995C1-4321-4EF5-9AB0-22AF51A708B3}"/>
              </a:ext>
            </a:extLst>
          </p:cNvPr>
          <p:cNvCxnSpPr>
            <a:cxnSpLocks/>
          </p:cNvCxnSpPr>
          <p:nvPr/>
        </p:nvCxnSpPr>
        <p:spPr>
          <a:xfrm>
            <a:off x="5096366" y="3352800"/>
            <a:ext cx="3029965" cy="4063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4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067409"/>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075104"/>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2877256"/>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MOGA optimization result</a:t>
            </a:r>
            <a:endParaRPr lang="ko-KR" altLang="en-US" sz="2240" b="1" dirty="0">
              <a:solidFill>
                <a:schemeClr val="tx2"/>
              </a:solidFill>
              <a:cs typeface="Verdana" panose="020B0604030504040204" pitchFamily="34" charset="0"/>
            </a:endParaRPr>
          </a:p>
        </p:txBody>
      </p:sp>
      <p:sp>
        <p:nvSpPr>
          <p:cNvPr id="17" name="TextBox 16">
            <a:extLst>
              <a:ext uri="{FF2B5EF4-FFF2-40B4-BE49-F238E27FC236}">
                <a16:creationId xmlns:a16="http://schemas.microsoft.com/office/drawing/2014/main" id="{B3C090ED-9212-4C64-B6D7-810AE0D7FE31}"/>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CAPHE group meeting</a:t>
            </a:r>
            <a:endParaRPr lang="ko-KR" altLang="en-US" sz="1920" b="1" dirty="0">
              <a:solidFill>
                <a:schemeClr val="bg2">
                  <a:lumMod val="50000"/>
                </a:schemeClr>
              </a:solidFill>
              <a:cs typeface="Ebrima" panose="02000000000000000000" pitchFamily="2" charset="0"/>
            </a:endParaRPr>
          </a:p>
        </p:txBody>
      </p:sp>
      <mc:AlternateContent xmlns:mc="http://schemas.openxmlformats.org/markup-compatibility/2006" xmlns:a14="http://schemas.microsoft.com/office/drawing/2010/main">
        <mc:Choice Requires="a14">
          <p:graphicFrame>
            <p:nvGraphicFramePr>
              <p:cNvPr id="14" name="표 13">
                <a:extLst>
                  <a:ext uri="{FF2B5EF4-FFF2-40B4-BE49-F238E27FC236}">
                    <a16:creationId xmlns:a16="http://schemas.microsoft.com/office/drawing/2014/main" id="{3FA7F9A7-8A00-40AC-9182-875D0D5AE8D7}"/>
                  </a:ext>
                </a:extLst>
              </p:cNvPr>
              <p:cNvGraphicFramePr>
                <a:graphicFrameLocks noGrp="1"/>
              </p:cNvGraphicFramePr>
              <p:nvPr>
                <p:extLst>
                  <p:ext uri="{D42A27DB-BD31-4B8C-83A1-F6EECF244321}">
                    <p14:modId xmlns:p14="http://schemas.microsoft.com/office/powerpoint/2010/main" val="4001522959"/>
                  </p:ext>
                </p:extLst>
              </p:nvPr>
            </p:nvGraphicFramePr>
            <p:xfrm>
              <a:off x="240388" y="5009726"/>
              <a:ext cx="5796996" cy="1231283"/>
            </p:xfrm>
            <a:graphic>
              <a:graphicData uri="http://schemas.openxmlformats.org/drawingml/2006/table">
                <a:tbl>
                  <a:tblPr firstRow="1" bandRow="1">
                    <a:tableStyleId>{5C22544A-7EE6-4342-B048-85BDC9FD1C3A}</a:tableStyleId>
                  </a:tblPr>
                  <a:tblGrid>
                    <a:gridCol w="1932332">
                      <a:extLst>
                        <a:ext uri="{9D8B030D-6E8A-4147-A177-3AD203B41FA5}">
                          <a16:colId xmlns:a16="http://schemas.microsoft.com/office/drawing/2014/main" val="1468214249"/>
                        </a:ext>
                      </a:extLst>
                    </a:gridCol>
                    <a:gridCol w="1932332">
                      <a:extLst>
                        <a:ext uri="{9D8B030D-6E8A-4147-A177-3AD203B41FA5}">
                          <a16:colId xmlns:a16="http://schemas.microsoft.com/office/drawing/2014/main" val="3887620744"/>
                        </a:ext>
                      </a:extLst>
                    </a:gridCol>
                    <a:gridCol w="1932332">
                      <a:extLst>
                        <a:ext uri="{9D8B030D-6E8A-4147-A177-3AD203B41FA5}">
                          <a16:colId xmlns:a16="http://schemas.microsoft.com/office/drawing/2014/main" val="1249972458"/>
                        </a:ext>
                      </a:extLst>
                    </a:gridCol>
                  </a:tblGrid>
                  <a:tr h="509147">
                    <a:tc>
                      <a:txBody>
                        <a:bodyPr/>
                        <a:lstStyle/>
                        <a:p>
                          <a:pPr algn="ctr" latinLnBrk="1"/>
                          <a:r>
                            <a:rPr lang="en-US" altLang="ko-KR" sz="1050" dirty="0">
                              <a:solidFill>
                                <a:schemeClr val="tx1"/>
                              </a:solidFill>
                            </a:rPr>
                            <a:t>Tune shifts</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On-momentum</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Off-momentum (</a:t>
                          </a:r>
                          <a14:m>
                            <m:oMath xmlns:m="http://schemas.openxmlformats.org/officeDocument/2006/math">
                              <m:r>
                                <a:rPr lang="en-US" altLang="ko-KR" sz="1050" b="1" i="1" smtClean="0">
                                  <a:solidFill>
                                    <a:sysClr val="windowText" lastClr="000000"/>
                                  </a:solidFill>
                                  <a:latin typeface="Cambria Math" panose="02040503050406030204" pitchFamily="18" charset="0"/>
                                </a:rPr>
                                <m:t>𝜹</m:t>
                              </m:r>
                              <m:r>
                                <a:rPr lang="en-US" altLang="ko-KR" sz="1050" b="1" i="1" smtClean="0">
                                  <a:solidFill>
                                    <a:sysClr val="windowText" lastClr="000000"/>
                                  </a:solidFill>
                                  <a:latin typeface="Cambria Math" panose="02040503050406030204" pitchFamily="18" charset="0"/>
                                </a:rPr>
                                <m:t>=</m:t>
                              </m:r>
                              <m:r>
                                <a:rPr lang="en-US" altLang="ko-KR" sz="1050" b="1" i="1" smtClean="0">
                                  <a:solidFill>
                                    <a:sysClr val="windowText" lastClr="000000"/>
                                  </a:solidFill>
                                  <a:latin typeface="Cambria Math" panose="02040503050406030204" pitchFamily="18" charset="0"/>
                                </a:rPr>
                                <m:t>𝟑</m:t>
                              </m:r>
                              <m:r>
                                <a:rPr lang="en-US" altLang="ko-KR" sz="1050" b="1" i="1" smtClean="0">
                                  <a:solidFill>
                                    <a:sysClr val="windowText" lastClr="000000"/>
                                  </a:solidFill>
                                  <a:latin typeface="Cambria Math" panose="02040503050406030204" pitchFamily="18" charset="0"/>
                                </a:rPr>
                                <m:t>.</m:t>
                              </m:r>
                              <m:r>
                                <a:rPr lang="en-US" altLang="ko-KR" sz="1050" b="1" i="1" smtClean="0">
                                  <a:solidFill>
                                    <a:sysClr val="windowText" lastClr="000000"/>
                                  </a:solidFill>
                                  <a:latin typeface="Cambria Math" panose="02040503050406030204" pitchFamily="18" charset="0"/>
                                </a:rPr>
                                <m:t>𝟔</m:t>
                              </m:r>
                              <m:r>
                                <a:rPr lang="en-US" altLang="ko-KR" sz="1050" b="1" i="1" smtClean="0">
                                  <a:solidFill>
                                    <a:sysClr val="windowText" lastClr="000000"/>
                                  </a:solidFill>
                                  <a:latin typeface="Cambria Math" panose="02040503050406030204" pitchFamily="18" charset="0"/>
                                </a:rPr>
                                <m:t>%</m:t>
                              </m:r>
                            </m:oMath>
                          </a14:m>
                          <a:r>
                            <a:rPr lang="en-US" altLang="ko-KR" sz="1050" dirty="0">
                              <a:solidFill>
                                <a:sysClr val="windowText" lastClr="000000"/>
                              </a:solidFill>
                            </a:rPr>
                            <a:t>)</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517360"/>
                      </a:ext>
                    </a:extLst>
                  </a:tr>
                  <a:tr h="369878">
                    <a:tc>
                      <a:txBody>
                        <a:bodyPr/>
                        <a:lstStyle/>
                        <a:p>
                          <a:pPr algn="ctr" latinLnBrk="1"/>
                          <a:r>
                            <a:rPr lang="en-US" altLang="ko-KR" sz="700" dirty="0"/>
                            <a:t>Original ADTS  (</a:t>
                          </a:r>
                          <a14:m>
                            <m:oMath xmlns:m="http://schemas.openxmlformats.org/officeDocument/2006/math">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𝑥</m:t>
                                      </m:r>
                                    </m:sub>
                                  </m:sSub>
                                </m:num>
                                <m:den>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𝐽</m:t>
                                      </m:r>
                                    </m:e>
                                    <m:sub>
                                      <m:r>
                                        <a:rPr lang="en-US" altLang="ko-KR" sz="700" b="0" i="1" smtClean="0">
                                          <a:latin typeface="Cambria Math" panose="02040503050406030204" pitchFamily="18" charset="0"/>
                                        </a:rPr>
                                        <m:t>𝑥</m:t>
                                      </m:r>
                                    </m:sub>
                                  </m:sSub>
                                </m:den>
                              </m:f>
                              <m:r>
                                <a:rPr lang="en-US" altLang="ko-KR" sz="700" b="0" i="1" smtClean="0">
                                  <a:latin typeface="Cambria Math" panose="02040503050406030204" pitchFamily="18" charset="0"/>
                                </a:rPr>
                                <m:t> ,</m:t>
                              </m:r>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𝑥</m:t>
                                      </m:r>
                                    </m:sub>
                                  </m:sSub>
                                </m:num>
                                <m:den>
                                  <m:sSub>
                                    <m:sSubPr>
                                      <m:ctrlPr>
                                        <a:rPr lang="en-US" altLang="ko-KR" sz="700" b="0" i="1" smtClean="0">
                                          <a:latin typeface="Cambria Math" panose="02040503050406030204" pitchFamily="18" charset="0"/>
                                        </a:rPr>
                                      </m:ctrlPr>
                                    </m:sSubPr>
                                    <m:e>
                                      <m:r>
                                        <m:rPr>
                                          <m:sty m:val="p"/>
                                        </m:rPr>
                                        <a:rPr lang="en-US" altLang="ko-KR" sz="700" b="0" i="0" smtClean="0">
                                          <a:latin typeface="Cambria Math" panose="02040503050406030204" pitchFamily="18" charset="0"/>
                                        </a:rPr>
                                        <m:t>dJ</m:t>
                                      </m:r>
                                    </m:e>
                                    <m:sub>
                                      <m:r>
                                        <a:rPr lang="en-US" altLang="ko-KR" sz="700" b="0" i="1" smtClean="0">
                                          <a:latin typeface="Cambria Math" panose="02040503050406030204" pitchFamily="18" charset="0"/>
                                        </a:rPr>
                                        <m:t>𝑦</m:t>
                                      </m:r>
                                    </m:sub>
                                  </m:sSub>
                                </m:den>
                              </m:f>
                              <m:r>
                                <a:rPr lang="en-US" altLang="ko-KR" sz="700" b="0" i="1" smtClean="0">
                                  <a:latin typeface="Cambria Math" panose="02040503050406030204" pitchFamily="18" charset="0"/>
                                </a:rPr>
                                <m:t>,</m:t>
                              </m:r>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𝑦</m:t>
                                      </m:r>
                                    </m:sub>
                                  </m:sSub>
                                </m:num>
                                <m:den>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𝐽</m:t>
                                      </m:r>
                                    </m:e>
                                    <m:sub>
                                      <m:r>
                                        <a:rPr lang="en-US" altLang="ko-KR" sz="700" b="0" i="1" smtClean="0">
                                          <a:latin typeface="Cambria Math" panose="02040503050406030204" pitchFamily="18" charset="0"/>
                                        </a:rPr>
                                        <m:t>𝑦</m:t>
                                      </m:r>
                                    </m:sub>
                                  </m:sSub>
                                </m:den>
                              </m:f>
                            </m:oMath>
                          </a14:m>
                          <a:r>
                            <a:rPr lang="en-US" altLang="ko-KR" sz="700" dirty="0"/>
                            <a:t>)</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700" dirty="0"/>
                            <a:t>-2.247e+03 / 3.186e+03 / -1.038e+05</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700" dirty="0"/>
                            <a:t>-3.755e+06 / -1.950e+07/ -7.887e+05 </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78095"/>
                      </a:ext>
                    </a:extLst>
                  </a:tr>
                  <a:tr h="352258">
                    <a:tc>
                      <a:txBody>
                        <a:bodyPr/>
                        <a:lstStyle/>
                        <a:p>
                          <a:pPr algn="ctr" latinLnBrk="1"/>
                          <a:r>
                            <a:rPr lang="en-US" altLang="ko-KR" sz="700" dirty="0"/>
                            <a:t>MOGA solution ADTS (</a:t>
                          </a:r>
                          <a14:m>
                            <m:oMath xmlns:m="http://schemas.openxmlformats.org/officeDocument/2006/math">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𝑥</m:t>
                                      </m:r>
                                    </m:sub>
                                  </m:sSub>
                                </m:num>
                                <m:den>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𝐽</m:t>
                                      </m:r>
                                    </m:e>
                                    <m:sub>
                                      <m:r>
                                        <a:rPr lang="en-US" altLang="ko-KR" sz="700" b="0" i="1" smtClean="0">
                                          <a:latin typeface="Cambria Math" panose="02040503050406030204" pitchFamily="18" charset="0"/>
                                        </a:rPr>
                                        <m:t>𝑥</m:t>
                                      </m:r>
                                    </m:sub>
                                  </m:sSub>
                                </m:den>
                              </m:f>
                              <m:r>
                                <a:rPr lang="en-US" altLang="ko-KR" sz="700" b="0" i="1" smtClean="0">
                                  <a:latin typeface="Cambria Math" panose="02040503050406030204" pitchFamily="18" charset="0"/>
                                </a:rPr>
                                <m:t> ,</m:t>
                              </m:r>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𝑥</m:t>
                                      </m:r>
                                    </m:sub>
                                  </m:sSub>
                                </m:num>
                                <m:den>
                                  <m:sSub>
                                    <m:sSubPr>
                                      <m:ctrlPr>
                                        <a:rPr lang="en-US" altLang="ko-KR" sz="700" b="0" i="1" smtClean="0">
                                          <a:latin typeface="Cambria Math" panose="02040503050406030204" pitchFamily="18" charset="0"/>
                                        </a:rPr>
                                      </m:ctrlPr>
                                    </m:sSubPr>
                                    <m:e>
                                      <m:r>
                                        <m:rPr>
                                          <m:sty m:val="p"/>
                                        </m:rPr>
                                        <a:rPr lang="en-US" altLang="ko-KR" sz="700" b="0" i="0" smtClean="0">
                                          <a:latin typeface="Cambria Math" panose="02040503050406030204" pitchFamily="18" charset="0"/>
                                        </a:rPr>
                                        <m:t>dJ</m:t>
                                      </m:r>
                                    </m:e>
                                    <m:sub>
                                      <m:r>
                                        <a:rPr lang="en-US" altLang="ko-KR" sz="700" b="0" i="1" smtClean="0">
                                          <a:latin typeface="Cambria Math" panose="02040503050406030204" pitchFamily="18" charset="0"/>
                                        </a:rPr>
                                        <m:t>𝑦</m:t>
                                      </m:r>
                                    </m:sub>
                                  </m:sSub>
                                </m:den>
                              </m:f>
                              <m:r>
                                <a:rPr lang="en-US" altLang="ko-KR" sz="700" b="0" i="1" smtClean="0">
                                  <a:latin typeface="Cambria Math" panose="02040503050406030204" pitchFamily="18" charset="0"/>
                                </a:rPr>
                                <m:t>,</m:t>
                              </m:r>
                              <m:f>
                                <m:fPr>
                                  <m:ctrlPr>
                                    <a:rPr lang="en-US" altLang="ko-KR" sz="700" b="0" i="1" smtClean="0">
                                      <a:latin typeface="Cambria Math" panose="02040503050406030204" pitchFamily="18" charset="0"/>
                                    </a:rPr>
                                  </m:ctrlPr>
                                </m:fPr>
                                <m:num>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𝜈</m:t>
                                      </m:r>
                                    </m:e>
                                    <m:sub>
                                      <m:r>
                                        <a:rPr lang="en-US" altLang="ko-KR" sz="700" b="0" i="1" smtClean="0">
                                          <a:latin typeface="Cambria Math" panose="02040503050406030204" pitchFamily="18" charset="0"/>
                                        </a:rPr>
                                        <m:t>𝑦</m:t>
                                      </m:r>
                                    </m:sub>
                                  </m:sSub>
                                </m:num>
                                <m:den>
                                  <m:r>
                                    <a:rPr lang="en-US" altLang="ko-KR" sz="700" b="0" i="1" smtClean="0">
                                      <a:latin typeface="Cambria Math" panose="02040503050406030204" pitchFamily="18" charset="0"/>
                                    </a:rPr>
                                    <m:t>𝑑</m:t>
                                  </m:r>
                                  <m:sSub>
                                    <m:sSubPr>
                                      <m:ctrlPr>
                                        <a:rPr lang="en-US" altLang="ko-KR" sz="700" b="0" i="1" smtClean="0">
                                          <a:latin typeface="Cambria Math" panose="02040503050406030204" pitchFamily="18" charset="0"/>
                                        </a:rPr>
                                      </m:ctrlPr>
                                    </m:sSubPr>
                                    <m:e>
                                      <m:r>
                                        <a:rPr lang="en-US" altLang="ko-KR" sz="700" b="0" i="1" smtClean="0">
                                          <a:latin typeface="Cambria Math" panose="02040503050406030204" pitchFamily="18" charset="0"/>
                                        </a:rPr>
                                        <m:t>𝐽</m:t>
                                      </m:r>
                                    </m:e>
                                    <m:sub>
                                      <m:r>
                                        <a:rPr lang="en-US" altLang="ko-KR" sz="700" b="0" i="1" smtClean="0">
                                          <a:latin typeface="Cambria Math" panose="02040503050406030204" pitchFamily="18" charset="0"/>
                                        </a:rPr>
                                        <m:t>𝑦</m:t>
                                      </m:r>
                                    </m:sub>
                                  </m:sSub>
                                </m:den>
                              </m:f>
                            </m:oMath>
                          </a14:m>
                          <a:r>
                            <a:rPr lang="en-US" altLang="ko-KR" sz="700" dirty="0"/>
                            <a:t>)</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700" dirty="0"/>
                            <a:t>-1.246e+03 /-5.462e+02/ -</a:t>
                          </a:r>
                          <a:r>
                            <a:rPr lang="en-US" altLang="ko-KR" sz="700" u="none" dirty="0"/>
                            <a:t>9.010e+04</a:t>
                          </a:r>
                          <a:endParaRPr lang="ko-KR" altLang="en-US" sz="7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700" dirty="0"/>
                            <a:t>-3.302e+06/-3.4.005e+06/-7.956e+05</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43712"/>
                      </a:ext>
                    </a:extLst>
                  </a:tr>
                </a:tbl>
              </a:graphicData>
            </a:graphic>
          </p:graphicFrame>
        </mc:Choice>
        <mc:Fallback xmlns="">
          <p:graphicFrame>
            <p:nvGraphicFramePr>
              <p:cNvPr id="14" name="표 13">
                <a:extLst>
                  <a:ext uri="{FF2B5EF4-FFF2-40B4-BE49-F238E27FC236}">
                    <a16:creationId xmlns:a16="http://schemas.microsoft.com/office/drawing/2014/main" id="{3FA7F9A7-8A00-40AC-9182-875D0D5AE8D7}"/>
                  </a:ext>
                </a:extLst>
              </p:cNvPr>
              <p:cNvGraphicFramePr>
                <a:graphicFrameLocks noGrp="1"/>
              </p:cNvGraphicFramePr>
              <p:nvPr>
                <p:extLst>
                  <p:ext uri="{D42A27DB-BD31-4B8C-83A1-F6EECF244321}">
                    <p14:modId xmlns:p14="http://schemas.microsoft.com/office/powerpoint/2010/main" val="4001522959"/>
                  </p:ext>
                </p:extLst>
              </p:nvPr>
            </p:nvGraphicFramePr>
            <p:xfrm>
              <a:off x="240388" y="5009726"/>
              <a:ext cx="5796996" cy="1231283"/>
            </p:xfrm>
            <a:graphic>
              <a:graphicData uri="http://schemas.openxmlformats.org/drawingml/2006/table">
                <a:tbl>
                  <a:tblPr firstRow="1" bandRow="1">
                    <a:tableStyleId>{5C22544A-7EE6-4342-B048-85BDC9FD1C3A}</a:tableStyleId>
                  </a:tblPr>
                  <a:tblGrid>
                    <a:gridCol w="1932332">
                      <a:extLst>
                        <a:ext uri="{9D8B030D-6E8A-4147-A177-3AD203B41FA5}">
                          <a16:colId xmlns:a16="http://schemas.microsoft.com/office/drawing/2014/main" val="1468214249"/>
                        </a:ext>
                      </a:extLst>
                    </a:gridCol>
                    <a:gridCol w="1932332">
                      <a:extLst>
                        <a:ext uri="{9D8B030D-6E8A-4147-A177-3AD203B41FA5}">
                          <a16:colId xmlns:a16="http://schemas.microsoft.com/office/drawing/2014/main" val="3887620744"/>
                        </a:ext>
                      </a:extLst>
                    </a:gridCol>
                    <a:gridCol w="1932332">
                      <a:extLst>
                        <a:ext uri="{9D8B030D-6E8A-4147-A177-3AD203B41FA5}">
                          <a16:colId xmlns:a16="http://schemas.microsoft.com/office/drawing/2014/main" val="1249972458"/>
                        </a:ext>
                      </a:extLst>
                    </a:gridCol>
                  </a:tblGrid>
                  <a:tr h="509147">
                    <a:tc>
                      <a:txBody>
                        <a:bodyPr/>
                        <a:lstStyle/>
                        <a:p>
                          <a:pPr algn="ctr" latinLnBrk="1"/>
                          <a:r>
                            <a:rPr lang="en-US" altLang="ko-KR" sz="1050" dirty="0">
                              <a:solidFill>
                                <a:schemeClr val="tx1"/>
                              </a:solidFill>
                            </a:rPr>
                            <a:t>Tune shifts</a:t>
                          </a:r>
                          <a:endParaRPr lang="ko-KR"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050" dirty="0">
                              <a:solidFill>
                                <a:sysClr val="windowText" lastClr="000000"/>
                              </a:solidFill>
                            </a:rPr>
                            <a:t>On-momentum</a:t>
                          </a:r>
                          <a:endParaRPr lang="ko-KR" altLang="en-US" sz="105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631" t="-1190" r="-631" b="-144048"/>
                          </a:stretch>
                        </a:blipFill>
                      </a:tcPr>
                    </a:tc>
                    <a:extLst>
                      <a:ext uri="{0D108BD9-81ED-4DB2-BD59-A6C34878D82A}">
                        <a16:rowId xmlns:a16="http://schemas.microsoft.com/office/drawing/2014/main" val="1739517360"/>
                      </a:ext>
                    </a:extLst>
                  </a:tr>
                  <a:tr h="369878">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15" t="-139344" r="-200946" b="-98361"/>
                          </a:stretch>
                        </a:blipFill>
                      </a:tcPr>
                    </a:tc>
                    <a:tc>
                      <a:txBody>
                        <a:bodyPr/>
                        <a:lstStyle/>
                        <a:p>
                          <a:pPr algn="ctr" latinLnBrk="1"/>
                          <a:r>
                            <a:rPr lang="en-US" altLang="ko-KR" sz="700" dirty="0"/>
                            <a:t>-2.247e+03 / 3.186e+03 / -1.038e+05</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700" dirty="0"/>
                            <a:t>-3.755e+06 / -1.950e+07/ -7.887e+05 </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9078095"/>
                      </a:ext>
                    </a:extLst>
                  </a:tr>
                  <a:tr h="352258">
                    <a:tc>
                      <a:txBody>
                        <a:bodyPr/>
                        <a:lstStyle/>
                        <a:p>
                          <a:endParaRPr lang="ko-K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15" t="-251724" r="-200946" b="-3448"/>
                          </a:stretch>
                        </a:blipFill>
                      </a:tcPr>
                    </a:tc>
                    <a:tc>
                      <a:txBody>
                        <a:bodyPr/>
                        <a:lstStyle/>
                        <a:p>
                          <a:pPr algn="ctr" latinLnBrk="1"/>
                          <a:r>
                            <a:rPr lang="en-US" altLang="ko-KR" sz="700" dirty="0"/>
                            <a:t>-1.246e+03 /-5.462e+02/ -</a:t>
                          </a:r>
                          <a:r>
                            <a:rPr lang="en-US" altLang="ko-KR" sz="700" u="none" dirty="0"/>
                            <a:t>9.010e+04</a:t>
                          </a:r>
                          <a:endParaRPr lang="ko-KR" altLang="en-US" sz="7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700" dirty="0"/>
                            <a:t>-3.302e+06/-3.4.005e+06/-7.956e+05</a:t>
                          </a:r>
                          <a:endParaRPr lang="ko-KR" altLang="en-US" sz="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843712"/>
                      </a:ext>
                    </a:extLst>
                  </a:tr>
                </a:tbl>
              </a:graphicData>
            </a:graphic>
          </p:graphicFrame>
        </mc:Fallback>
      </mc:AlternateContent>
      <p:pic>
        <p:nvPicPr>
          <p:cNvPr id="6" name="그림 5">
            <a:extLst>
              <a:ext uri="{FF2B5EF4-FFF2-40B4-BE49-F238E27FC236}">
                <a16:creationId xmlns:a16="http://schemas.microsoft.com/office/drawing/2014/main" id="{B2762445-84BF-41C8-BED5-3019925A22FB}"/>
              </a:ext>
            </a:extLst>
          </p:cNvPr>
          <p:cNvPicPr>
            <a:picLocks noChangeAspect="1"/>
          </p:cNvPicPr>
          <p:nvPr/>
        </p:nvPicPr>
        <p:blipFill>
          <a:blip r:embed="rId6"/>
          <a:stretch>
            <a:fillRect/>
          </a:stretch>
        </p:blipFill>
        <p:spPr>
          <a:xfrm>
            <a:off x="7885828" y="1246759"/>
            <a:ext cx="3794119" cy="3297875"/>
          </a:xfrm>
          <a:prstGeom prst="rect">
            <a:avLst/>
          </a:prstGeom>
        </p:spPr>
      </p:pic>
      <p:pic>
        <p:nvPicPr>
          <p:cNvPr id="8" name="그림 7">
            <a:extLst>
              <a:ext uri="{FF2B5EF4-FFF2-40B4-BE49-F238E27FC236}">
                <a16:creationId xmlns:a16="http://schemas.microsoft.com/office/drawing/2014/main" id="{1B1B44F6-4028-4C36-8FC4-DC7161E14715}"/>
              </a:ext>
            </a:extLst>
          </p:cNvPr>
          <p:cNvPicPr>
            <a:picLocks noChangeAspect="1"/>
          </p:cNvPicPr>
          <p:nvPr/>
        </p:nvPicPr>
        <p:blipFill>
          <a:blip r:embed="rId7"/>
          <a:stretch>
            <a:fillRect/>
          </a:stretch>
        </p:blipFill>
        <p:spPr>
          <a:xfrm>
            <a:off x="58977" y="1379386"/>
            <a:ext cx="3606051" cy="3165248"/>
          </a:xfrm>
          <a:prstGeom prst="rect">
            <a:avLst/>
          </a:prstGeom>
        </p:spPr>
      </p:pic>
      <p:pic>
        <p:nvPicPr>
          <p:cNvPr id="12" name="그림 11">
            <a:extLst>
              <a:ext uri="{FF2B5EF4-FFF2-40B4-BE49-F238E27FC236}">
                <a16:creationId xmlns:a16="http://schemas.microsoft.com/office/drawing/2014/main" id="{01964484-E728-44E6-9EDA-F40B63D26D99}"/>
              </a:ext>
            </a:extLst>
          </p:cNvPr>
          <p:cNvPicPr>
            <a:picLocks noChangeAspect="1"/>
          </p:cNvPicPr>
          <p:nvPr/>
        </p:nvPicPr>
        <p:blipFill>
          <a:blip r:embed="rId8"/>
          <a:stretch>
            <a:fillRect/>
          </a:stretch>
        </p:blipFill>
        <p:spPr>
          <a:xfrm>
            <a:off x="3939606" y="1436598"/>
            <a:ext cx="3727939" cy="3064653"/>
          </a:xfrm>
          <a:prstGeom prst="rect">
            <a:avLst/>
          </a:prstGeom>
        </p:spPr>
      </p:pic>
    </p:spTree>
    <p:extLst>
      <p:ext uri="{BB962C8B-B14F-4D97-AF65-F5344CB8AC3E}">
        <p14:creationId xmlns:p14="http://schemas.microsoft.com/office/powerpoint/2010/main" val="363122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그림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586" y="1884439"/>
            <a:ext cx="280526" cy="302104"/>
          </a:xfrm>
          <a:prstGeom prst="rect">
            <a:avLst/>
          </a:prstGeom>
        </p:spPr>
      </p:pic>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dirty="0">
              <a:latin typeface="+mn-lt"/>
            </a:endParaRPr>
          </a:p>
        </p:txBody>
      </p:sp>
      <p:sp>
        <p:nvSpPr>
          <p:cNvPr id="24" name="직사각형 23">
            <a:extLst>
              <a:ext uri="{FF2B5EF4-FFF2-40B4-BE49-F238E27FC236}">
                <a16:creationId xmlns:a16="http://schemas.microsoft.com/office/drawing/2014/main" id="{1D947B48-C713-4697-ADBE-0B4D8DB12F02}"/>
              </a:ext>
            </a:extLst>
          </p:cNvPr>
          <p:cNvSpPr/>
          <p:nvPr/>
        </p:nvSpPr>
        <p:spPr>
          <a:xfrm>
            <a:off x="64228" y="580723"/>
            <a:ext cx="4591050"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Variables of MOGA simulations</a:t>
            </a:r>
            <a:endParaRPr lang="ko-KR" altLang="en-US" sz="2240" b="1" dirty="0">
              <a:solidFill>
                <a:schemeClr val="tx2"/>
              </a:solidFill>
              <a:cs typeface="Verdana" panose="020B0604030504040204" pitchFamily="34" charset="0"/>
            </a:endParaRPr>
          </a:p>
        </p:txBody>
      </p:sp>
      <p:sp>
        <p:nvSpPr>
          <p:cNvPr id="28" name="TextBox 27">
            <a:extLst>
              <a:ext uri="{FF2B5EF4-FFF2-40B4-BE49-F238E27FC236}">
                <a16:creationId xmlns:a16="http://schemas.microsoft.com/office/drawing/2014/main" id="{5D23B730-1CAE-46A6-AE25-080E1019D5F7}"/>
              </a:ext>
            </a:extLst>
          </p:cNvPr>
          <p:cNvSpPr txBox="1"/>
          <p:nvPr/>
        </p:nvSpPr>
        <p:spPr>
          <a:xfrm>
            <a:off x="133349" y="1322200"/>
            <a:ext cx="6229351" cy="631711"/>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Ø"/>
            </a:pPr>
            <a:r>
              <a:rPr lang="en-US" altLang="ko-KR" sz="1600" dirty="0">
                <a:latin typeface="Times New Roman" panose="02020603050405020304" pitchFamily="18" charset="0"/>
                <a:cs typeface="Times New Roman" panose="02020603050405020304" pitchFamily="18" charset="0"/>
              </a:rPr>
              <a:t>The total number of variables is 27.</a:t>
            </a:r>
          </a:p>
          <a:p>
            <a:pPr marL="285750" indent="-285750" algn="just">
              <a:lnSpc>
                <a:spcPct val="114000"/>
              </a:lnSpc>
              <a:buFont typeface="Wingdings" panose="05000000000000000000" pitchFamily="2" charset="2"/>
              <a:buChar char="Ø"/>
            </a:pPr>
            <a:endParaRPr lang="en-US" altLang="ko-KR" sz="1600" dirty="0">
              <a:latin typeface="Times New Roman" panose="02020603050405020304" pitchFamily="18" charset="0"/>
              <a:cs typeface="Times New Roman" panose="02020603050405020304" pitchFamily="18" charset="0"/>
            </a:endParaRPr>
          </a:p>
        </p:txBody>
      </p:sp>
      <p:sp>
        <p:nvSpPr>
          <p:cNvPr id="5" name="직사각형 4">
            <a:extLst>
              <a:ext uri="{FF2B5EF4-FFF2-40B4-BE49-F238E27FC236}">
                <a16:creationId xmlns:a16="http://schemas.microsoft.com/office/drawing/2014/main" id="{65F4E46D-E366-4C6C-86E5-AEC4DBD07532}"/>
              </a:ext>
            </a:extLst>
          </p:cNvPr>
          <p:cNvSpPr/>
          <p:nvPr/>
        </p:nvSpPr>
        <p:spPr>
          <a:xfrm>
            <a:off x="6614044" y="1783732"/>
            <a:ext cx="6096000" cy="1323439"/>
          </a:xfrm>
          <a:prstGeom prst="rect">
            <a:avLst/>
          </a:prstGeom>
        </p:spPr>
        <p:txBody>
          <a:bodyPr>
            <a:spAutoFit/>
          </a:bodyPr>
          <a:lstStyle/>
          <a:p>
            <a:r>
              <a:rPr lang="en-US" altLang="ko-KR" sz="2000" dirty="0">
                <a:latin typeface="Times New Roman" panose="02020603050405020304" pitchFamily="18" charset="0"/>
                <a:cs typeface="Times New Roman" panose="02020603050405020304" pitchFamily="18" charset="0"/>
              </a:rPr>
              <a:t>Variables :</a:t>
            </a:r>
          </a:p>
          <a:p>
            <a:pPr marL="285750" indent="-285750">
              <a:buFont typeface="Wingdings" panose="05000000000000000000" pitchFamily="2" charset="2"/>
              <a:buChar char="§"/>
            </a:pPr>
            <a:r>
              <a:rPr lang="en-US" altLang="ko-KR" sz="2000" dirty="0">
                <a:latin typeface="Times New Roman" panose="02020603050405020304" pitchFamily="18" charset="0"/>
                <a:cs typeface="Times New Roman" panose="02020603050405020304" pitchFamily="18" charset="0"/>
              </a:rPr>
              <a:t>-50 &lt; </a:t>
            </a:r>
            <a:r>
              <a:rPr lang="en-US" altLang="ko-KR" sz="2000" dirty="0" err="1">
                <a:latin typeface="Times New Roman" panose="02020603050405020304" pitchFamily="18" charset="0"/>
                <a:cs typeface="Times New Roman" panose="02020603050405020304" pitchFamily="18" charset="0"/>
              </a:rPr>
              <a:t>Sextupole</a:t>
            </a:r>
            <a:r>
              <a:rPr lang="en-US" altLang="ko-KR" sz="2000" dirty="0">
                <a:latin typeface="Times New Roman" panose="02020603050405020304" pitchFamily="18" charset="0"/>
                <a:cs typeface="Times New Roman" panose="02020603050405020304" pitchFamily="18" charset="0"/>
              </a:rPr>
              <a:t> strength &lt; 50</a:t>
            </a:r>
          </a:p>
          <a:p>
            <a:pPr marL="285750" indent="-285750">
              <a:buFont typeface="Wingdings" panose="05000000000000000000" pitchFamily="2" charset="2"/>
              <a:buChar char="§"/>
            </a:pPr>
            <a:r>
              <a:rPr lang="en-US" altLang="ko-KR" sz="2000" dirty="0">
                <a:latin typeface="Times New Roman" panose="02020603050405020304" pitchFamily="18" charset="0"/>
                <a:cs typeface="Times New Roman" panose="02020603050405020304" pitchFamily="18" charset="0"/>
              </a:rPr>
              <a:t>-5000 &lt; Octupole strength &lt; 5000</a:t>
            </a:r>
          </a:p>
          <a:p>
            <a:pPr marL="285750" indent="-285750">
              <a:buFont typeface="Wingdings" panose="05000000000000000000" pitchFamily="2" charset="2"/>
              <a:buChar char="§"/>
            </a:pPr>
            <a:r>
              <a:rPr lang="en-US" altLang="ko-KR" sz="2000" dirty="0">
                <a:latin typeface="Times New Roman" panose="02020603050405020304" pitchFamily="18" charset="0"/>
                <a:cs typeface="Times New Roman" panose="02020603050405020304" pitchFamily="18" charset="0"/>
              </a:rPr>
              <a:t>-100000 &lt; </a:t>
            </a:r>
            <a:r>
              <a:rPr lang="en-US" altLang="ko-KR" sz="2000" dirty="0" err="1">
                <a:latin typeface="Times New Roman" panose="02020603050405020304" pitchFamily="18" charset="0"/>
                <a:cs typeface="Times New Roman" panose="02020603050405020304" pitchFamily="18" charset="0"/>
              </a:rPr>
              <a:t>Decapole</a:t>
            </a:r>
            <a:r>
              <a:rPr lang="en-US" altLang="ko-KR" sz="2000" dirty="0">
                <a:latin typeface="Times New Roman" panose="02020603050405020304" pitchFamily="18" charset="0"/>
                <a:cs typeface="Times New Roman" panose="02020603050405020304" pitchFamily="18" charset="0"/>
              </a:rPr>
              <a:t> strength &lt; 100000</a:t>
            </a:r>
          </a:p>
        </p:txBody>
      </p:sp>
      <p:pic>
        <p:nvPicPr>
          <p:cNvPr id="2" name="그림 1">
            <a:extLst>
              <a:ext uri="{FF2B5EF4-FFF2-40B4-BE49-F238E27FC236}">
                <a16:creationId xmlns:a16="http://schemas.microsoft.com/office/drawing/2014/main" id="{188BA536-A061-45FD-986F-B88A5E5A4DCF}"/>
              </a:ext>
            </a:extLst>
          </p:cNvPr>
          <p:cNvPicPr>
            <a:picLocks noChangeAspect="1"/>
          </p:cNvPicPr>
          <p:nvPr/>
        </p:nvPicPr>
        <p:blipFill>
          <a:blip r:embed="rId3"/>
          <a:stretch>
            <a:fillRect/>
          </a:stretch>
        </p:blipFill>
        <p:spPr>
          <a:xfrm>
            <a:off x="0" y="5371258"/>
            <a:ext cx="12192000" cy="1303060"/>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8CF70DC-EB2A-4B8E-8330-8EC03E32EAFA}"/>
                  </a:ext>
                </a:extLst>
              </p:cNvPr>
              <p:cNvSpPr txBox="1"/>
              <p:nvPr/>
            </p:nvSpPr>
            <p:spPr>
              <a:xfrm>
                <a:off x="133349" y="1745117"/>
                <a:ext cx="11769091" cy="3416320"/>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Variables :</a:t>
                </a:r>
              </a:p>
              <a:p>
                <a:pPr marL="342900" indent="-342900">
                  <a:buFont typeface="Wingdings" panose="05000000000000000000" pitchFamily="2" charset="2"/>
                  <a:buChar char="§"/>
                </a:pPr>
                <a:r>
                  <a:rPr lang="en-US" altLang="ko-KR" dirty="0">
                    <a:latin typeface="Times New Roman" panose="02020603050405020304" pitchFamily="18" charset="0"/>
                    <a:cs typeface="Times New Roman" panose="02020603050405020304" pitchFamily="18" charset="0"/>
                  </a:rPr>
                  <a:t>Octupole strength of 9 multipoles (LH32)</a:t>
                </a:r>
              </a:p>
              <a:p>
                <a:pPr marL="342900" indent="-342900">
                  <a:buFont typeface="Wingdings" panose="05000000000000000000" pitchFamily="2" charset="2"/>
                  <a:buChar char="§"/>
                </a:pPr>
                <a:r>
                  <a:rPr lang="en-US" altLang="ko-KR" dirty="0" err="1">
                    <a:latin typeface="Times New Roman" panose="02020603050405020304" pitchFamily="18" charset="0"/>
                    <a:cs typeface="Times New Roman" panose="02020603050405020304" pitchFamily="18" charset="0"/>
                  </a:rPr>
                  <a:t>Decapole</a:t>
                </a:r>
                <a:r>
                  <a:rPr lang="en-US" altLang="ko-KR" dirty="0">
                    <a:latin typeface="Times New Roman" panose="02020603050405020304" pitchFamily="18" charset="0"/>
                    <a:cs typeface="Times New Roman" panose="02020603050405020304" pitchFamily="18" charset="0"/>
                  </a:rPr>
                  <a:t> strength of 9 multipoles (LH42)</a:t>
                </a:r>
              </a:p>
              <a:p>
                <a:pPr marL="342900" indent="-342900">
                  <a:buFont typeface="Wingdings" panose="05000000000000000000" pitchFamily="2" charset="2"/>
                  <a:buChar char="§"/>
                </a:pPr>
                <a:r>
                  <a:rPr lang="en-US" altLang="ko-KR" dirty="0" err="1">
                    <a:latin typeface="Times New Roman" panose="02020603050405020304" pitchFamily="18" charset="0"/>
                    <a:cs typeface="Times New Roman" panose="02020603050405020304" pitchFamily="18" charset="0"/>
                  </a:rPr>
                  <a:t>Sextupole</a:t>
                </a:r>
                <a:r>
                  <a:rPr lang="en-US" altLang="ko-KR" dirty="0">
                    <a:latin typeface="Times New Roman" panose="02020603050405020304" pitchFamily="18" charset="0"/>
                    <a:cs typeface="Times New Roman" panose="02020603050405020304" pitchFamily="18" charset="0"/>
                  </a:rPr>
                  <a:t> strength in straight-section</a:t>
                </a:r>
              </a:p>
              <a:p>
                <a:pPr marL="342900" indent="-342900">
                  <a:buFont typeface="Wingdings" panose="05000000000000000000" pitchFamily="2" charset="2"/>
                  <a:buChar char="§"/>
                </a:pPr>
                <a:r>
                  <a:rPr lang="en-US" altLang="ko-KR" dirty="0">
                    <a:latin typeface="Times New Roman" panose="02020603050405020304" pitchFamily="18" charset="0"/>
                    <a:cs typeface="Times New Roman" panose="02020603050405020304" pitchFamily="18" charset="0"/>
                  </a:rPr>
                  <a:t>Octupole strength in straight-section</a:t>
                </a:r>
              </a:p>
              <a:p>
                <a:pPr marL="342900" indent="-342900">
                  <a:buFont typeface="Wingdings" panose="05000000000000000000" pitchFamily="2" charset="2"/>
                  <a:buChar char="§"/>
                </a:pPr>
                <a:r>
                  <a:rPr lang="en-US" altLang="ko-KR" dirty="0">
                    <a:latin typeface="Times New Roman" panose="02020603050405020304" pitchFamily="18" charset="0"/>
                    <a:cs typeface="Times New Roman" panose="02020603050405020304" pitchFamily="18" charset="0"/>
                  </a:rPr>
                  <a:t>Unit cell</a:t>
                </a:r>
              </a:p>
              <a:p>
                <a:pPr marL="342900" indent="-342900">
                  <a:buFont typeface="Wingdings" panose="05000000000000000000" pitchFamily="2" charset="2"/>
                  <a:buChar char="§"/>
                </a:pPr>
                <a:endParaRPr lang="en-US" altLang="ko-KR"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en-US" altLang="ko-KR" dirty="0">
                  <a:latin typeface="Times New Roman" panose="02020603050405020304" pitchFamily="18" charset="0"/>
                  <a:cs typeface="Times New Roman" panose="02020603050405020304" pitchFamily="18" charset="0"/>
                </a:endParaRPr>
              </a:p>
              <a:p>
                <a:endParaRPr lang="en-US" altLang="ko-KR" dirty="0">
                  <a:latin typeface="Times New Roman" panose="02020603050405020304" pitchFamily="18" charset="0"/>
                  <a:cs typeface="Times New Roman" panose="02020603050405020304" pitchFamily="18" charset="0"/>
                </a:endParaRPr>
              </a:p>
              <a:p>
                <a:r>
                  <a:rPr lang="en-US" altLang="ko-KR" dirty="0">
                    <a:latin typeface="Times New Roman" panose="02020603050405020304" pitchFamily="18" charset="0"/>
                    <a:cs typeface="Times New Roman" panose="02020603050405020304" pitchFamily="18" charset="0"/>
                  </a:rPr>
                  <a:t>Objectives :</a:t>
                </a:r>
              </a:p>
              <a:p>
                <a:pPr marL="342900" indent="-342900">
                  <a:buFont typeface="+mj-lt"/>
                  <a:buAutoNum type="arabicPeriod"/>
                </a:pPr>
                <a14:m>
                  <m:oMath xmlns:m="http://schemas.openxmlformats.org/officeDocument/2006/math">
                    <m:r>
                      <a:rPr lang="en-US" altLang="ko-KR" b="0" i="0" smtClean="0">
                        <a:latin typeface="Cambria Math" panose="02040503050406030204" pitchFamily="18" charset="0"/>
                      </a:rPr>
                      <m:t> </m:t>
                    </m:r>
                    <m:r>
                      <m:rPr>
                        <m:sty m:val="p"/>
                      </m:rPr>
                      <a:rPr lang="en-US" altLang="ko-KR" b="0" i="0" smtClean="0">
                        <a:latin typeface="Cambria Math" panose="02040503050406030204" pitchFamily="18" charset="0"/>
                      </a:rPr>
                      <m:t>on</m:t>
                    </m:r>
                    <m:r>
                      <a:rPr lang="en-US" altLang="ko-KR" b="0" i="0" smtClean="0">
                        <a:latin typeface="Cambria Math" panose="02040503050406030204" pitchFamily="18" charset="0"/>
                      </a:rPr>
                      <m:t>−</m:t>
                    </m:r>
                    <m:r>
                      <m:rPr>
                        <m:sty m:val="p"/>
                      </m:rPr>
                      <a:rPr lang="en-US" altLang="ko-KR" b="0" i="0" smtClean="0">
                        <a:latin typeface="Cambria Math" panose="02040503050406030204" pitchFamily="18" charset="0"/>
                      </a:rPr>
                      <m:t>momentum</m:t>
                    </m:r>
                    <m:r>
                      <a:rPr lang="en-US" altLang="ko-KR" b="0" i="0" smtClean="0">
                        <a:latin typeface="Cambria Math" panose="02040503050406030204" pitchFamily="18" charset="0"/>
                      </a:rPr>
                      <m:t> </m:t>
                    </m:r>
                  </m:oMath>
                </a14:m>
                <a:r>
                  <a:rPr lang="en-US" altLang="ko-KR" dirty="0">
                    <a:latin typeface="Times New Roman" panose="02020603050405020304" pitchFamily="18" charset="0"/>
                    <a:cs typeface="Times New Roman" panose="02020603050405020304" pitchFamily="18" charset="0"/>
                  </a:rPr>
                  <a:t>Dynamic aperture (1024 turn)</a:t>
                </a:r>
              </a:p>
              <a:p>
                <a:pPr marL="342900" indent="-342900">
                  <a:buFont typeface="+mj-lt"/>
                  <a:buAutoNum type="arabicPeriod"/>
                </a:pPr>
                <a14:m>
                  <m:oMath xmlns:m="http://schemas.openxmlformats.org/officeDocument/2006/math">
                    <m:r>
                      <a:rPr lang="en-US" altLang="ko-KR">
                        <a:latin typeface="Cambria Math" panose="02040503050406030204" pitchFamily="18" charset="0"/>
                      </a:rPr>
                      <m:t> </m:t>
                    </m:r>
                  </m:oMath>
                </a14:m>
                <a:r>
                  <a:rPr lang="en-US" altLang="ko-KR" dirty="0">
                    <a:latin typeface="Times New Roman" panose="02020603050405020304" pitchFamily="18" charset="0"/>
                    <a:cs typeface="Times New Roman" panose="02020603050405020304" pitchFamily="18" charset="0"/>
                  </a:rPr>
                  <a:t>MA data with 5 points in the ring</a:t>
                </a:r>
                <a:endParaRPr lang="ko-KR" altLang="en-US" dirty="0">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F8CF70DC-EB2A-4B8E-8330-8EC03E32EAFA}"/>
                  </a:ext>
                </a:extLst>
              </p:cNvPr>
              <p:cNvSpPr txBox="1">
                <a:spLocks noRot="1" noChangeAspect="1" noMove="1" noResize="1" noEditPoints="1" noAdjustHandles="1" noChangeArrowheads="1" noChangeShapeType="1" noTextEdit="1"/>
              </p:cNvSpPr>
              <p:nvPr/>
            </p:nvSpPr>
            <p:spPr>
              <a:xfrm>
                <a:off x="133349" y="1745117"/>
                <a:ext cx="11769091" cy="3416320"/>
              </a:xfrm>
              <a:prstGeom prst="rect">
                <a:avLst/>
              </a:prstGeom>
              <a:blipFill>
                <a:blip r:embed="rId4"/>
                <a:stretch>
                  <a:fillRect l="-466" t="-891" b="-1783"/>
                </a:stretch>
              </a:blipFill>
            </p:spPr>
            <p:txBody>
              <a:bodyPr/>
              <a:lstStyle/>
              <a:p>
                <a:r>
                  <a:rPr lang="ko-KR" altLang="en-US">
                    <a:noFill/>
                  </a:rPr>
                  <a:t> </a:t>
                </a:r>
              </a:p>
            </p:txBody>
          </p:sp>
        </mc:Fallback>
      </mc:AlternateContent>
      <p:sp>
        <p:nvSpPr>
          <p:cNvPr id="34" name="사각형: 둥근 모서리 33">
            <a:extLst>
              <a:ext uri="{FF2B5EF4-FFF2-40B4-BE49-F238E27FC236}">
                <a16:creationId xmlns:a16="http://schemas.microsoft.com/office/drawing/2014/main" id="{ED3946A3-407E-470F-BF64-742E2D8B476B}"/>
              </a:ext>
            </a:extLst>
          </p:cNvPr>
          <p:cNvSpPr/>
          <p:nvPr/>
        </p:nvSpPr>
        <p:spPr>
          <a:xfrm>
            <a:off x="4793130" y="6022788"/>
            <a:ext cx="2474258" cy="691957"/>
          </a:xfrm>
          <a:prstGeom prst="roundRect">
            <a:avLst/>
          </a:prstGeom>
          <a:noFill/>
          <a:ln w="28575">
            <a:solidFill>
              <a:srgbClr val="004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사각형: 둥근 모서리 34">
            <a:extLst>
              <a:ext uri="{FF2B5EF4-FFF2-40B4-BE49-F238E27FC236}">
                <a16:creationId xmlns:a16="http://schemas.microsoft.com/office/drawing/2014/main" id="{10B6F8FD-1132-477D-A219-06483E18ACBF}"/>
              </a:ext>
            </a:extLst>
          </p:cNvPr>
          <p:cNvSpPr/>
          <p:nvPr/>
        </p:nvSpPr>
        <p:spPr>
          <a:xfrm>
            <a:off x="3399907" y="6106510"/>
            <a:ext cx="438150" cy="6919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사각형: 둥근 모서리 35">
            <a:extLst>
              <a:ext uri="{FF2B5EF4-FFF2-40B4-BE49-F238E27FC236}">
                <a16:creationId xmlns:a16="http://schemas.microsoft.com/office/drawing/2014/main" id="{0C514D30-AD14-47B7-933A-DEFD817D5C3B}"/>
              </a:ext>
            </a:extLst>
          </p:cNvPr>
          <p:cNvSpPr/>
          <p:nvPr/>
        </p:nvSpPr>
        <p:spPr>
          <a:xfrm>
            <a:off x="8222461" y="6050871"/>
            <a:ext cx="438150" cy="6919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모서리 36">
            <a:extLst>
              <a:ext uri="{FF2B5EF4-FFF2-40B4-BE49-F238E27FC236}">
                <a16:creationId xmlns:a16="http://schemas.microsoft.com/office/drawing/2014/main" id="{74FF48E2-F057-4C03-B4CC-D5B22E17B6EF}"/>
              </a:ext>
            </a:extLst>
          </p:cNvPr>
          <p:cNvSpPr/>
          <p:nvPr/>
        </p:nvSpPr>
        <p:spPr>
          <a:xfrm>
            <a:off x="133349" y="6027952"/>
            <a:ext cx="2418603" cy="69195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사각형: 둥근 모서리 37">
            <a:extLst>
              <a:ext uri="{FF2B5EF4-FFF2-40B4-BE49-F238E27FC236}">
                <a16:creationId xmlns:a16="http://schemas.microsoft.com/office/drawing/2014/main" id="{5E951415-C7C1-4C9F-80E9-536CDECA0492}"/>
              </a:ext>
            </a:extLst>
          </p:cNvPr>
          <p:cNvSpPr/>
          <p:nvPr/>
        </p:nvSpPr>
        <p:spPr>
          <a:xfrm>
            <a:off x="9508565" y="6002574"/>
            <a:ext cx="2474257" cy="69195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09919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067409"/>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075104"/>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2877256"/>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Off-momentum ADTS investigation (High-beta  vs  Full symmetry)- tracking</a:t>
            </a:r>
            <a:endParaRPr lang="ko-KR" altLang="en-US" sz="2240" b="1" dirty="0">
              <a:solidFill>
                <a:schemeClr val="tx2"/>
              </a:solidFill>
              <a:cs typeface="Verdana" panose="020B0604030504040204" pitchFamily="34" charset="0"/>
            </a:endParaRPr>
          </a:p>
        </p:txBody>
      </p:sp>
      <p:sp>
        <p:nvSpPr>
          <p:cNvPr id="13" name="TextBox 12">
            <a:extLst>
              <a:ext uri="{FF2B5EF4-FFF2-40B4-BE49-F238E27FC236}">
                <a16:creationId xmlns:a16="http://schemas.microsoft.com/office/drawing/2014/main" id="{9C8195DF-1BA1-40FA-BB70-D7AEF66E740F}"/>
              </a:ext>
            </a:extLst>
          </p:cNvPr>
          <p:cNvSpPr txBox="1"/>
          <p:nvPr/>
        </p:nvSpPr>
        <p:spPr>
          <a:xfrm>
            <a:off x="501813" y="1121871"/>
            <a:ext cx="11326664" cy="369332"/>
          </a:xfrm>
          <a:prstGeom prst="rect">
            <a:avLst/>
          </a:prstGeom>
          <a:noFill/>
        </p:spPr>
        <p:txBody>
          <a:bodyPr wrap="square" rtlCol="0">
            <a:spAutoFit/>
          </a:bodyPr>
          <a:lstStyle/>
          <a:p>
            <a:pPr algn="just"/>
            <a:r>
              <a:rPr lang="en-US" altLang="ko-KR" dirty="0">
                <a:latin typeface="Arial" panose="020B0604020202020204" pitchFamily="34" charset="0"/>
                <a:cs typeface="Arial" panose="020B0604020202020204" pitchFamily="34" charset="0"/>
              </a:rPr>
              <a:t> </a:t>
            </a:r>
            <a:endParaRPr lang="ko-KR" alt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032A304-B096-426F-9CC8-F841055FC883}"/>
              </a:ext>
            </a:extLst>
          </p:cNvPr>
          <p:cNvSpPr txBox="1"/>
          <p:nvPr/>
        </p:nvSpPr>
        <p:spPr>
          <a:xfrm>
            <a:off x="501813" y="5122318"/>
            <a:ext cx="11200399" cy="923330"/>
          </a:xfrm>
          <a:prstGeom prst="rect">
            <a:avLst/>
          </a:prstGeom>
          <a:noFill/>
        </p:spPr>
        <p:txBody>
          <a:bodyPr wrap="square" rtlCol="0">
            <a:spAutoFit/>
          </a:bodyPr>
          <a:lstStyle/>
          <a:p>
            <a:pPr marL="285750" indent="-285750">
              <a:buFont typeface="Wingdings" panose="05000000000000000000" pitchFamily="2" charset="2"/>
              <a:buChar char="Ø"/>
            </a:pPr>
            <a:r>
              <a:rPr lang="en-US" altLang="ko-KR" dirty="0"/>
              <a:t>Off-momentum</a:t>
            </a:r>
            <a:r>
              <a:rPr lang="ko-KR" altLang="en-US" dirty="0"/>
              <a:t> </a:t>
            </a:r>
            <a:r>
              <a:rPr lang="en-US" altLang="ko-KR" dirty="0"/>
              <a:t>ADTS</a:t>
            </a:r>
            <a:r>
              <a:rPr lang="ko-KR" altLang="en-US" dirty="0"/>
              <a:t> </a:t>
            </a:r>
            <a:r>
              <a:rPr lang="en-US" altLang="ko-KR" dirty="0"/>
              <a:t>tracked figure. </a:t>
            </a:r>
          </a:p>
          <a:p>
            <a:pPr marL="285750" indent="-285750">
              <a:buFont typeface="Wingdings" panose="05000000000000000000" pitchFamily="2" charset="2"/>
              <a:buChar char="Ø"/>
            </a:pPr>
            <a:endParaRPr lang="en-US" altLang="ko-KR" dirty="0"/>
          </a:p>
          <a:p>
            <a:pPr marL="285750" indent="-285750">
              <a:buFont typeface="Wingdings" panose="05000000000000000000" pitchFamily="2" charset="2"/>
              <a:buChar char="Ø"/>
            </a:pPr>
            <a:r>
              <a:rPr lang="en-US" altLang="ko-KR" dirty="0"/>
              <a:t>Stars are tunes of off-momentum particles with x=0, and dots for |x|&lt;1.5mm</a:t>
            </a:r>
            <a:endParaRPr lang="ko-KR" altLang="en-US" dirty="0"/>
          </a:p>
        </p:txBody>
      </p:sp>
      <p:pic>
        <p:nvPicPr>
          <p:cNvPr id="10" name="그림 9">
            <a:extLst>
              <a:ext uri="{FF2B5EF4-FFF2-40B4-BE49-F238E27FC236}">
                <a16:creationId xmlns:a16="http://schemas.microsoft.com/office/drawing/2014/main" id="{F59E6DE1-1FD2-4154-9B6F-2F1DE6CD9C56}"/>
              </a:ext>
            </a:extLst>
          </p:cNvPr>
          <p:cNvPicPr>
            <a:picLocks noChangeAspect="1"/>
          </p:cNvPicPr>
          <p:nvPr/>
        </p:nvPicPr>
        <p:blipFill>
          <a:blip r:embed="rId5"/>
          <a:stretch>
            <a:fillRect/>
          </a:stretch>
        </p:blipFill>
        <p:spPr>
          <a:xfrm>
            <a:off x="1298824" y="1171112"/>
            <a:ext cx="4133404" cy="3799287"/>
          </a:xfrm>
          <a:prstGeom prst="rect">
            <a:avLst/>
          </a:prstGeom>
        </p:spPr>
      </p:pic>
      <p:pic>
        <p:nvPicPr>
          <p:cNvPr id="12" name="그림 11">
            <a:extLst>
              <a:ext uri="{FF2B5EF4-FFF2-40B4-BE49-F238E27FC236}">
                <a16:creationId xmlns:a16="http://schemas.microsoft.com/office/drawing/2014/main" id="{73DBFB3C-E751-42AD-B5E0-D654983B5066}"/>
              </a:ext>
            </a:extLst>
          </p:cNvPr>
          <p:cNvPicPr>
            <a:picLocks noChangeAspect="1"/>
          </p:cNvPicPr>
          <p:nvPr/>
        </p:nvPicPr>
        <p:blipFill>
          <a:blip r:embed="rId6"/>
          <a:stretch>
            <a:fillRect/>
          </a:stretch>
        </p:blipFill>
        <p:spPr>
          <a:xfrm>
            <a:off x="6229239" y="1248065"/>
            <a:ext cx="4424649" cy="3645380"/>
          </a:xfrm>
          <a:prstGeom prst="rect">
            <a:avLst/>
          </a:prstGeom>
        </p:spPr>
      </p:pic>
    </p:spTree>
    <p:extLst>
      <p:ext uri="{BB962C8B-B14F-4D97-AF65-F5344CB8AC3E}">
        <p14:creationId xmlns:p14="http://schemas.microsoft.com/office/powerpoint/2010/main" val="719980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7" name="TextBox 16">
            <a:extLst>
              <a:ext uri="{FF2B5EF4-FFF2-40B4-BE49-F238E27FC236}">
                <a16:creationId xmlns:a16="http://schemas.microsoft.com/office/drawing/2014/main" id="{766BA882-56F3-4753-92FE-17A4C32EAFB6}"/>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CAPHE group meeting</a:t>
            </a:r>
            <a:endParaRPr lang="ko-KR" altLang="en-US" sz="1920" b="1" dirty="0">
              <a:solidFill>
                <a:schemeClr val="bg2">
                  <a:lumMod val="50000"/>
                </a:schemeClr>
              </a:solidFill>
              <a:cs typeface="Ebrima" panose="02000000000000000000" pitchFamily="2" charset="0"/>
            </a:endParaRPr>
          </a:p>
        </p:txBody>
      </p:sp>
      <p:pic>
        <p:nvPicPr>
          <p:cNvPr id="2" name="그림 1">
            <a:extLst>
              <a:ext uri="{FF2B5EF4-FFF2-40B4-BE49-F238E27FC236}">
                <a16:creationId xmlns:a16="http://schemas.microsoft.com/office/drawing/2014/main" id="{FAD26AEF-79BD-40B4-9F88-779AD7F52FC8}"/>
              </a:ext>
            </a:extLst>
          </p:cNvPr>
          <p:cNvPicPr>
            <a:picLocks noChangeAspect="1"/>
          </p:cNvPicPr>
          <p:nvPr/>
        </p:nvPicPr>
        <p:blipFill>
          <a:blip r:embed="rId3"/>
          <a:stretch>
            <a:fillRect/>
          </a:stretch>
        </p:blipFill>
        <p:spPr>
          <a:xfrm>
            <a:off x="83890" y="604008"/>
            <a:ext cx="8208077" cy="4580218"/>
          </a:xfrm>
          <a:prstGeom prst="rect">
            <a:avLst/>
          </a:prstGeom>
        </p:spPr>
      </p:pic>
      <p:pic>
        <p:nvPicPr>
          <p:cNvPr id="8" name="그림 7">
            <a:extLst>
              <a:ext uri="{FF2B5EF4-FFF2-40B4-BE49-F238E27FC236}">
                <a16:creationId xmlns:a16="http://schemas.microsoft.com/office/drawing/2014/main" id="{51D615DF-A7A4-46AE-8058-E6CF98935C36}"/>
              </a:ext>
            </a:extLst>
          </p:cNvPr>
          <p:cNvPicPr>
            <a:picLocks noChangeAspect="1"/>
          </p:cNvPicPr>
          <p:nvPr/>
        </p:nvPicPr>
        <p:blipFill>
          <a:blip r:embed="rId4"/>
          <a:stretch>
            <a:fillRect/>
          </a:stretch>
        </p:blipFill>
        <p:spPr>
          <a:xfrm>
            <a:off x="8382339" y="4605556"/>
            <a:ext cx="3809661" cy="2069774"/>
          </a:xfrm>
          <a:prstGeom prst="rect">
            <a:avLst/>
          </a:prstGeom>
        </p:spPr>
      </p:pic>
    </p:spTree>
    <p:extLst>
      <p:ext uri="{BB962C8B-B14F-4D97-AF65-F5344CB8AC3E}">
        <p14:creationId xmlns:p14="http://schemas.microsoft.com/office/powerpoint/2010/main" val="249080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7" name="TextBox 16">
            <a:extLst>
              <a:ext uri="{FF2B5EF4-FFF2-40B4-BE49-F238E27FC236}">
                <a16:creationId xmlns:a16="http://schemas.microsoft.com/office/drawing/2014/main" id="{766BA882-56F3-4753-92FE-17A4C32EAFB6}"/>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CAPHE group meeting</a:t>
            </a:r>
            <a:endParaRPr lang="ko-KR" altLang="en-US" sz="1920" b="1" dirty="0">
              <a:solidFill>
                <a:schemeClr val="bg2">
                  <a:lumMod val="50000"/>
                </a:schemeClr>
              </a:solidFill>
              <a:cs typeface="Ebrima" panose="02000000000000000000" pitchFamily="2" charset="0"/>
            </a:endParaRPr>
          </a:p>
        </p:txBody>
      </p:sp>
      <p:pic>
        <p:nvPicPr>
          <p:cNvPr id="8" name="그림 7">
            <a:extLst>
              <a:ext uri="{FF2B5EF4-FFF2-40B4-BE49-F238E27FC236}">
                <a16:creationId xmlns:a16="http://schemas.microsoft.com/office/drawing/2014/main" id="{51D615DF-A7A4-46AE-8058-E6CF98935C36}"/>
              </a:ext>
            </a:extLst>
          </p:cNvPr>
          <p:cNvPicPr>
            <a:picLocks noChangeAspect="1"/>
          </p:cNvPicPr>
          <p:nvPr/>
        </p:nvPicPr>
        <p:blipFill>
          <a:blip r:embed="rId3"/>
          <a:stretch>
            <a:fillRect/>
          </a:stretch>
        </p:blipFill>
        <p:spPr>
          <a:xfrm>
            <a:off x="8382339" y="4605556"/>
            <a:ext cx="3809661" cy="2069774"/>
          </a:xfrm>
          <a:prstGeom prst="rect">
            <a:avLst/>
          </a:prstGeom>
        </p:spPr>
      </p:pic>
      <p:pic>
        <p:nvPicPr>
          <p:cNvPr id="3" name="그림 2">
            <a:extLst>
              <a:ext uri="{FF2B5EF4-FFF2-40B4-BE49-F238E27FC236}">
                <a16:creationId xmlns:a16="http://schemas.microsoft.com/office/drawing/2014/main" id="{CE18AADC-9B25-4AA5-BBE0-4D7D4AD2F0AD}"/>
              </a:ext>
            </a:extLst>
          </p:cNvPr>
          <p:cNvPicPr>
            <a:picLocks noChangeAspect="1"/>
          </p:cNvPicPr>
          <p:nvPr/>
        </p:nvPicPr>
        <p:blipFill>
          <a:blip r:embed="rId4"/>
          <a:stretch>
            <a:fillRect/>
          </a:stretch>
        </p:blipFill>
        <p:spPr>
          <a:xfrm>
            <a:off x="125408" y="399583"/>
            <a:ext cx="8256931" cy="4628773"/>
          </a:xfrm>
          <a:prstGeom prst="rect">
            <a:avLst/>
          </a:prstGeom>
        </p:spPr>
      </p:pic>
    </p:spTree>
    <p:extLst>
      <p:ext uri="{BB962C8B-B14F-4D97-AF65-F5344CB8AC3E}">
        <p14:creationId xmlns:p14="http://schemas.microsoft.com/office/powerpoint/2010/main" val="56631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0141" y="1993979"/>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873" y="2001674"/>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87828" y="2803826"/>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Off-momentum ADTS investigation (High-beta  vs  Full symmetry)- tracking</a:t>
            </a:r>
            <a:endParaRPr lang="ko-KR" altLang="en-US" sz="2240" b="1" dirty="0">
              <a:solidFill>
                <a:schemeClr val="tx2"/>
              </a:solidFill>
              <a:cs typeface="Verdana" panose="020B0604030504040204" pitchFamily="34" charset="0"/>
            </a:endParaRPr>
          </a:p>
        </p:txBody>
      </p:sp>
      <p:sp>
        <p:nvSpPr>
          <p:cNvPr id="13" name="TextBox 12">
            <a:extLst>
              <a:ext uri="{FF2B5EF4-FFF2-40B4-BE49-F238E27FC236}">
                <a16:creationId xmlns:a16="http://schemas.microsoft.com/office/drawing/2014/main" id="{9C8195DF-1BA1-40FA-BB70-D7AEF66E740F}"/>
              </a:ext>
            </a:extLst>
          </p:cNvPr>
          <p:cNvSpPr txBox="1"/>
          <p:nvPr/>
        </p:nvSpPr>
        <p:spPr>
          <a:xfrm>
            <a:off x="570393" y="1048441"/>
            <a:ext cx="11326664" cy="369332"/>
          </a:xfrm>
          <a:prstGeom prst="rect">
            <a:avLst/>
          </a:prstGeom>
          <a:noFill/>
        </p:spPr>
        <p:txBody>
          <a:bodyPr wrap="square" rtlCol="0">
            <a:spAutoFit/>
          </a:bodyPr>
          <a:lstStyle/>
          <a:p>
            <a:pPr algn="just"/>
            <a:r>
              <a:rPr lang="en-US" altLang="ko-KR" dirty="0">
                <a:latin typeface="Arial" panose="020B0604020202020204" pitchFamily="34" charset="0"/>
                <a:cs typeface="Arial" panose="020B0604020202020204" pitchFamily="34" charset="0"/>
              </a:rPr>
              <a:t> </a:t>
            </a:r>
            <a:endParaRPr lang="ko-KR" altLang="en-US"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032A304-B096-426F-9CC8-F841055FC883}"/>
                  </a:ext>
                </a:extLst>
              </p:cNvPr>
              <p:cNvSpPr txBox="1"/>
              <p:nvPr/>
            </p:nvSpPr>
            <p:spPr>
              <a:xfrm>
                <a:off x="492836" y="4816250"/>
                <a:ext cx="11200399" cy="1931491"/>
              </a:xfrm>
              <a:prstGeom prst="rect">
                <a:avLst/>
              </a:prstGeom>
              <a:noFill/>
            </p:spPr>
            <p:txBody>
              <a:bodyPr wrap="square" rtlCol="0">
                <a:spAutoFit/>
              </a:bodyPr>
              <a:lstStyle/>
              <a:p>
                <a:pPr marL="342900" indent="-342900" algn="just">
                  <a:buFont typeface="Wingdings" panose="05000000000000000000" pitchFamily="2" charset="2"/>
                  <a:buChar char="Ø"/>
                </a:pPr>
                <a:r>
                  <a:rPr lang="en-US" altLang="ko-KR" sz="1600" dirty="0">
                    <a:latin typeface="Times New Roman" panose="02020603050405020304" pitchFamily="18" charset="0"/>
                    <a:cs typeface="Times New Roman" panose="02020603050405020304" pitchFamily="18" charset="0"/>
                  </a:rPr>
                  <a:t>If the storage ring consists of 28 unit cells, the chromaticity remains the same value across all cells. Therefore, the beta function with momentum deviation does not change along the longitudinal position.</a:t>
                </a:r>
              </a:p>
              <a:p>
                <a:pPr marL="285750" indent="-285750">
                  <a:buFont typeface="Wingdings" panose="05000000000000000000" pitchFamily="2" charset="2"/>
                  <a:buChar char="Ø"/>
                </a:pPr>
                <a:endParaRPr lang="en-US" altLang="ko-KR" sz="1600" dirty="0"/>
              </a:p>
              <a:p>
                <a:pPr marL="342900" indent="-342900" algn="just">
                  <a:buFont typeface="Wingdings" panose="05000000000000000000" pitchFamily="2" charset="2"/>
                  <a:buChar char="Ø"/>
                </a:pPr>
                <a:r>
                  <a:rPr lang="en-US" altLang="ko-KR" sz="1600" dirty="0">
                    <a:latin typeface="Times New Roman" panose="02020603050405020304" pitchFamily="18" charset="0"/>
                    <a:cs typeface="Times New Roman" panose="02020603050405020304" pitchFamily="18" charset="0"/>
                  </a:rPr>
                  <a:t>However, our new machine shape resembles a race-track. This means the geometry is not perfectly symmetrical, causing chromaticity differences between the unit cells and the injection straight section. As a result, the W function (</a:t>
                </a:r>
                <a14:m>
                  <m:oMath xmlns:m="http://schemas.openxmlformats.org/officeDocument/2006/math">
                    <m:r>
                      <a:rPr lang="en-US" altLang="ko-KR" sz="1600">
                        <a:latin typeface="Cambria Math" panose="02040503050406030204" pitchFamily="18" charset="0"/>
                        <a:cs typeface="Times New Roman" panose="02020603050405020304" pitchFamily="18" charset="0"/>
                      </a:rPr>
                      <m:t> </m:t>
                    </m:r>
                    <m:f>
                      <m:fPr>
                        <m:ctrlPr>
                          <a:rPr lang="en-US" altLang="ko-KR" sz="1600" i="1">
                            <a:latin typeface="Cambria Math" panose="02040503050406030204" pitchFamily="18" charset="0"/>
                            <a:cs typeface="Times New Roman" panose="02020603050405020304" pitchFamily="18" charset="0"/>
                          </a:rPr>
                        </m:ctrlPr>
                      </m:fPr>
                      <m:num>
                        <m:r>
                          <a:rPr lang="en-US" altLang="ko-KR" sz="1600" i="1">
                            <a:latin typeface="Cambria Math" panose="02040503050406030204" pitchFamily="18" charset="0"/>
                            <a:cs typeface="Times New Roman" panose="02020603050405020304" pitchFamily="18" charset="0"/>
                          </a:rPr>
                          <m:t>𝑑</m:t>
                        </m:r>
                        <m:r>
                          <a:rPr lang="en-US" altLang="ko-KR" sz="1600" i="1">
                            <a:latin typeface="Cambria Math" panose="02040503050406030204" pitchFamily="18" charset="0"/>
                            <a:cs typeface="Times New Roman" panose="02020603050405020304" pitchFamily="18" charset="0"/>
                          </a:rPr>
                          <m:t>𝛽</m:t>
                        </m:r>
                      </m:num>
                      <m:den>
                        <m:r>
                          <a:rPr lang="en-US" altLang="ko-KR" sz="1600" i="1">
                            <a:latin typeface="Cambria Math" panose="02040503050406030204" pitchFamily="18" charset="0"/>
                            <a:cs typeface="Times New Roman" panose="02020603050405020304" pitchFamily="18" charset="0"/>
                          </a:rPr>
                          <m:t>𝑑</m:t>
                        </m:r>
                        <m:r>
                          <a:rPr lang="en-US" altLang="ko-KR" sz="1600" i="1">
                            <a:latin typeface="Cambria Math" panose="02040503050406030204" pitchFamily="18" charset="0"/>
                            <a:cs typeface="Times New Roman" panose="02020603050405020304" pitchFamily="18" charset="0"/>
                          </a:rPr>
                          <m:t>𝛿</m:t>
                        </m:r>
                      </m:den>
                    </m:f>
                  </m:oMath>
                </a14:m>
                <a:r>
                  <a:rPr lang="en-US" altLang="ko-KR" sz="1600" dirty="0">
                    <a:latin typeface="Times New Roman" panose="02020603050405020304" pitchFamily="18" charset="0"/>
                    <a:cs typeface="Times New Roman" panose="02020603050405020304" pitchFamily="18" charset="0"/>
                  </a:rPr>
                  <a:t> : beta function along with momentum deviation) fluctuates following the longitudinal position. These nonlinear effects occur as a result and affect the beam lifetime.</a:t>
                </a:r>
                <a:endParaRPr lang="ko-KR" altLang="en-US" sz="1600" dirty="0">
                  <a:latin typeface="Times New Roman" panose="02020603050405020304" pitchFamily="18"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4032A304-B096-426F-9CC8-F841055FC883}"/>
                  </a:ext>
                </a:extLst>
              </p:cNvPr>
              <p:cNvSpPr txBox="1">
                <a:spLocks noRot="1" noChangeAspect="1" noMove="1" noResize="1" noEditPoints="1" noAdjustHandles="1" noChangeArrowheads="1" noChangeShapeType="1" noTextEdit="1"/>
              </p:cNvSpPr>
              <p:nvPr/>
            </p:nvSpPr>
            <p:spPr>
              <a:xfrm>
                <a:off x="492836" y="4816250"/>
                <a:ext cx="11200399" cy="1931491"/>
              </a:xfrm>
              <a:prstGeom prst="rect">
                <a:avLst/>
              </a:prstGeom>
              <a:blipFill>
                <a:blip r:embed="rId5"/>
                <a:stretch>
                  <a:fillRect l="-218" t="-946" r="-272" b="-3155"/>
                </a:stretch>
              </a:blipFill>
            </p:spPr>
            <p:txBody>
              <a:bodyPr/>
              <a:lstStyle/>
              <a:p>
                <a:r>
                  <a:rPr lang="ko-KR" altLang="en-US">
                    <a:noFill/>
                  </a:rPr>
                  <a:t> </a:t>
                </a:r>
              </a:p>
            </p:txBody>
          </p:sp>
        </mc:Fallback>
      </mc:AlternateContent>
      <p:pic>
        <p:nvPicPr>
          <p:cNvPr id="14" name="그림 13">
            <a:extLst>
              <a:ext uri="{FF2B5EF4-FFF2-40B4-BE49-F238E27FC236}">
                <a16:creationId xmlns:a16="http://schemas.microsoft.com/office/drawing/2014/main" id="{F5F87585-1D2A-4456-860F-F3108D52EA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367" y="1049607"/>
            <a:ext cx="4670936" cy="3353157"/>
          </a:xfrm>
          <a:prstGeom prst="rect">
            <a:avLst/>
          </a:prstGeom>
        </p:spPr>
      </p:pic>
      <p:pic>
        <p:nvPicPr>
          <p:cNvPr id="15" name="그림 14">
            <a:extLst>
              <a:ext uri="{FF2B5EF4-FFF2-40B4-BE49-F238E27FC236}">
                <a16:creationId xmlns:a16="http://schemas.microsoft.com/office/drawing/2014/main" id="{29F1E832-D8BE-4400-8C27-5241B6E0D5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7670" y="1174693"/>
            <a:ext cx="4496690" cy="3228072"/>
          </a:xfrm>
          <a:prstGeom prst="rect">
            <a:avLst/>
          </a:prstGeom>
        </p:spPr>
      </p:pic>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A3999BF7-BDFF-4A12-A06A-E7BE362387CA}"/>
                  </a:ext>
                </a:extLst>
              </p:cNvPr>
              <p:cNvSpPr txBox="1"/>
              <p:nvPr/>
            </p:nvSpPr>
            <p:spPr>
              <a:xfrm>
                <a:off x="-209363" y="4481323"/>
                <a:ext cx="6660396" cy="2916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𝜉</m:t>
                          </m:r>
                        </m:e>
                        <m:sub>
                          <m:r>
                            <a:rPr lang="en-US" altLang="ko-KR" sz="1200" b="0" i="1" smtClean="0">
                              <a:latin typeface="Cambria Math" panose="02040503050406030204" pitchFamily="18" charset="0"/>
                            </a:rPr>
                            <m:t>𝑥</m:t>
                          </m:r>
                          <m:r>
                            <a:rPr lang="en-US" altLang="ko-KR" sz="1200" b="0" i="1" smtClean="0">
                              <a:latin typeface="Cambria Math" panose="02040503050406030204" pitchFamily="18" charset="0"/>
                            </a:rPr>
                            <m:t>0</m:t>
                          </m:r>
                        </m:sub>
                      </m:sSub>
                      <m:r>
                        <a:rPr lang="en-US" altLang="ko-KR" sz="1200" b="0" i="1" smtClean="0">
                          <a:latin typeface="Cambria Math" panose="02040503050406030204" pitchFamily="18" charset="0"/>
                        </a:rPr>
                        <m:t>=−3.9789 </m:t>
                      </m:r>
                      <m:sSub>
                        <m:sSubPr>
                          <m:ctrlPr>
                            <a:rPr lang="en-US" altLang="ko-KR" sz="1200" b="0" i="1" smtClean="0">
                              <a:latin typeface="Cambria Math" panose="02040503050406030204" pitchFamily="18" charset="0"/>
                            </a:rPr>
                          </m:ctrlPr>
                        </m:sSubPr>
                        <m:e>
                          <m:r>
                            <a:rPr lang="en-US" altLang="ko-KR" sz="1200" b="0" i="1" smtClean="0">
                              <a:latin typeface="Cambria Math" panose="02040503050406030204" pitchFamily="18" charset="0"/>
                            </a:rPr>
                            <m:t>   </m:t>
                          </m:r>
                          <m:r>
                            <a:rPr lang="en-US" altLang="ko-KR" sz="1200" b="0" i="1" smtClean="0">
                              <a:latin typeface="Cambria Math" panose="02040503050406030204" pitchFamily="18" charset="0"/>
                            </a:rPr>
                            <m:t>𝜉</m:t>
                          </m:r>
                        </m:e>
                        <m:sub>
                          <m:r>
                            <a:rPr lang="en-US" altLang="ko-KR" sz="1200" b="0" i="1" smtClean="0">
                              <a:latin typeface="Cambria Math" panose="02040503050406030204" pitchFamily="18" charset="0"/>
                            </a:rPr>
                            <m:t>𝑦</m:t>
                          </m:r>
                          <m:r>
                            <a:rPr lang="en-US" altLang="ko-KR" sz="1200" b="0" i="1" smtClean="0">
                              <a:latin typeface="Cambria Math" panose="02040503050406030204" pitchFamily="18" charset="0"/>
                            </a:rPr>
                            <m:t>0</m:t>
                          </m:r>
                        </m:sub>
                      </m:sSub>
                      <m:r>
                        <a:rPr lang="en-US" altLang="ko-KR" sz="1200" b="0" i="1" smtClean="0">
                          <a:latin typeface="Cambria Math" panose="02040503050406030204" pitchFamily="18" charset="0"/>
                        </a:rPr>
                        <m:t>=−3.0683</m:t>
                      </m:r>
                    </m:oMath>
                  </m:oMathPara>
                </a14:m>
                <a:endParaRPr lang="ko-KR" altLang="en-US" sz="1200" dirty="0">
                  <a:latin typeface="Times New Roman" panose="02020603050405020304" pitchFamily="18" charset="0"/>
                  <a:cs typeface="Times New Roman" panose="02020603050405020304" pitchFamily="18" charset="0"/>
                </a:endParaRPr>
              </a:p>
            </p:txBody>
          </p:sp>
        </mc:Choice>
        <mc:Fallback>
          <p:sp>
            <p:nvSpPr>
              <p:cNvPr id="19" name="TextBox 18">
                <a:extLst>
                  <a:ext uri="{FF2B5EF4-FFF2-40B4-BE49-F238E27FC236}">
                    <a16:creationId xmlns:a16="http://schemas.microsoft.com/office/drawing/2014/main" id="{A3999BF7-BDFF-4A12-A06A-E7BE362387CA}"/>
                  </a:ext>
                </a:extLst>
              </p:cNvPr>
              <p:cNvSpPr txBox="1">
                <a:spLocks noRot="1" noChangeAspect="1" noMove="1" noResize="1" noEditPoints="1" noAdjustHandles="1" noChangeArrowheads="1" noChangeShapeType="1" noTextEdit="1"/>
              </p:cNvSpPr>
              <p:nvPr/>
            </p:nvSpPr>
            <p:spPr>
              <a:xfrm>
                <a:off x="-209363" y="4481323"/>
                <a:ext cx="6660396" cy="291618"/>
              </a:xfrm>
              <a:prstGeom prst="rect">
                <a:avLst/>
              </a:prstGeom>
              <a:blipFill>
                <a:blip r:embed="rId8"/>
                <a:stretch>
                  <a:fillRect b="-2083"/>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C02C3623-C43C-469E-AF2E-C25DA2F2836C}"/>
                  </a:ext>
                </a:extLst>
              </p:cNvPr>
              <p:cNvSpPr txBox="1"/>
              <p:nvPr/>
            </p:nvSpPr>
            <p:spPr>
              <a:xfrm>
                <a:off x="7098024" y="4472926"/>
                <a:ext cx="3115982" cy="41229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000" b="0" i="1" smtClean="0">
                              <a:latin typeface="Cambria Math" panose="02040503050406030204" pitchFamily="18" charset="0"/>
                            </a:rPr>
                          </m:ctrlPr>
                        </m:sSubPr>
                        <m:e>
                          <m:r>
                            <a:rPr lang="en-US" altLang="ko-KR" sz="1000" b="0" i="1" smtClean="0">
                              <a:latin typeface="Cambria Math" panose="02040503050406030204" pitchFamily="18" charset="0"/>
                            </a:rPr>
                            <m:t>𝜉</m:t>
                          </m:r>
                        </m:e>
                        <m:sub>
                          <m:r>
                            <a:rPr lang="en-US" altLang="ko-KR" sz="1000" b="0" i="1" smtClean="0">
                              <a:latin typeface="Cambria Math" panose="02040503050406030204" pitchFamily="18" charset="0"/>
                            </a:rPr>
                            <m:t>𝑥</m:t>
                          </m:r>
                          <m:r>
                            <a:rPr lang="en-US" altLang="ko-KR" sz="1000" b="0" i="1" smtClean="0">
                              <a:latin typeface="Cambria Math" panose="02040503050406030204" pitchFamily="18" charset="0"/>
                            </a:rPr>
                            <m:t>0</m:t>
                          </m:r>
                        </m:sub>
                      </m:sSub>
                      <m:r>
                        <a:rPr lang="en-US" altLang="ko-KR" sz="1000" b="0" i="1" smtClean="0">
                          <a:latin typeface="Cambria Math" panose="02040503050406030204" pitchFamily="18" charset="0"/>
                        </a:rPr>
                        <m:t>=−3.9789 </m:t>
                      </m:r>
                      <m:r>
                        <a:rPr lang="en-US" altLang="ko-KR" sz="1000" b="0" i="1" smtClean="0">
                          <a:latin typeface="Cambria Math" panose="02040503050406030204" pitchFamily="18" charset="0"/>
                        </a:rPr>
                        <m:t>,</m:t>
                      </m:r>
                      <m:r>
                        <a:rPr lang="en-US" altLang="ko-KR" sz="1000" i="1">
                          <a:latin typeface="Cambria Math" panose="02040503050406030204" pitchFamily="18" charset="0"/>
                        </a:rPr>
                        <m:t>−4.1137</m:t>
                      </m:r>
                      <m:sSub>
                        <m:sSubPr>
                          <m:ctrlPr>
                            <a:rPr lang="en-US" altLang="ko-KR" sz="1000" b="0" i="1" smtClean="0">
                              <a:latin typeface="Cambria Math" panose="02040503050406030204" pitchFamily="18" charset="0"/>
                            </a:rPr>
                          </m:ctrlPr>
                        </m:sSubPr>
                        <m:e>
                          <m:r>
                            <a:rPr lang="en-US" altLang="ko-KR" sz="1000" b="0" i="1" smtClean="0">
                              <a:latin typeface="Cambria Math" panose="02040503050406030204" pitchFamily="18" charset="0"/>
                            </a:rPr>
                            <m:t>   </m:t>
                          </m:r>
                          <m:r>
                            <a:rPr lang="en-US" altLang="ko-KR" sz="1000" b="0" i="1" smtClean="0">
                              <a:latin typeface="Cambria Math" panose="02040503050406030204" pitchFamily="18" charset="0"/>
                            </a:rPr>
                            <m:t>𝜉</m:t>
                          </m:r>
                        </m:e>
                        <m:sub>
                          <m:r>
                            <a:rPr lang="en-US" altLang="ko-KR" sz="1000" b="0" i="1" smtClean="0">
                              <a:latin typeface="Cambria Math" panose="02040503050406030204" pitchFamily="18" charset="0"/>
                            </a:rPr>
                            <m:t>𝑦</m:t>
                          </m:r>
                          <m:r>
                            <a:rPr lang="en-US" altLang="ko-KR" sz="1000" b="0" i="1" smtClean="0">
                              <a:latin typeface="Cambria Math" panose="02040503050406030204" pitchFamily="18" charset="0"/>
                            </a:rPr>
                            <m:t>0</m:t>
                          </m:r>
                        </m:sub>
                      </m:sSub>
                      <m:r>
                        <a:rPr lang="en-US" altLang="ko-KR" sz="1000" b="0" i="1" smtClean="0">
                          <a:latin typeface="Cambria Math" panose="02040503050406030204" pitchFamily="18" charset="0"/>
                        </a:rPr>
                        <m:t>=−3.0683</m:t>
                      </m:r>
                      <m:r>
                        <a:rPr lang="en-US" altLang="ko-KR" sz="1000" b="0" i="1" smtClean="0">
                          <a:latin typeface="Cambria Math" panose="02040503050406030204" pitchFamily="18" charset="0"/>
                        </a:rPr>
                        <m:t>,</m:t>
                      </m:r>
                      <m:r>
                        <a:rPr lang="en-US" altLang="ko-KR" sz="1000" i="1">
                          <a:latin typeface="Cambria Math" panose="02040503050406030204" pitchFamily="18" charset="0"/>
                        </a:rPr>
                        <m:t>−2.9467</m:t>
                      </m:r>
                      <m:r>
                        <a:rPr lang="en-US" altLang="ko-KR" sz="1000" b="0" i="1" smtClean="0">
                          <a:latin typeface="Cambria Math" panose="02040503050406030204" pitchFamily="18" charset="0"/>
                        </a:rPr>
                        <m:t>  </m:t>
                      </m:r>
                    </m:oMath>
                  </m:oMathPara>
                </a14:m>
                <a:endParaRPr lang="en-US" altLang="ko-KR" sz="1000" b="0" i="1" dirty="0">
                  <a:latin typeface="Cambria Math" panose="02040503050406030204" pitchFamily="18" charset="0"/>
                </a:endParaRPr>
              </a:p>
              <a:p>
                <a:pPr algn="ctr"/>
                <a14:m>
                  <m:oMath xmlns:m="http://schemas.openxmlformats.org/officeDocument/2006/math">
                    <m:r>
                      <a:rPr lang="en-US" altLang="ko-KR" sz="1000" i="1">
                        <a:latin typeface="Cambria Math" panose="02040503050406030204" pitchFamily="18" charset="0"/>
                      </a:rPr>
                      <m:t>(</m:t>
                    </m:r>
                    <m:r>
                      <a:rPr lang="en-US" altLang="ko-KR" sz="1000" b="0" i="1" smtClean="0">
                        <a:latin typeface="Cambria Math" panose="02040503050406030204" pitchFamily="18" charset="0"/>
                      </a:rPr>
                      <m:t>𝑢𝑛𝑖𝑡</m:t>
                    </m:r>
                    <m:r>
                      <a:rPr lang="en-US" altLang="ko-KR" sz="1000" b="0" i="1" smtClean="0">
                        <a:latin typeface="Cambria Math" panose="02040503050406030204" pitchFamily="18" charset="0"/>
                      </a:rPr>
                      <m:t> </m:t>
                    </m:r>
                    <m:r>
                      <a:rPr lang="en-US" altLang="ko-KR" sz="1000" b="0" i="1" smtClean="0">
                        <a:latin typeface="Cambria Math" panose="02040503050406030204" pitchFamily="18" charset="0"/>
                      </a:rPr>
                      <m:t>𝑐𝑒𝑙𝑙𝑠</m:t>
                    </m:r>
                    <m:r>
                      <a:rPr lang="en-US" altLang="ko-KR" sz="1000" b="0" i="1" smtClean="0">
                        <a:latin typeface="Cambria Math" panose="02040503050406030204" pitchFamily="18" charset="0"/>
                      </a:rPr>
                      <m:t>, </m:t>
                    </m:r>
                    <m:r>
                      <a:rPr lang="en-US" altLang="ko-KR" sz="1000" b="0" i="1" smtClean="0">
                        <a:latin typeface="Cambria Math" panose="02040503050406030204" pitchFamily="18" charset="0"/>
                      </a:rPr>
                      <m:t>𝑠𝑡𝑟𝑎𝑖𝑔h𝑡</m:t>
                    </m:r>
                  </m:oMath>
                </a14:m>
                <a:r>
                  <a:rPr lang="en-US" altLang="ko-KR" sz="1000" dirty="0">
                    <a:latin typeface="Times New Roman" panose="02020603050405020304" pitchFamily="18" charset="0"/>
                    <a:cs typeface="Times New Roman" panose="02020603050405020304" pitchFamily="18" charset="0"/>
                  </a:rPr>
                  <a:t>)</a:t>
                </a:r>
                <a:endParaRPr lang="ko-KR" altLang="en-US" sz="1000" dirty="0">
                  <a:latin typeface="Times New Roman" panose="02020603050405020304" pitchFamily="18" charset="0"/>
                  <a:cs typeface="Times New Roman" panose="02020603050405020304" pitchFamily="18" charset="0"/>
                </a:endParaRPr>
              </a:p>
            </p:txBody>
          </p:sp>
        </mc:Choice>
        <mc:Fallback>
          <p:sp>
            <p:nvSpPr>
              <p:cNvPr id="20" name="TextBox 19">
                <a:extLst>
                  <a:ext uri="{FF2B5EF4-FFF2-40B4-BE49-F238E27FC236}">
                    <a16:creationId xmlns:a16="http://schemas.microsoft.com/office/drawing/2014/main" id="{C02C3623-C43C-469E-AF2E-C25DA2F2836C}"/>
                  </a:ext>
                </a:extLst>
              </p:cNvPr>
              <p:cNvSpPr txBox="1">
                <a:spLocks noRot="1" noChangeAspect="1" noMove="1" noResize="1" noEditPoints="1" noAdjustHandles="1" noChangeArrowheads="1" noChangeShapeType="1" noTextEdit="1"/>
              </p:cNvSpPr>
              <p:nvPr/>
            </p:nvSpPr>
            <p:spPr>
              <a:xfrm>
                <a:off x="7098024" y="4472926"/>
                <a:ext cx="3115982" cy="412292"/>
              </a:xfrm>
              <a:prstGeom prst="rect">
                <a:avLst/>
              </a:prstGeom>
              <a:blipFill>
                <a:blip r:embed="rId9"/>
                <a:stretch>
                  <a:fillRect b="-7463"/>
                </a:stretch>
              </a:blipFill>
            </p:spPr>
            <p:txBody>
              <a:bodyPr/>
              <a:lstStyle/>
              <a:p>
                <a:r>
                  <a:rPr lang="ko-KR" altLang="en-US">
                    <a:noFill/>
                  </a:rPr>
                  <a:t> </a:t>
                </a:r>
              </a:p>
            </p:txBody>
          </p:sp>
        </mc:Fallback>
      </mc:AlternateContent>
      <p:sp>
        <p:nvSpPr>
          <p:cNvPr id="23" name="TextBox 22">
            <a:extLst>
              <a:ext uri="{FF2B5EF4-FFF2-40B4-BE49-F238E27FC236}">
                <a16:creationId xmlns:a16="http://schemas.microsoft.com/office/drawing/2014/main" id="{1C38AB24-B23E-4B41-B24E-027E7D2A3914}"/>
              </a:ext>
            </a:extLst>
          </p:cNvPr>
          <p:cNvSpPr txBox="1"/>
          <p:nvPr/>
        </p:nvSpPr>
        <p:spPr>
          <a:xfrm>
            <a:off x="1365574" y="4161015"/>
            <a:ext cx="3516906" cy="276999"/>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W function plot when the ring consists of 28 unit cells</a:t>
            </a:r>
            <a:endParaRPr lang="ko-KR" altLang="en-US" sz="1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C065077-0E56-403D-B981-90D0A901848B}"/>
              </a:ext>
            </a:extLst>
          </p:cNvPr>
          <p:cNvSpPr txBox="1"/>
          <p:nvPr/>
        </p:nvSpPr>
        <p:spPr>
          <a:xfrm>
            <a:off x="6431948" y="4195927"/>
            <a:ext cx="5146651" cy="276999"/>
          </a:xfrm>
          <a:prstGeom prst="rect">
            <a:avLst/>
          </a:prstGeom>
          <a:noFill/>
        </p:spPr>
        <p:txBody>
          <a:bodyPr wrap="square" rtlCol="0">
            <a:spAutoFit/>
          </a:bodyPr>
          <a:lstStyle/>
          <a:p>
            <a:pPr algn="ctr"/>
            <a:r>
              <a:rPr lang="en-US" altLang="ko-KR" sz="1200" dirty="0">
                <a:latin typeface="Times New Roman" panose="02020603050405020304" pitchFamily="18" charset="0"/>
                <a:cs typeface="Times New Roman" panose="02020603050405020304" pitchFamily="18" charset="0"/>
              </a:rPr>
              <a:t>W function plot when the ring consists of 26 unit cells + 2 straight section</a:t>
            </a:r>
            <a:endParaRPr lang="ko-KR"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19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7" name="TextBox 16">
            <a:extLst>
              <a:ext uri="{FF2B5EF4-FFF2-40B4-BE49-F238E27FC236}">
                <a16:creationId xmlns:a16="http://schemas.microsoft.com/office/drawing/2014/main" id="{766BA882-56F3-4753-92FE-17A4C32EAFB6}"/>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CAPHE group meeting</a:t>
            </a:r>
            <a:endParaRPr lang="ko-KR" altLang="en-US" sz="1920" b="1" dirty="0">
              <a:solidFill>
                <a:schemeClr val="bg2">
                  <a:lumMod val="50000"/>
                </a:schemeClr>
              </a:solidFill>
              <a:cs typeface="Ebrima" panose="02000000000000000000" pitchFamily="2" charset="0"/>
            </a:endParaRPr>
          </a:p>
        </p:txBody>
      </p:sp>
      <p:pic>
        <p:nvPicPr>
          <p:cNvPr id="3" name="그림 2">
            <a:extLst>
              <a:ext uri="{FF2B5EF4-FFF2-40B4-BE49-F238E27FC236}">
                <a16:creationId xmlns:a16="http://schemas.microsoft.com/office/drawing/2014/main" id="{08F93ED5-D513-463B-8763-88BD81B5DD47}"/>
              </a:ext>
            </a:extLst>
          </p:cNvPr>
          <p:cNvPicPr>
            <a:picLocks noChangeAspect="1"/>
          </p:cNvPicPr>
          <p:nvPr/>
        </p:nvPicPr>
        <p:blipFill>
          <a:blip r:embed="rId3"/>
          <a:stretch>
            <a:fillRect/>
          </a:stretch>
        </p:blipFill>
        <p:spPr>
          <a:xfrm>
            <a:off x="933693" y="718651"/>
            <a:ext cx="10623550" cy="5972847"/>
          </a:xfrm>
          <a:prstGeom prst="rect">
            <a:avLst/>
          </a:prstGeom>
        </p:spPr>
      </p:pic>
    </p:spTree>
    <p:extLst>
      <p:ext uri="{BB962C8B-B14F-4D97-AF65-F5344CB8AC3E}">
        <p14:creationId xmlns:p14="http://schemas.microsoft.com/office/powerpoint/2010/main" val="11931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7" name="TextBox 16">
            <a:extLst>
              <a:ext uri="{FF2B5EF4-FFF2-40B4-BE49-F238E27FC236}">
                <a16:creationId xmlns:a16="http://schemas.microsoft.com/office/drawing/2014/main" id="{766BA882-56F3-4753-92FE-17A4C32EAFB6}"/>
              </a:ext>
            </a:extLst>
          </p:cNvPr>
          <p:cNvSpPr txBox="1"/>
          <p:nvPr/>
        </p:nvSpPr>
        <p:spPr>
          <a:xfrm>
            <a:off x="1410828" y="-4656"/>
            <a:ext cx="5402131" cy="387798"/>
          </a:xfrm>
          <a:prstGeom prst="rect">
            <a:avLst/>
          </a:prstGeom>
          <a:noFill/>
        </p:spPr>
        <p:txBody>
          <a:bodyPr wrap="square" rtlCol="0">
            <a:spAutoFit/>
          </a:bodyPr>
          <a:lstStyle/>
          <a:p>
            <a:r>
              <a:rPr lang="en-US" altLang="ko-KR" sz="1920" b="1" dirty="0">
                <a:solidFill>
                  <a:schemeClr val="bg2">
                    <a:lumMod val="50000"/>
                  </a:schemeClr>
                </a:solidFill>
                <a:cs typeface="Ebrima" panose="02000000000000000000" pitchFamily="2" charset="0"/>
              </a:rPr>
              <a:t>CAPHE group meeting</a:t>
            </a:r>
            <a:endParaRPr lang="ko-KR" altLang="en-US" sz="1920" b="1" dirty="0">
              <a:solidFill>
                <a:schemeClr val="bg2">
                  <a:lumMod val="50000"/>
                </a:schemeClr>
              </a:solidFill>
              <a:cs typeface="Ebrima" panose="02000000000000000000" pitchFamily="2" charset="0"/>
            </a:endParaRPr>
          </a:p>
        </p:txBody>
      </p:sp>
      <p:pic>
        <p:nvPicPr>
          <p:cNvPr id="2" name="그림 1">
            <a:extLst>
              <a:ext uri="{FF2B5EF4-FFF2-40B4-BE49-F238E27FC236}">
                <a16:creationId xmlns:a16="http://schemas.microsoft.com/office/drawing/2014/main" id="{3C5AF95D-221F-4CF9-93F3-CFC3D2D15F18}"/>
              </a:ext>
            </a:extLst>
          </p:cNvPr>
          <p:cNvPicPr>
            <a:picLocks noChangeAspect="1"/>
          </p:cNvPicPr>
          <p:nvPr/>
        </p:nvPicPr>
        <p:blipFill>
          <a:blip r:embed="rId3"/>
          <a:stretch>
            <a:fillRect/>
          </a:stretch>
        </p:blipFill>
        <p:spPr>
          <a:xfrm>
            <a:off x="6446517" y="2402470"/>
            <a:ext cx="5300381" cy="2053059"/>
          </a:xfrm>
          <a:prstGeom prst="rect">
            <a:avLst/>
          </a:prstGeom>
          <a:ln>
            <a:solidFill>
              <a:schemeClr val="tx1"/>
            </a:solidFill>
          </a:ln>
        </p:spPr>
      </p:pic>
      <p:sp>
        <p:nvSpPr>
          <p:cNvPr id="12" name="직사각형 11">
            <a:extLst>
              <a:ext uri="{FF2B5EF4-FFF2-40B4-BE49-F238E27FC236}">
                <a16:creationId xmlns:a16="http://schemas.microsoft.com/office/drawing/2014/main" id="{2003BB12-348D-49F3-A3D0-ED921473E4A5}"/>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Relation with RDTs and their fluctuation </a:t>
            </a:r>
            <a:endParaRPr lang="ko-KR" altLang="en-US" sz="2240" b="1" dirty="0">
              <a:solidFill>
                <a:schemeClr val="tx2"/>
              </a:solidFill>
              <a:cs typeface="Verdana" panose="020B0604030504040204" pitchFamily="34" charset="0"/>
            </a:endParaRPr>
          </a:p>
        </p:txBody>
      </p:sp>
      <p:pic>
        <p:nvPicPr>
          <p:cNvPr id="9" name="그림 8">
            <a:extLst>
              <a:ext uri="{FF2B5EF4-FFF2-40B4-BE49-F238E27FC236}">
                <a16:creationId xmlns:a16="http://schemas.microsoft.com/office/drawing/2014/main" id="{D19010A3-75F5-44F1-8DC3-F7BC45CC7745}"/>
              </a:ext>
            </a:extLst>
          </p:cNvPr>
          <p:cNvPicPr>
            <a:picLocks noChangeAspect="1"/>
          </p:cNvPicPr>
          <p:nvPr/>
        </p:nvPicPr>
        <p:blipFill>
          <a:blip r:embed="rId4"/>
          <a:stretch>
            <a:fillRect/>
          </a:stretch>
        </p:blipFill>
        <p:spPr>
          <a:xfrm>
            <a:off x="872180" y="1333500"/>
            <a:ext cx="5066698" cy="4451350"/>
          </a:xfrm>
          <a:prstGeom prst="rect">
            <a:avLst/>
          </a:prstGeom>
        </p:spPr>
      </p:pic>
    </p:spTree>
    <p:extLst>
      <p:ext uri="{BB962C8B-B14F-4D97-AF65-F5344CB8AC3E}">
        <p14:creationId xmlns:p14="http://schemas.microsoft.com/office/powerpoint/2010/main" val="964576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D947B48-C713-4697-ADBE-0B4D8DB12F02}"/>
              </a:ext>
            </a:extLst>
          </p:cNvPr>
          <p:cNvSpPr/>
          <p:nvPr/>
        </p:nvSpPr>
        <p:spPr>
          <a:xfrm>
            <a:off x="492837" y="538901"/>
            <a:ext cx="6511969"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ADTS calculation with linear fitting</a:t>
            </a:r>
            <a:endParaRPr lang="ko-KR" altLang="en-US" sz="2240" b="1" dirty="0">
              <a:solidFill>
                <a:schemeClr val="tx2"/>
              </a:solidFill>
              <a:cs typeface="Verdana" panose="020B0604030504040204" pitchFamily="34" charset="0"/>
            </a:endParaRPr>
          </a:p>
        </p:txBody>
      </p:sp>
      <p:sp>
        <p:nvSpPr>
          <p:cNvPr id="15" name="TextBox 14">
            <a:extLst>
              <a:ext uri="{FF2B5EF4-FFF2-40B4-BE49-F238E27FC236}">
                <a16:creationId xmlns:a16="http://schemas.microsoft.com/office/drawing/2014/main" id="{910E5BD8-C46C-4613-9551-EE1AD83BEE26}"/>
              </a:ext>
            </a:extLst>
          </p:cNvPr>
          <p:cNvSpPr txBox="1"/>
          <p:nvPr/>
        </p:nvSpPr>
        <p:spPr>
          <a:xfrm>
            <a:off x="0" y="1210659"/>
            <a:ext cx="1635853" cy="307777"/>
          </a:xfrm>
          <a:prstGeom prst="rect">
            <a:avLst/>
          </a:prstGeom>
          <a:noFill/>
        </p:spPr>
        <p:txBody>
          <a:bodyPr wrap="square" rtlCol="0">
            <a:spAutoFit/>
          </a:bodyPr>
          <a:lstStyle/>
          <a:p>
            <a:r>
              <a:rPr lang="en-US" altLang="ko-KR" sz="1400" dirty="0"/>
              <a:t>RACE-python</a:t>
            </a:r>
            <a:endParaRPr lang="ko-KR" altLang="en-US" sz="1400" dirty="0"/>
          </a:p>
        </p:txBody>
      </p:sp>
      <p:pic>
        <p:nvPicPr>
          <p:cNvPr id="12" name="그림 11">
            <a:extLst>
              <a:ext uri="{FF2B5EF4-FFF2-40B4-BE49-F238E27FC236}">
                <a16:creationId xmlns:a16="http://schemas.microsoft.com/office/drawing/2014/main" id="{B6294F9A-7D06-4401-83C1-FA12F639CD70}"/>
              </a:ext>
            </a:extLst>
          </p:cNvPr>
          <p:cNvPicPr>
            <a:picLocks noChangeAspect="1"/>
          </p:cNvPicPr>
          <p:nvPr/>
        </p:nvPicPr>
        <p:blipFill>
          <a:blip r:embed="rId3"/>
          <a:stretch>
            <a:fillRect/>
          </a:stretch>
        </p:blipFill>
        <p:spPr>
          <a:xfrm>
            <a:off x="2061774" y="3910440"/>
            <a:ext cx="3504882" cy="2740556"/>
          </a:xfrm>
          <a:prstGeom prst="rect">
            <a:avLst/>
          </a:prstGeom>
        </p:spPr>
      </p:pic>
      <p:pic>
        <p:nvPicPr>
          <p:cNvPr id="14" name="그림 13">
            <a:extLst>
              <a:ext uri="{FF2B5EF4-FFF2-40B4-BE49-F238E27FC236}">
                <a16:creationId xmlns:a16="http://schemas.microsoft.com/office/drawing/2014/main" id="{9EC4EFBA-BE57-456D-8D19-F4B5C1170DD9}"/>
              </a:ext>
            </a:extLst>
          </p:cNvPr>
          <p:cNvPicPr>
            <a:picLocks noChangeAspect="1"/>
          </p:cNvPicPr>
          <p:nvPr/>
        </p:nvPicPr>
        <p:blipFill>
          <a:blip r:embed="rId4"/>
          <a:stretch>
            <a:fillRect/>
          </a:stretch>
        </p:blipFill>
        <p:spPr>
          <a:xfrm>
            <a:off x="6949773" y="3862113"/>
            <a:ext cx="3628492" cy="2837210"/>
          </a:xfrm>
          <a:prstGeom prst="rect">
            <a:avLst/>
          </a:prstGeom>
        </p:spPr>
      </p:pic>
      <p:sp>
        <p:nvSpPr>
          <p:cNvPr id="20" name="TextBox 19">
            <a:extLst>
              <a:ext uri="{FF2B5EF4-FFF2-40B4-BE49-F238E27FC236}">
                <a16:creationId xmlns:a16="http://schemas.microsoft.com/office/drawing/2014/main" id="{7C15A811-1479-4BED-B7D9-789A90ACFC3C}"/>
              </a:ext>
            </a:extLst>
          </p:cNvPr>
          <p:cNvSpPr txBox="1"/>
          <p:nvPr/>
        </p:nvSpPr>
        <p:spPr>
          <a:xfrm>
            <a:off x="14945" y="3756551"/>
            <a:ext cx="1635853" cy="307777"/>
          </a:xfrm>
          <a:prstGeom prst="rect">
            <a:avLst/>
          </a:prstGeom>
          <a:noFill/>
        </p:spPr>
        <p:txBody>
          <a:bodyPr wrap="square" rtlCol="0">
            <a:spAutoFit/>
          </a:bodyPr>
          <a:lstStyle/>
          <a:p>
            <a:r>
              <a:rPr lang="en-US" altLang="ko-KR" sz="1400" dirty="0" err="1"/>
              <a:t>FullSYM</a:t>
            </a:r>
            <a:r>
              <a:rPr lang="en-US" altLang="ko-KR" sz="1400" dirty="0"/>
              <a:t>-python</a:t>
            </a:r>
            <a:endParaRPr lang="ko-KR" altLang="en-US" sz="1400" dirty="0"/>
          </a:p>
        </p:txBody>
      </p:sp>
      <p:pic>
        <p:nvPicPr>
          <p:cNvPr id="4" name="그림 3">
            <a:extLst>
              <a:ext uri="{FF2B5EF4-FFF2-40B4-BE49-F238E27FC236}">
                <a16:creationId xmlns:a16="http://schemas.microsoft.com/office/drawing/2014/main" id="{60468F88-F682-45E7-8E40-7B86D0375121}"/>
              </a:ext>
            </a:extLst>
          </p:cNvPr>
          <p:cNvPicPr>
            <a:picLocks noChangeAspect="1"/>
          </p:cNvPicPr>
          <p:nvPr/>
        </p:nvPicPr>
        <p:blipFill>
          <a:blip r:embed="rId5"/>
          <a:stretch>
            <a:fillRect/>
          </a:stretch>
        </p:blipFill>
        <p:spPr>
          <a:xfrm>
            <a:off x="6926583" y="1121871"/>
            <a:ext cx="3664913" cy="2788568"/>
          </a:xfrm>
          <a:prstGeom prst="rect">
            <a:avLst/>
          </a:prstGeom>
        </p:spPr>
      </p:pic>
      <p:pic>
        <p:nvPicPr>
          <p:cNvPr id="6" name="그림 5">
            <a:extLst>
              <a:ext uri="{FF2B5EF4-FFF2-40B4-BE49-F238E27FC236}">
                <a16:creationId xmlns:a16="http://schemas.microsoft.com/office/drawing/2014/main" id="{5F2EF257-A848-4AC2-91AE-64DFE57DA17E}"/>
              </a:ext>
            </a:extLst>
          </p:cNvPr>
          <p:cNvPicPr>
            <a:picLocks noChangeAspect="1"/>
          </p:cNvPicPr>
          <p:nvPr/>
        </p:nvPicPr>
        <p:blipFill>
          <a:blip r:embed="rId6"/>
          <a:stretch>
            <a:fillRect/>
          </a:stretch>
        </p:blipFill>
        <p:spPr>
          <a:xfrm>
            <a:off x="2007766" y="1096480"/>
            <a:ext cx="3612897" cy="2813959"/>
          </a:xfrm>
          <a:prstGeom prst="rect">
            <a:avLst/>
          </a:prstGeom>
        </p:spPr>
      </p:pic>
    </p:spTree>
    <p:extLst>
      <p:ext uri="{BB962C8B-B14F-4D97-AF65-F5344CB8AC3E}">
        <p14:creationId xmlns:p14="http://schemas.microsoft.com/office/powerpoint/2010/main" val="405334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MOGA optimization result</a:t>
            </a:r>
            <a:endParaRPr lang="ko-KR" altLang="en-US" sz="2240" b="1" dirty="0">
              <a:solidFill>
                <a:schemeClr val="tx2"/>
              </a:solidFill>
              <a:cs typeface="Verdana" panose="020B0604030504040204" pitchFamily="34" charset="0"/>
            </a:endParaRPr>
          </a:p>
        </p:txBody>
      </p:sp>
      <p:pic>
        <p:nvPicPr>
          <p:cNvPr id="4" name="그림 3">
            <a:extLst>
              <a:ext uri="{FF2B5EF4-FFF2-40B4-BE49-F238E27FC236}">
                <a16:creationId xmlns:a16="http://schemas.microsoft.com/office/drawing/2014/main" id="{D5D6E476-91EE-4F72-8318-10938B04F005}"/>
              </a:ext>
            </a:extLst>
          </p:cNvPr>
          <p:cNvPicPr>
            <a:picLocks noChangeAspect="1"/>
          </p:cNvPicPr>
          <p:nvPr/>
        </p:nvPicPr>
        <p:blipFill>
          <a:blip r:embed="rId3"/>
          <a:stretch>
            <a:fillRect/>
          </a:stretch>
        </p:blipFill>
        <p:spPr>
          <a:xfrm>
            <a:off x="8284045" y="1434893"/>
            <a:ext cx="3907814" cy="3185474"/>
          </a:xfrm>
          <a:prstGeom prst="rect">
            <a:avLst/>
          </a:prstGeom>
        </p:spPr>
      </p:pic>
      <p:pic>
        <p:nvPicPr>
          <p:cNvPr id="6" name="그림 5">
            <a:extLst>
              <a:ext uri="{FF2B5EF4-FFF2-40B4-BE49-F238E27FC236}">
                <a16:creationId xmlns:a16="http://schemas.microsoft.com/office/drawing/2014/main" id="{413F645B-8A16-4322-8E17-A06E707489F4}"/>
              </a:ext>
            </a:extLst>
          </p:cNvPr>
          <p:cNvPicPr>
            <a:picLocks noChangeAspect="1"/>
          </p:cNvPicPr>
          <p:nvPr/>
        </p:nvPicPr>
        <p:blipFill>
          <a:blip r:embed="rId4"/>
          <a:stretch>
            <a:fillRect/>
          </a:stretch>
        </p:blipFill>
        <p:spPr>
          <a:xfrm>
            <a:off x="76222" y="1648635"/>
            <a:ext cx="4035530" cy="3185474"/>
          </a:xfrm>
          <a:prstGeom prst="rect">
            <a:avLst/>
          </a:prstGeom>
        </p:spPr>
      </p:pic>
      <p:sp>
        <p:nvSpPr>
          <p:cNvPr id="8" name="화살표: 오른쪽 7">
            <a:extLst>
              <a:ext uri="{FF2B5EF4-FFF2-40B4-BE49-F238E27FC236}">
                <a16:creationId xmlns:a16="http://schemas.microsoft.com/office/drawing/2014/main" id="{09CC2036-0E98-4B7A-B65E-93AFEB313535}"/>
              </a:ext>
            </a:extLst>
          </p:cNvPr>
          <p:cNvSpPr/>
          <p:nvPr/>
        </p:nvSpPr>
        <p:spPr>
          <a:xfrm>
            <a:off x="4665643" y="3027630"/>
            <a:ext cx="2450123" cy="427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FDDEF1A3-991F-47C3-A52D-0F2E2C16466C}"/>
              </a:ext>
            </a:extLst>
          </p:cNvPr>
          <p:cNvSpPr txBox="1"/>
          <p:nvPr/>
        </p:nvSpPr>
        <p:spPr>
          <a:xfrm>
            <a:off x="4066897" y="2490986"/>
            <a:ext cx="4391161" cy="584775"/>
          </a:xfrm>
          <a:prstGeom prst="rect">
            <a:avLst/>
          </a:prstGeom>
          <a:noFill/>
        </p:spPr>
        <p:txBody>
          <a:bodyPr wrap="square" rtlCol="0">
            <a:spAutoFit/>
          </a:bodyPr>
          <a:lstStyle/>
          <a:p>
            <a:r>
              <a:rPr lang="en-US" altLang="ko-KR" sz="1600" dirty="0"/>
              <a:t>9 families multipole in the High-beta section.</a:t>
            </a:r>
          </a:p>
          <a:p>
            <a:endParaRPr lang="ko-KR" altLang="en-US" sz="1600" dirty="0"/>
          </a:p>
        </p:txBody>
      </p:sp>
      <p:pic>
        <p:nvPicPr>
          <p:cNvPr id="10" name="그림 9">
            <a:extLst>
              <a:ext uri="{FF2B5EF4-FFF2-40B4-BE49-F238E27FC236}">
                <a16:creationId xmlns:a16="http://schemas.microsoft.com/office/drawing/2014/main" id="{1D9D07C1-8F82-49B5-9FEB-01394F645E94}"/>
              </a:ext>
            </a:extLst>
          </p:cNvPr>
          <p:cNvPicPr>
            <a:picLocks noChangeAspect="1"/>
          </p:cNvPicPr>
          <p:nvPr/>
        </p:nvPicPr>
        <p:blipFill>
          <a:blip r:embed="rId5"/>
          <a:stretch>
            <a:fillRect/>
          </a:stretch>
        </p:blipFill>
        <p:spPr>
          <a:xfrm>
            <a:off x="4440402" y="3691906"/>
            <a:ext cx="3259504" cy="2706286"/>
          </a:xfrm>
          <a:prstGeom prst="rect">
            <a:avLst/>
          </a:prstGeom>
        </p:spPr>
      </p:pic>
    </p:spTree>
    <p:extLst>
      <p:ext uri="{BB962C8B-B14F-4D97-AF65-F5344CB8AC3E}">
        <p14:creationId xmlns:p14="http://schemas.microsoft.com/office/powerpoint/2010/main" val="396155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그림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586" y="1884439"/>
            <a:ext cx="280526" cy="302104"/>
          </a:xfrm>
          <a:prstGeom prst="rect">
            <a:avLst/>
          </a:prstGeom>
        </p:spPr>
      </p:pic>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dirty="0">
              <a:latin typeface="+mn-lt"/>
            </a:endParaRPr>
          </a:p>
        </p:txBody>
      </p:sp>
      <p:sp>
        <p:nvSpPr>
          <p:cNvPr id="24" name="직사각형 23">
            <a:extLst>
              <a:ext uri="{FF2B5EF4-FFF2-40B4-BE49-F238E27FC236}">
                <a16:creationId xmlns:a16="http://schemas.microsoft.com/office/drawing/2014/main" id="{1D947B48-C713-4697-ADBE-0B4D8DB12F02}"/>
              </a:ext>
            </a:extLst>
          </p:cNvPr>
          <p:cNvSpPr/>
          <p:nvPr/>
        </p:nvSpPr>
        <p:spPr>
          <a:xfrm>
            <a:off x="64228" y="580723"/>
            <a:ext cx="4591050"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Variables of MOGA simulations</a:t>
            </a:r>
            <a:endParaRPr lang="ko-KR" altLang="en-US" sz="2240" b="1" dirty="0">
              <a:solidFill>
                <a:schemeClr val="tx2"/>
              </a:solidFill>
              <a:cs typeface="Verdana" panose="020B0604030504040204" pitchFamily="34"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8CF70DC-EB2A-4B8E-8330-8EC03E32EAFA}"/>
                  </a:ext>
                </a:extLst>
              </p:cNvPr>
              <p:cNvSpPr txBox="1"/>
              <p:nvPr/>
            </p:nvSpPr>
            <p:spPr>
              <a:xfrm>
                <a:off x="133349" y="1770600"/>
                <a:ext cx="11769091" cy="3148041"/>
              </a:xfrm>
              <a:prstGeom prst="rect">
                <a:avLst/>
              </a:prstGeom>
              <a:noFill/>
            </p:spPr>
            <p:txBody>
              <a:bodyPr wrap="square" rtlCol="0">
                <a:spAutoFit/>
              </a:bodyPr>
              <a:lstStyle/>
              <a:p>
                <a:r>
                  <a:rPr lang="en-US" altLang="ko-KR" sz="1600" dirty="0">
                    <a:latin typeface="Times New Roman" panose="02020603050405020304" pitchFamily="18" charset="0"/>
                    <a:cs typeface="Times New Roman" panose="02020603050405020304" pitchFamily="18" charset="0"/>
                  </a:rPr>
                  <a:t>Variables :</a:t>
                </a:r>
              </a:p>
              <a:p>
                <a:pPr marL="342900" indent="-342900">
                  <a:buFont typeface="Wingdings" panose="05000000000000000000" pitchFamily="2" charset="2"/>
                  <a:buChar char="§"/>
                </a:pPr>
                <a:r>
                  <a:rPr lang="en-US" altLang="ko-KR" sz="1600" dirty="0" err="1">
                    <a:latin typeface="Times New Roman" panose="02020603050405020304" pitchFamily="18" charset="0"/>
                    <a:cs typeface="Times New Roman" panose="02020603050405020304" pitchFamily="18" charset="0"/>
                  </a:rPr>
                  <a:t>Sextupole</a:t>
                </a:r>
                <a:r>
                  <a:rPr lang="en-US" altLang="ko-KR" sz="1600" dirty="0">
                    <a:latin typeface="Times New Roman" panose="02020603050405020304" pitchFamily="18" charset="0"/>
                    <a:cs typeface="Times New Roman" panose="02020603050405020304" pitchFamily="18" charset="0"/>
                  </a:rPr>
                  <a:t> strength of 9 multipoles (LH21 ~ LH43)</a:t>
                </a:r>
              </a:p>
              <a:p>
                <a:pPr marL="342900" indent="-342900">
                  <a:buFont typeface="Wingdings" panose="05000000000000000000" pitchFamily="2" charset="2"/>
                  <a:buChar char="§"/>
                </a:pPr>
                <a:r>
                  <a:rPr lang="en-US" altLang="ko-KR" sz="1600" dirty="0">
                    <a:latin typeface="Times New Roman" panose="02020603050405020304" pitchFamily="18" charset="0"/>
                    <a:cs typeface="Times New Roman" panose="02020603050405020304" pitchFamily="18" charset="0"/>
                  </a:rPr>
                  <a:t>Octupole strength of 9 multipoles (LH21 ~ LH43)</a:t>
                </a:r>
              </a:p>
              <a:p>
                <a:pPr marL="342900" indent="-342900">
                  <a:buFont typeface="Wingdings" panose="05000000000000000000" pitchFamily="2" charset="2"/>
                  <a:buChar char="§"/>
                </a:pPr>
                <a:r>
                  <a:rPr lang="en-US" altLang="ko-KR" sz="1600" dirty="0" err="1">
                    <a:latin typeface="Times New Roman" panose="02020603050405020304" pitchFamily="18" charset="0"/>
                    <a:cs typeface="Times New Roman" panose="02020603050405020304" pitchFamily="18" charset="0"/>
                  </a:rPr>
                  <a:t>Decapole</a:t>
                </a:r>
                <a:r>
                  <a:rPr lang="en-US" altLang="ko-KR" sz="1600" dirty="0">
                    <a:latin typeface="Times New Roman" panose="02020603050405020304" pitchFamily="18" charset="0"/>
                    <a:cs typeface="Times New Roman" panose="02020603050405020304" pitchFamily="18" charset="0"/>
                  </a:rPr>
                  <a:t> strength of 9 multipoles (LH21 ~ LH43)</a:t>
                </a:r>
              </a:p>
              <a:p>
                <a:pPr marL="342900" indent="-342900">
                  <a:buFont typeface="Wingdings" panose="05000000000000000000" pitchFamily="2" charset="2"/>
                  <a:buChar char="§"/>
                </a:pPr>
                <a:endParaRPr lang="en-US" altLang="ko-KR" sz="1600" dirty="0">
                  <a:latin typeface="Times New Roman" panose="02020603050405020304" pitchFamily="18" charset="0"/>
                  <a:cs typeface="Times New Roman" panose="02020603050405020304" pitchFamily="18" charset="0"/>
                </a:endParaRPr>
              </a:p>
              <a:p>
                <a:endParaRPr lang="en-US" altLang="ko-KR" sz="1600" dirty="0">
                  <a:latin typeface="Times New Roman" panose="02020603050405020304" pitchFamily="18" charset="0"/>
                  <a:cs typeface="Times New Roman" panose="02020603050405020304" pitchFamily="18" charset="0"/>
                </a:endParaRPr>
              </a:p>
              <a:p>
                <a:r>
                  <a:rPr lang="en-US" altLang="ko-KR" sz="1600" dirty="0">
                    <a:latin typeface="Times New Roman" panose="02020603050405020304" pitchFamily="18" charset="0"/>
                    <a:cs typeface="Times New Roman" panose="02020603050405020304" pitchFamily="18" charset="0"/>
                  </a:rPr>
                  <a:t>Objectives :</a:t>
                </a:r>
              </a:p>
              <a:p>
                <a:pPr marL="342900" indent="-342900">
                  <a:buFont typeface="+mj-lt"/>
                  <a:buAutoNum type="arabicPeriod"/>
                </a:pPr>
                <a14:m>
                  <m:oMath xmlns:m="http://schemas.openxmlformats.org/officeDocument/2006/math">
                    <m:r>
                      <a:rPr lang="en-US" altLang="ko-KR" sz="1400" b="0" i="0" smtClean="0">
                        <a:latin typeface="Cambria Math" panose="02040503050406030204" pitchFamily="18" charset="0"/>
                      </a:rPr>
                      <m:t> </m:t>
                    </m:r>
                    <m:r>
                      <m:rPr>
                        <m:sty m:val="p"/>
                      </m:rPr>
                      <a:rPr lang="en-US" altLang="ko-KR" sz="1400" b="0" i="0" smtClean="0">
                        <a:latin typeface="Cambria Math" panose="02040503050406030204" pitchFamily="18" charset="0"/>
                      </a:rPr>
                      <m:t>on</m:t>
                    </m:r>
                    <m:r>
                      <a:rPr lang="en-US" altLang="ko-KR" sz="1400" b="0" i="0" smtClean="0">
                        <a:latin typeface="Cambria Math" panose="02040503050406030204" pitchFamily="18" charset="0"/>
                      </a:rPr>
                      <m:t>−</m:t>
                    </m:r>
                    <m:r>
                      <m:rPr>
                        <m:sty m:val="p"/>
                      </m:rPr>
                      <a:rPr lang="en-US" altLang="ko-KR" sz="1400" b="0" i="0" smtClean="0">
                        <a:latin typeface="Cambria Math" panose="02040503050406030204" pitchFamily="18" charset="0"/>
                      </a:rPr>
                      <m:t>momentum</m:t>
                    </m:r>
                    <m:sSub>
                      <m:sSubPr>
                        <m:ctrlPr>
                          <a:rPr lang="en-US" altLang="ko-KR" sz="1400" b="0" i="1" smtClean="0">
                            <a:latin typeface="Cambria Math" panose="02040503050406030204" pitchFamily="18" charset="0"/>
                          </a:rPr>
                        </m:ctrlPr>
                      </m:sSubPr>
                      <m:e>
                        <m:rad>
                          <m:radPr>
                            <m:degHide m:val="on"/>
                            <m:ctrlPr>
                              <a:rPr lang="en-US" altLang="ko-KR" sz="1400" i="1">
                                <a:latin typeface="Cambria Math" panose="02040503050406030204" pitchFamily="18" charset="0"/>
                              </a:rPr>
                            </m:ctrlPr>
                          </m:radPr>
                          <m:deg/>
                          <m:e>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𝑥</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𝑥</m:t>
                                            </m:r>
                                          </m:sub>
                                        </m:sSub>
                                      </m:den>
                                    </m:f>
                                  </m:e>
                                </m:d>
                              </m:e>
                              <m:sup>
                                <m:r>
                                  <a:rPr lang="en-US" altLang="ko-KR" sz="1400" i="1">
                                    <a:latin typeface="Cambria Math" panose="02040503050406030204" pitchFamily="18" charset="0"/>
                                  </a:rPr>
                                  <m:t>2</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𝑥</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𝑦</m:t>
                                            </m:r>
                                          </m:sub>
                                        </m:sSub>
                                      </m:den>
                                    </m:f>
                                  </m:e>
                                </m:d>
                              </m:e>
                              <m:sup>
                                <m:r>
                                  <a:rPr lang="en-US" altLang="ko-KR" sz="1400" i="1">
                                    <a:latin typeface="Cambria Math" panose="02040503050406030204" pitchFamily="18" charset="0"/>
                                  </a:rPr>
                                  <m:t>2</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𝑦</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𝑦</m:t>
                                            </m:r>
                                          </m:sub>
                                        </m:sSub>
                                      </m:den>
                                    </m:f>
                                  </m:e>
                                </m:d>
                              </m:e>
                              <m:sup>
                                <m:r>
                                  <a:rPr lang="en-US" altLang="ko-KR" sz="1400" i="1">
                                    <a:latin typeface="Cambria Math" panose="02040503050406030204" pitchFamily="18" charset="0"/>
                                  </a:rPr>
                                  <m:t>2</m:t>
                                </m:r>
                              </m:sup>
                            </m:sSup>
                          </m:e>
                        </m:rad>
                      </m:e>
                      <m:sub>
                        <m:r>
                          <m:rPr>
                            <m:sty m:val="p"/>
                          </m:rPr>
                          <a:rPr lang="en-US" altLang="ko-KR" sz="1400" b="0" i="0" smtClean="0">
                            <a:latin typeface="Cambria Math" panose="02040503050406030204" pitchFamily="18" charset="0"/>
                          </a:rPr>
                          <m:t>fullSYM</m:t>
                        </m:r>
                      </m:sub>
                    </m:sSub>
                    <m:r>
                      <a:rPr lang="en-US" altLang="ko-KR" sz="1400" b="0" i="0" smtClean="0">
                        <a:latin typeface="Cambria Math" panose="02040503050406030204" pitchFamily="18" charset="0"/>
                      </a:rPr>
                      <m:t>−</m:t>
                    </m:r>
                    <m:sSub>
                      <m:sSubPr>
                        <m:ctrlPr>
                          <a:rPr lang="en-US" altLang="ko-KR" sz="1400" b="0" i="1" smtClean="0">
                            <a:latin typeface="Cambria Math" panose="02040503050406030204" pitchFamily="18" charset="0"/>
                          </a:rPr>
                        </m:ctrlPr>
                      </m:sSubPr>
                      <m:e>
                        <m:rad>
                          <m:radPr>
                            <m:degHide m:val="on"/>
                            <m:ctrlPr>
                              <a:rPr lang="en-US" altLang="ko-KR" sz="1400" i="1">
                                <a:latin typeface="Cambria Math" panose="02040503050406030204" pitchFamily="18" charset="0"/>
                              </a:rPr>
                            </m:ctrlPr>
                          </m:radPr>
                          <m:deg/>
                          <m:e>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𝑥</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𝑥</m:t>
                                            </m:r>
                                          </m:sub>
                                        </m:sSub>
                                      </m:den>
                                    </m:f>
                                  </m:e>
                                </m:d>
                              </m:e>
                              <m:sup>
                                <m:r>
                                  <a:rPr lang="en-US" altLang="ko-KR" sz="1400" i="1">
                                    <a:latin typeface="Cambria Math" panose="02040503050406030204" pitchFamily="18" charset="0"/>
                                  </a:rPr>
                                  <m:t>2</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𝑥</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𝑦</m:t>
                                            </m:r>
                                          </m:sub>
                                        </m:sSub>
                                      </m:den>
                                    </m:f>
                                  </m:e>
                                </m:d>
                              </m:e>
                              <m:sup>
                                <m:r>
                                  <a:rPr lang="en-US" altLang="ko-KR" sz="1400" i="1">
                                    <a:latin typeface="Cambria Math" panose="02040503050406030204" pitchFamily="18" charset="0"/>
                                  </a:rPr>
                                  <m:t>2</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𝑦</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𝑦</m:t>
                                            </m:r>
                                          </m:sub>
                                        </m:sSub>
                                      </m:den>
                                    </m:f>
                                  </m:e>
                                </m:d>
                              </m:e>
                              <m:sup>
                                <m:r>
                                  <a:rPr lang="en-US" altLang="ko-KR" sz="1400" i="1">
                                    <a:latin typeface="Cambria Math" panose="02040503050406030204" pitchFamily="18" charset="0"/>
                                  </a:rPr>
                                  <m:t>2</m:t>
                                </m:r>
                              </m:sup>
                            </m:sSup>
                          </m:e>
                        </m:rad>
                      </m:e>
                      <m:sub>
                        <m:r>
                          <a:rPr lang="en-US" altLang="ko-KR" sz="1400" b="0" i="1" smtClean="0">
                            <a:latin typeface="Cambria Math" panose="02040503050406030204" pitchFamily="18" charset="0"/>
                          </a:rPr>
                          <m:t>𝑅𝐴𝐶𝐸</m:t>
                        </m:r>
                      </m:sub>
                    </m:sSub>
                  </m:oMath>
                </a14:m>
                <a:endParaRPr lang="en-US" altLang="ko-KR" sz="1400" dirty="0">
                  <a:latin typeface="Times New Roman" panose="02020603050405020304" pitchFamily="18" charset="0"/>
                  <a:cs typeface="Times New Roman" panose="02020603050405020304" pitchFamily="18" charset="0"/>
                </a:endParaRPr>
              </a:p>
              <a:p>
                <a:pPr marL="342900" indent="-342900">
                  <a:buFont typeface="+mj-lt"/>
                  <a:buAutoNum type="arabicPeriod"/>
                </a:pPr>
                <a14:m>
                  <m:oMath xmlns:m="http://schemas.openxmlformats.org/officeDocument/2006/math">
                    <m:r>
                      <a:rPr lang="en-US" altLang="ko-KR" sz="1400">
                        <a:latin typeface="Cambria Math" panose="02040503050406030204" pitchFamily="18" charset="0"/>
                      </a:rPr>
                      <m:t> </m:t>
                    </m:r>
                    <m:r>
                      <m:rPr>
                        <m:sty m:val="p"/>
                      </m:rPr>
                      <a:rPr lang="en-US" altLang="ko-KR" sz="1400">
                        <a:latin typeface="Cambria Math" panose="02040503050406030204" pitchFamily="18" charset="0"/>
                      </a:rPr>
                      <m:t>off</m:t>
                    </m:r>
                    <m:r>
                      <a:rPr lang="en-US" altLang="ko-KR" sz="1400">
                        <a:latin typeface="Cambria Math" panose="02040503050406030204" pitchFamily="18" charset="0"/>
                      </a:rPr>
                      <m:t>−</m:t>
                    </m:r>
                    <m:r>
                      <m:rPr>
                        <m:sty m:val="p"/>
                      </m:rPr>
                      <a:rPr lang="en-US" altLang="ko-KR" sz="1400">
                        <a:latin typeface="Cambria Math" panose="02040503050406030204" pitchFamily="18" charset="0"/>
                      </a:rPr>
                      <m:t>momentum</m:t>
                    </m:r>
                    <m:sSub>
                      <m:sSubPr>
                        <m:ctrlPr>
                          <a:rPr lang="en-US" altLang="ko-KR" sz="1400" i="1">
                            <a:latin typeface="Cambria Math" panose="02040503050406030204" pitchFamily="18" charset="0"/>
                          </a:rPr>
                        </m:ctrlPr>
                      </m:sSubPr>
                      <m:e>
                        <m:rad>
                          <m:radPr>
                            <m:degHide m:val="on"/>
                            <m:ctrlPr>
                              <a:rPr lang="en-US" altLang="ko-KR" sz="1400" i="1">
                                <a:latin typeface="Cambria Math" panose="02040503050406030204" pitchFamily="18" charset="0"/>
                              </a:rPr>
                            </m:ctrlPr>
                          </m:radPr>
                          <m:deg/>
                          <m:e>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𝑥</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𝑥</m:t>
                                            </m:r>
                                          </m:sub>
                                        </m:sSub>
                                      </m:den>
                                    </m:f>
                                  </m:e>
                                </m:d>
                              </m:e>
                              <m:sup>
                                <m:r>
                                  <a:rPr lang="en-US" altLang="ko-KR" sz="1400" i="1">
                                    <a:latin typeface="Cambria Math" panose="02040503050406030204" pitchFamily="18" charset="0"/>
                                  </a:rPr>
                                  <m:t>2</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𝑥</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𝑦</m:t>
                                            </m:r>
                                          </m:sub>
                                        </m:sSub>
                                      </m:den>
                                    </m:f>
                                  </m:e>
                                </m:d>
                              </m:e>
                              <m:sup>
                                <m:r>
                                  <a:rPr lang="en-US" altLang="ko-KR" sz="1400" i="1">
                                    <a:latin typeface="Cambria Math" panose="02040503050406030204" pitchFamily="18" charset="0"/>
                                  </a:rPr>
                                  <m:t>2</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𝑦</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𝑦</m:t>
                                            </m:r>
                                          </m:sub>
                                        </m:sSub>
                                      </m:den>
                                    </m:f>
                                  </m:e>
                                </m:d>
                              </m:e>
                              <m:sup>
                                <m:r>
                                  <a:rPr lang="en-US" altLang="ko-KR" sz="1400" i="1">
                                    <a:latin typeface="Cambria Math" panose="02040503050406030204" pitchFamily="18" charset="0"/>
                                  </a:rPr>
                                  <m:t>2</m:t>
                                </m:r>
                              </m:sup>
                            </m:sSup>
                          </m:e>
                        </m:rad>
                      </m:e>
                      <m:sub>
                        <m:r>
                          <m:rPr>
                            <m:sty m:val="p"/>
                          </m:rPr>
                          <a:rPr lang="en-US" altLang="ko-KR" sz="1400">
                            <a:latin typeface="Cambria Math" panose="02040503050406030204" pitchFamily="18" charset="0"/>
                          </a:rPr>
                          <m:t>fullSYM</m:t>
                        </m:r>
                      </m:sub>
                    </m:sSub>
                    <m:r>
                      <a:rPr lang="en-US" altLang="ko-KR" sz="1400">
                        <a:latin typeface="Cambria Math" panose="02040503050406030204" pitchFamily="18" charset="0"/>
                      </a:rPr>
                      <m:t>−</m:t>
                    </m:r>
                    <m:sSub>
                      <m:sSubPr>
                        <m:ctrlPr>
                          <a:rPr lang="en-US" altLang="ko-KR" sz="1400" i="1">
                            <a:latin typeface="Cambria Math" panose="02040503050406030204" pitchFamily="18" charset="0"/>
                          </a:rPr>
                        </m:ctrlPr>
                      </m:sSubPr>
                      <m:e>
                        <m:rad>
                          <m:radPr>
                            <m:degHide m:val="on"/>
                            <m:ctrlPr>
                              <a:rPr lang="en-US" altLang="ko-KR" sz="1400" i="1">
                                <a:latin typeface="Cambria Math" panose="02040503050406030204" pitchFamily="18" charset="0"/>
                              </a:rPr>
                            </m:ctrlPr>
                          </m:radPr>
                          <m:deg/>
                          <m:e>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𝑥</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𝑥</m:t>
                                            </m:r>
                                          </m:sub>
                                        </m:sSub>
                                      </m:den>
                                    </m:f>
                                  </m:e>
                                </m:d>
                              </m:e>
                              <m:sup>
                                <m:r>
                                  <a:rPr lang="en-US" altLang="ko-KR" sz="1400" i="1">
                                    <a:latin typeface="Cambria Math" panose="02040503050406030204" pitchFamily="18" charset="0"/>
                                  </a:rPr>
                                  <m:t>2</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𝑥</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𝑦</m:t>
                                            </m:r>
                                          </m:sub>
                                        </m:sSub>
                                      </m:den>
                                    </m:f>
                                  </m:e>
                                </m:d>
                              </m:e>
                              <m:sup>
                                <m:r>
                                  <a:rPr lang="en-US" altLang="ko-KR" sz="1400" i="1">
                                    <a:latin typeface="Cambria Math" panose="02040503050406030204" pitchFamily="18" charset="0"/>
                                  </a:rPr>
                                  <m:t>2</m:t>
                                </m:r>
                              </m:sup>
                            </m:sSup>
                            <m:r>
                              <a:rPr lang="en-US" altLang="ko-KR" sz="1400" i="1">
                                <a:latin typeface="Cambria Math" panose="02040503050406030204" pitchFamily="18" charset="0"/>
                              </a:rPr>
                              <m:t>+</m:t>
                            </m:r>
                            <m:sSup>
                              <m:sSupPr>
                                <m:ctrlPr>
                                  <a:rPr lang="en-US" altLang="ko-KR" sz="1400" i="1">
                                    <a:latin typeface="Cambria Math" panose="02040503050406030204" pitchFamily="18" charset="0"/>
                                  </a:rPr>
                                </m:ctrlPr>
                              </m:sSupPr>
                              <m:e>
                                <m:d>
                                  <m:dPr>
                                    <m:ctrlPr>
                                      <a:rPr lang="en-US" altLang="ko-KR" sz="1400" i="1">
                                        <a:latin typeface="Cambria Math" panose="02040503050406030204" pitchFamily="18" charset="0"/>
                                      </a:rPr>
                                    </m:ctrlPr>
                                  </m:dPr>
                                  <m:e>
                                    <m:f>
                                      <m:fPr>
                                        <m:ctrlPr>
                                          <a:rPr lang="en-US" altLang="ko-KR" sz="1400" i="1">
                                            <a:latin typeface="Cambria Math" panose="02040503050406030204" pitchFamily="18" charset="0"/>
                                          </a:rPr>
                                        </m:ctrlPr>
                                      </m:fPr>
                                      <m:num>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𝜈</m:t>
                                            </m:r>
                                          </m:e>
                                          <m:sub>
                                            <m:r>
                                              <a:rPr lang="en-US" altLang="ko-KR" sz="1400" i="1">
                                                <a:latin typeface="Cambria Math" panose="02040503050406030204" pitchFamily="18" charset="0"/>
                                              </a:rPr>
                                              <m:t>𝑦</m:t>
                                            </m:r>
                                          </m:sub>
                                        </m:sSub>
                                      </m:num>
                                      <m:den>
                                        <m:r>
                                          <a:rPr lang="en-US" altLang="ko-KR" sz="1400" i="1">
                                            <a:latin typeface="Cambria Math" panose="02040503050406030204" pitchFamily="18" charset="0"/>
                                          </a:rPr>
                                          <m:t>𝑑</m:t>
                                        </m:r>
                                        <m:sSub>
                                          <m:sSubPr>
                                            <m:ctrlPr>
                                              <a:rPr lang="en-US" altLang="ko-KR" sz="1400" i="1">
                                                <a:latin typeface="Cambria Math" panose="02040503050406030204" pitchFamily="18" charset="0"/>
                                              </a:rPr>
                                            </m:ctrlPr>
                                          </m:sSubPr>
                                          <m:e>
                                            <m:r>
                                              <a:rPr lang="en-US" altLang="ko-KR" sz="1400" i="1">
                                                <a:latin typeface="Cambria Math" panose="02040503050406030204" pitchFamily="18" charset="0"/>
                                              </a:rPr>
                                              <m:t>𝐽</m:t>
                                            </m:r>
                                          </m:e>
                                          <m:sub>
                                            <m:r>
                                              <a:rPr lang="en-US" altLang="ko-KR" sz="1400" i="1">
                                                <a:latin typeface="Cambria Math" panose="02040503050406030204" pitchFamily="18" charset="0"/>
                                              </a:rPr>
                                              <m:t>𝑦</m:t>
                                            </m:r>
                                          </m:sub>
                                        </m:sSub>
                                      </m:den>
                                    </m:f>
                                  </m:e>
                                </m:d>
                              </m:e>
                              <m:sup>
                                <m:r>
                                  <a:rPr lang="en-US" altLang="ko-KR" sz="1400" i="1">
                                    <a:latin typeface="Cambria Math" panose="02040503050406030204" pitchFamily="18" charset="0"/>
                                  </a:rPr>
                                  <m:t>2</m:t>
                                </m:r>
                              </m:sup>
                            </m:sSup>
                          </m:e>
                        </m:rad>
                      </m:e>
                      <m:sub>
                        <m:r>
                          <a:rPr lang="en-US" altLang="ko-KR" sz="1400" i="1">
                            <a:latin typeface="Cambria Math" panose="02040503050406030204" pitchFamily="18" charset="0"/>
                          </a:rPr>
                          <m:t>𝑅𝐴𝐶𝐸</m:t>
                        </m:r>
                      </m:sub>
                    </m:sSub>
                  </m:oMath>
                </a14:m>
                <a:endParaRPr lang="ko-KR" altLang="en-US" sz="1600" dirty="0">
                  <a:latin typeface="Times New Roman" panose="02020603050405020304" pitchFamily="18" charset="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F8CF70DC-EB2A-4B8E-8330-8EC03E32EAFA}"/>
                  </a:ext>
                </a:extLst>
              </p:cNvPr>
              <p:cNvSpPr txBox="1">
                <a:spLocks noRot="1" noChangeAspect="1" noMove="1" noResize="1" noEditPoints="1" noAdjustHandles="1" noChangeArrowheads="1" noChangeShapeType="1" noTextEdit="1"/>
              </p:cNvSpPr>
              <p:nvPr/>
            </p:nvSpPr>
            <p:spPr>
              <a:xfrm>
                <a:off x="133349" y="1770600"/>
                <a:ext cx="11769091" cy="3148041"/>
              </a:xfrm>
              <a:prstGeom prst="rect">
                <a:avLst/>
              </a:prstGeom>
              <a:blipFill>
                <a:blip r:embed="rId3"/>
                <a:stretch>
                  <a:fillRect l="-311" t="-580"/>
                </a:stretch>
              </a:blipFill>
            </p:spPr>
            <p:txBody>
              <a:bodyPr/>
              <a:lstStyle/>
              <a:p>
                <a:r>
                  <a:rPr lang="ko-KR" altLang="en-US">
                    <a:noFill/>
                  </a:rPr>
                  <a:t> </a:t>
                </a:r>
              </a:p>
            </p:txBody>
          </p:sp>
        </mc:Fallback>
      </mc:AlternateContent>
      <p:sp>
        <p:nvSpPr>
          <p:cNvPr id="28" name="TextBox 27">
            <a:extLst>
              <a:ext uri="{FF2B5EF4-FFF2-40B4-BE49-F238E27FC236}">
                <a16:creationId xmlns:a16="http://schemas.microsoft.com/office/drawing/2014/main" id="{5D23B730-1CAE-46A6-AE25-080E1019D5F7}"/>
              </a:ext>
            </a:extLst>
          </p:cNvPr>
          <p:cNvSpPr txBox="1"/>
          <p:nvPr/>
        </p:nvSpPr>
        <p:spPr>
          <a:xfrm>
            <a:off x="133349" y="1322200"/>
            <a:ext cx="6229351" cy="631711"/>
          </a:xfrm>
          <a:prstGeom prst="rect">
            <a:avLst/>
          </a:prstGeom>
          <a:noFill/>
        </p:spPr>
        <p:txBody>
          <a:bodyPr wrap="square" rtlCol="0">
            <a:spAutoFit/>
          </a:bodyPr>
          <a:lstStyle/>
          <a:p>
            <a:pPr marL="285750" indent="-285750" algn="just">
              <a:lnSpc>
                <a:spcPct val="114000"/>
              </a:lnSpc>
              <a:buFont typeface="Wingdings" panose="05000000000000000000" pitchFamily="2" charset="2"/>
              <a:buChar char="Ø"/>
            </a:pPr>
            <a:r>
              <a:rPr lang="en-US" altLang="ko-KR" sz="1600" dirty="0">
                <a:latin typeface="Times New Roman" panose="02020603050405020304" pitchFamily="18" charset="0"/>
                <a:cs typeface="Times New Roman" panose="02020603050405020304" pitchFamily="18" charset="0"/>
              </a:rPr>
              <a:t>The total number of variables is 27.</a:t>
            </a:r>
          </a:p>
          <a:p>
            <a:pPr marL="285750" indent="-285750" algn="just">
              <a:lnSpc>
                <a:spcPct val="114000"/>
              </a:lnSpc>
              <a:buFont typeface="Wingdings" panose="05000000000000000000" pitchFamily="2" charset="2"/>
              <a:buChar char="Ø"/>
            </a:pPr>
            <a:endParaRPr lang="en-US" altLang="ko-KR" sz="1600" dirty="0">
              <a:latin typeface="Times New Roman" panose="02020603050405020304" pitchFamily="18" charset="0"/>
              <a:cs typeface="Times New Roman" panose="02020603050405020304" pitchFamily="18" charset="0"/>
            </a:endParaRPr>
          </a:p>
        </p:txBody>
      </p:sp>
      <p:pic>
        <p:nvPicPr>
          <p:cNvPr id="3" name="그림 2">
            <a:extLst>
              <a:ext uri="{FF2B5EF4-FFF2-40B4-BE49-F238E27FC236}">
                <a16:creationId xmlns:a16="http://schemas.microsoft.com/office/drawing/2014/main" id="{F19C3C05-6BF9-45F4-A356-A89F72A81823}"/>
              </a:ext>
            </a:extLst>
          </p:cNvPr>
          <p:cNvPicPr>
            <a:picLocks noChangeAspect="1"/>
          </p:cNvPicPr>
          <p:nvPr/>
        </p:nvPicPr>
        <p:blipFill rotWithShape="1">
          <a:blip r:embed="rId4"/>
          <a:srcRect l="1320"/>
          <a:stretch/>
        </p:blipFill>
        <p:spPr>
          <a:xfrm>
            <a:off x="0" y="5101649"/>
            <a:ext cx="12192000" cy="1421098"/>
          </a:xfrm>
          <a:prstGeom prst="rect">
            <a:avLst/>
          </a:prstGeom>
        </p:spPr>
      </p:pic>
      <p:sp>
        <p:nvSpPr>
          <p:cNvPr id="29" name="TextBox 28">
            <a:extLst>
              <a:ext uri="{FF2B5EF4-FFF2-40B4-BE49-F238E27FC236}">
                <a16:creationId xmlns:a16="http://schemas.microsoft.com/office/drawing/2014/main" id="{800A1CB0-C680-44D9-8125-7C61C20E72D6}"/>
              </a:ext>
            </a:extLst>
          </p:cNvPr>
          <p:cNvSpPr txBox="1"/>
          <p:nvPr/>
        </p:nvSpPr>
        <p:spPr>
          <a:xfrm>
            <a:off x="3987157" y="6517742"/>
            <a:ext cx="556260" cy="261610"/>
          </a:xfrm>
          <a:prstGeom prst="rect">
            <a:avLst/>
          </a:prstGeom>
          <a:noFill/>
        </p:spPr>
        <p:txBody>
          <a:bodyPr wrap="square" rtlCol="0">
            <a:spAutoFit/>
          </a:bodyPr>
          <a:lstStyle/>
          <a:p>
            <a:r>
              <a:rPr lang="en-US" altLang="ko-KR" sz="1100" dirty="0">
                <a:solidFill>
                  <a:srgbClr val="008000"/>
                </a:solidFill>
              </a:rPr>
              <a:t>LH21</a:t>
            </a:r>
            <a:endParaRPr lang="ko-KR" altLang="en-US" sz="1100" dirty="0">
              <a:solidFill>
                <a:srgbClr val="008000"/>
              </a:solidFill>
            </a:endParaRPr>
          </a:p>
        </p:txBody>
      </p:sp>
      <p:sp>
        <p:nvSpPr>
          <p:cNvPr id="30" name="TextBox 29">
            <a:extLst>
              <a:ext uri="{FF2B5EF4-FFF2-40B4-BE49-F238E27FC236}">
                <a16:creationId xmlns:a16="http://schemas.microsoft.com/office/drawing/2014/main" id="{C905CC0C-C1C5-4835-A419-FC77FBBC2B2B}"/>
              </a:ext>
            </a:extLst>
          </p:cNvPr>
          <p:cNvSpPr txBox="1"/>
          <p:nvPr/>
        </p:nvSpPr>
        <p:spPr>
          <a:xfrm>
            <a:off x="3679683" y="6075036"/>
            <a:ext cx="556260" cy="261610"/>
          </a:xfrm>
          <a:prstGeom prst="rect">
            <a:avLst/>
          </a:prstGeom>
          <a:noFill/>
        </p:spPr>
        <p:txBody>
          <a:bodyPr wrap="square" rtlCol="0">
            <a:spAutoFit/>
          </a:bodyPr>
          <a:lstStyle/>
          <a:p>
            <a:r>
              <a:rPr lang="en-US" altLang="ko-KR" sz="1100" dirty="0">
                <a:solidFill>
                  <a:srgbClr val="008000"/>
                </a:solidFill>
              </a:rPr>
              <a:t>LH22</a:t>
            </a:r>
            <a:endParaRPr lang="ko-KR" altLang="en-US" sz="1100" dirty="0">
              <a:solidFill>
                <a:srgbClr val="008000"/>
              </a:solidFill>
            </a:endParaRPr>
          </a:p>
        </p:txBody>
      </p:sp>
      <p:sp>
        <p:nvSpPr>
          <p:cNvPr id="31" name="TextBox 30">
            <a:extLst>
              <a:ext uri="{FF2B5EF4-FFF2-40B4-BE49-F238E27FC236}">
                <a16:creationId xmlns:a16="http://schemas.microsoft.com/office/drawing/2014/main" id="{6CFB9B01-E4A2-4CC0-BE9B-29438D6F26B5}"/>
              </a:ext>
            </a:extLst>
          </p:cNvPr>
          <p:cNvSpPr txBox="1"/>
          <p:nvPr/>
        </p:nvSpPr>
        <p:spPr>
          <a:xfrm>
            <a:off x="3606442" y="6517742"/>
            <a:ext cx="556260" cy="261610"/>
          </a:xfrm>
          <a:prstGeom prst="rect">
            <a:avLst/>
          </a:prstGeom>
          <a:noFill/>
        </p:spPr>
        <p:txBody>
          <a:bodyPr wrap="square" rtlCol="0">
            <a:spAutoFit/>
          </a:bodyPr>
          <a:lstStyle/>
          <a:p>
            <a:r>
              <a:rPr lang="en-US" altLang="ko-KR" sz="1100" dirty="0">
                <a:solidFill>
                  <a:srgbClr val="008000"/>
                </a:solidFill>
              </a:rPr>
              <a:t>LH23</a:t>
            </a:r>
            <a:endParaRPr lang="ko-KR" altLang="en-US" sz="1100" dirty="0">
              <a:solidFill>
                <a:srgbClr val="008000"/>
              </a:solidFill>
            </a:endParaRPr>
          </a:p>
        </p:txBody>
      </p:sp>
      <p:sp>
        <p:nvSpPr>
          <p:cNvPr id="32" name="TextBox 31">
            <a:extLst>
              <a:ext uri="{FF2B5EF4-FFF2-40B4-BE49-F238E27FC236}">
                <a16:creationId xmlns:a16="http://schemas.microsoft.com/office/drawing/2014/main" id="{3CB9E0A6-0E57-440A-91D6-9248B5B84B27}"/>
              </a:ext>
            </a:extLst>
          </p:cNvPr>
          <p:cNvSpPr txBox="1"/>
          <p:nvPr/>
        </p:nvSpPr>
        <p:spPr>
          <a:xfrm>
            <a:off x="3240540" y="6517636"/>
            <a:ext cx="556260" cy="261610"/>
          </a:xfrm>
          <a:prstGeom prst="rect">
            <a:avLst/>
          </a:prstGeom>
          <a:noFill/>
        </p:spPr>
        <p:txBody>
          <a:bodyPr wrap="square" rtlCol="0">
            <a:spAutoFit/>
          </a:bodyPr>
          <a:lstStyle/>
          <a:p>
            <a:r>
              <a:rPr lang="en-US" altLang="ko-KR" sz="1100" dirty="0">
                <a:solidFill>
                  <a:srgbClr val="008000"/>
                </a:solidFill>
              </a:rPr>
              <a:t>LH31</a:t>
            </a:r>
            <a:endParaRPr lang="ko-KR" altLang="en-US" sz="1100" dirty="0">
              <a:solidFill>
                <a:srgbClr val="008000"/>
              </a:solidFill>
            </a:endParaRPr>
          </a:p>
        </p:txBody>
      </p:sp>
      <p:sp>
        <p:nvSpPr>
          <p:cNvPr id="39" name="TextBox 38">
            <a:extLst>
              <a:ext uri="{FF2B5EF4-FFF2-40B4-BE49-F238E27FC236}">
                <a16:creationId xmlns:a16="http://schemas.microsoft.com/office/drawing/2014/main" id="{B99A1A8A-4D9A-48D3-9601-7FADE13CE1CB}"/>
              </a:ext>
            </a:extLst>
          </p:cNvPr>
          <p:cNvSpPr txBox="1"/>
          <p:nvPr/>
        </p:nvSpPr>
        <p:spPr>
          <a:xfrm>
            <a:off x="2969893" y="6074930"/>
            <a:ext cx="556260" cy="261610"/>
          </a:xfrm>
          <a:prstGeom prst="rect">
            <a:avLst/>
          </a:prstGeom>
          <a:noFill/>
        </p:spPr>
        <p:txBody>
          <a:bodyPr wrap="square" rtlCol="0">
            <a:spAutoFit/>
          </a:bodyPr>
          <a:lstStyle/>
          <a:p>
            <a:r>
              <a:rPr lang="en-US" altLang="ko-KR" sz="1100" dirty="0">
                <a:solidFill>
                  <a:srgbClr val="008000"/>
                </a:solidFill>
              </a:rPr>
              <a:t>LH32</a:t>
            </a:r>
            <a:endParaRPr lang="ko-KR" altLang="en-US" sz="1100" dirty="0">
              <a:solidFill>
                <a:srgbClr val="008000"/>
              </a:solidFill>
            </a:endParaRPr>
          </a:p>
        </p:txBody>
      </p:sp>
      <p:sp>
        <p:nvSpPr>
          <p:cNvPr id="40" name="TextBox 39">
            <a:extLst>
              <a:ext uri="{FF2B5EF4-FFF2-40B4-BE49-F238E27FC236}">
                <a16:creationId xmlns:a16="http://schemas.microsoft.com/office/drawing/2014/main" id="{2EFACB85-E682-4557-AFD6-BAF25FCE6F8C}"/>
              </a:ext>
            </a:extLst>
          </p:cNvPr>
          <p:cNvSpPr txBox="1"/>
          <p:nvPr/>
        </p:nvSpPr>
        <p:spPr>
          <a:xfrm>
            <a:off x="2888817" y="6518858"/>
            <a:ext cx="556260" cy="261610"/>
          </a:xfrm>
          <a:prstGeom prst="rect">
            <a:avLst/>
          </a:prstGeom>
          <a:noFill/>
        </p:spPr>
        <p:txBody>
          <a:bodyPr wrap="square" rtlCol="0">
            <a:spAutoFit/>
          </a:bodyPr>
          <a:lstStyle/>
          <a:p>
            <a:r>
              <a:rPr lang="en-US" altLang="ko-KR" sz="1100" dirty="0">
                <a:solidFill>
                  <a:srgbClr val="008000"/>
                </a:solidFill>
              </a:rPr>
              <a:t>LH33</a:t>
            </a:r>
            <a:endParaRPr lang="ko-KR" altLang="en-US" sz="1100" dirty="0">
              <a:solidFill>
                <a:srgbClr val="008000"/>
              </a:solidFill>
            </a:endParaRPr>
          </a:p>
        </p:txBody>
      </p:sp>
      <p:sp>
        <p:nvSpPr>
          <p:cNvPr id="45" name="TextBox 44">
            <a:extLst>
              <a:ext uri="{FF2B5EF4-FFF2-40B4-BE49-F238E27FC236}">
                <a16:creationId xmlns:a16="http://schemas.microsoft.com/office/drawing/2014/main" id="{FD14CD51-C007-444F-B1C2-B753F21880DB}"/>
              </a:ext>
            </a:extLst>
          </p:cNvPr>
          <p:cNvSpPr txBox="1"/>
          <p:nvPr/>
        </p:nvSpPr>
        <p:spPr>
          <a:xfrm>
            <a:off x="2508102" y="6518858"/>
            <a:ext cx="556260" cy="261610"/>
          </a:xfrm>
          <a:prstGeom prst="rect">
            <a:avLst/>
          </a:prstGeom>
          <a:noFill/>
        </p:spPr>
        <p:txBody>
          <a:bodyPr wrap="square" rtlCol="0">
            <a:spAutoFit/>
          </a:bodyPr>
          <a:lstStyle/>
          <a:p>
            <a:r>
              <a:rPr lang="en-US" altLang="ko-KR" sz="1100" dirty="0">
                <a:solidFill>
                  <a:srgbClr val="008000"/>
                </a:solidFill>
              </a:rPr>
              <a:t>LH41</a:t>
            </a:r>
            <a:endParaRPr lang="ko-KR" altLang="en-US" sz="1100" dirty="0">
              <a:solidFill>
                <a:srgbClr val="008000"/>
              </a:solidFill>
            </a:endParaRPr>
          </a:p>
        </p:txBody>
      </p:sp>
      <p:sp>
        <p:nvSpPr>
          <p:cNvPr id="46" name="TextBox 45">
            <a:extLst>
              <a:ext uri="{FF2B5EF4-FFF2-40B4-BE49-F238E27FC236}">
                <a16:creationId xmlns:a16="http://schemas.microsoft.com/office/drawing/2014/main" id="{1027091D-AF47-4890-9542-9F5E18077649}"/>
              </a:ext>
            </a:extLst>
          </p:cNvPr>
          <p:cNvSpPr txBox="1"/>
          <p:nvPr/>
        </p:nvSpPr>
        <p:spPr>
          <a:xfrm>
            <a:off x="2359752" y="6073814"/>
            <a:ext cx="556260" cy="261610"/>
          </a:xfrm>
          <a:prstGeom prst="rect">
            <a:avLst/>
          </a:prstGeom>
          <a:noFill/>
        </p:spPr>
        <p:txBody>
          <a:bodyPr wrap="square" rtlCol="0">
            <a:spAutoFit/>
          </a:bodyPr>
          <a:lstStyle/>
          <a:p>
            <a:r>
              <a:rPr lang="en-US" altLang="ko-KR" sz="1100" dirty="0">
                <a:solidFill>
                  <a:srgbClr val="008000"/>
                </a:solidFill>
              </a:rPr>
              <a:t>LH42</a:t>
            </a:r>
            <a:endParaRPr lang="ko-KR" altLang="en-US" sz="1100" dirty="0">
              <a:solidFill>
                <a:srgbClr val="008000"/>
              </a:solidFill>
            </a:endParaRPr>
          </a:p>
        </p:txBody>
      </p:sp>
      <p:sp>
        <p:nvSpPr>
          <p:cNvPr id="47" name="TextBox 46">
            <a:extLst>
              <a:ext uri="{FF2B5EF4-FFF2-40B4-BE49-F238E27FC236}">
                <a16:creationId xmlns:a16="http://schemas.microsoft.com/office/drawing/2014/main" id="{4EE20682-5A0C-4E0D-963B-676B5DB3F187}"/>
              </a:ext>
            </a:extLst>
          </p:cNvPr>
          <p:cNvSpPr txBox="1"/>
          <p:nvPr/>
        </p:nvSpPr>
        <p:spPr>
          <a:xfrm>
            <a:off x="2081622" y="6518858"/>
            <a:ext cx="556260" cy="261610"/>
          </a:xfrm>
          <a:prstGeom prst="rect">
            <a:avLst/>
          </a:prstGeom>
          <a:noFill/>
        </p:spPr>
        <p:txBody>
          <a:bodyPr wrap="square" rtlCol="0">
            <a:spAutoFit/>
          </a:bodyPr>
          <a:lstStyle/>
          <a:p>
            <a:r>
              <a:rPr lang="en-US" altLang="ko-KR" sz="1100" dirty="0">
                <a:solidFill>
                  <a:srgbClr val="008000"/>
                </a:solidFill>
              </a:rPr>
              <a:t>LH43</a:t>
            </a:r>
            <a:endParaRPr lang="ko-KR" altLang="en-US" sz="1100" dirty="0">
              <a:solidFill>
                <a:srgbClr val="008000"/>
              </a:solidFill>
            </a:endParaRPr>
          </a:p>
        </p:txBody>
      </p:sp>
      <p:sp>
        <p:nvSpPr>
          <p:cNvPr id="48" name="TextBox 47">
            <a:extLst>
              <a:ext uri="{FF2B5EF4-FFF2-40B4-BE49-F238E27FC236}">
                <a16:creationId xmlns:a16="http://schemas.microsoft.com/office/drawing/2014/main" id="{0687E08F-EFAF-4407-81AB-D5BC2BBBD6BA}"/>
              </a:ext>
            </a:extLst>
          </p:cNvPr>
          <p:cNvSpPr txBox="1"/>
          <p:nvPr/>
        </p:nvSpPr>
        <p:spPr>
          <a:xfrm>
            <a:off x="8177648" y="6516712"/>
            <a:ext cx="556260" cy="261610"/>
          </a:xfrm>
          <a:prstGeom prst="rect">
            <a:avLst/>
          </a:prstGeom>
          <a:noFill/>
        </p:spPr>
        <p:txBody>
          <a:bodyPr wrap="square" rtlCol="0">
            <a:spAutoFit/>
          </a:bodyPr>
          <a:lstStyle/>
          <a:p>
            <a:r>
              <a:rPr lang="en-US" altLang="ko-KR" sz="1100" dirty="0">
                <a:solidFill>
                  <a:srgbClr val="008000"/>
                </a:solidFill>
              </a:rPr>
              <a:t>LH23</a:t>
            </a:r>
            <a:endParaRPr lang="ko-KR" altLang="en-US" sz="1100" dirty="0">
              <a:solidFill>
                <a:srgbClr val="008000"/>
              </a:solidFill>
            </a:endParaRPr>
          </a:p>
        </p:txBody>
      </p:sp>
      <p:sp>
        <p:nvSpPr>
          <p:cNvPr id="49" name="TextBox 48">
            <a:extLst>
              <a:ext uri="{FF2B5EF4-FFF2-40B4-BE49-F238E27FC236}">
                <a16:creationId xmlns:a16="http://schemas.microsoft.com/office/drawing/2014/main" id="{BC67E182-7DA4-4669-9AB9-E167AEE9AF3D}"/>
              </a:ext>
            </a:extLst>
          </p:cNvPr>
          <p:cNvSpPr txBox="1"/>
          <p:nvPr/>
        </p:nvSpPr>
        <p:spPr>
          <a:xfrm>
            <a:off x="7983967" y="6074006"/>
            <a:ext cx="556260" cy="261610"/>
          </a:xfrm>
          <a:prstGeom prst="rect">
            <a:avLst/>
          </a:prstGeom>
          <a:noFill/>
        </p:spPr>
        <p:txBody>
          <a:bodyPr wrap="square" rtlCol="0">
            <a:spAutoFit/>
          </a:bodyPr>
          <a:lstStyle/>
          <a:p>
            <a:r>
              <a:rPr lang="en-US" altLang="ko-KR" sz="1100" dirty="0">
                <a:solidFill>
                  <a:srgbClr val="008000"/>
                </a:solidFill>
              </a:rPr>
              <a:t>LH22</a:t>
            </a:r>
            <a:endParaRPr lang="ko-KR" altLang="en-US" sz="1100" dirty="0">
              <a:solidFill>
                <a:srgbClr val="008000"/>
              </a:solidFill>
            </a:endParaRPr>
          </a:p>
        </p:txBody>
      </p:sp>
      <p:sp>
        <p:nvSpPr>
          <p:cNvPr id="51" name="TextBox 50">
            <a:extLst>
              <a:ext uri="{FF2B5EF4-FFF2-40B4-BE49-F238E27FC236}">
                <a16:creationId xmlns:a16="http://schemas.microsoft.com/office/drawing/2014/main" id="{DFB9D5E9-B857-4905-8A34-98E75CC156BA}"/>
              </a:ext>
            </a:extLst>
          </p:cNvPr>
          <p:cNvSpPr txBox="1"/>
          <p:nvPr/>
        </p:nvSpPr>
        <p:spPr>
          <a:xfrm>
            <a:off x="7751168" y="6516712"/>
            <a:ext cx="556260" cy="261610"/>
          </a:xfrm>
          <a:prstGeom prst="rect">
            <a:avLst/>
          </a:prstGeom>
          <a:noFill/>
        </p:spPr>
        <p:txBody>
          <a:bodyPr wrap="square" rtlCol="0">
            <a:spAutoFit/>
          </a:bodyPr>
          <a:lstStyle/>
          <a:p>
            <a:r>
              <a:rPr lang="en-US" altLang="ko-KR" sz="1100" dirty="0">
                <a:solidFill>
                  <a:srgbClr val="008000"/>
                </a:solidFill>
              </a:rPr>
              <a:t>LH21</a:t>
            </a:r>
            <a:endParaRPr lang="ko-KR" altLang="en-US" sz="1100" dirty="0">
              <a:solidFill>
                <a:srgbClr val="008000"/>
              </a:solidFill>
            </a:endParaRPr>
          </a:p>
        </p:txBody>
      </p:sp>
      <p:sp>
        <p:nvSpPr>
          <p:cNvPr id="52" name="TextBox 51">
            <a:extLst>
              <a:ext uri="{FF2B5EF4-FFF2-40B4-BE49-F238E27FC236}">
                <a16:creationId xmlns:a16="http://schemas.microsoft.com/office/drawing/2014/main" id="{7827C0A1-A328-4A9F-B2FC-E2039352896F}"/>
              </a:ext>
            </a:extLst>
          </p:cNvPr>
          <p:cNvSpPr txBox="1"/>
          <p:nvPr/>
        </p:nvSpPr>
        <p:spPr>
          <a:xfrm>
            <a:off x="8910086" y="6516712"/>
            <a:ext cx="556260" cy="261610"/>
          </a:xfrm>
          <a:prstGeom prst="rect">
            <a:avLst/>
          </a:prstGeom>
          <a:noFill/>
        </p:spPr>
        <p:txBody>
          <a:bodyPr wrap="square" rtlCol="0">
            <a:spAutoFit/>
          </a:bodyPr>
          <a:lstStyle/>
          <a:p>
            <a:r>
              <a:rPr lang="en-US" altLang="ko-KR" sz="1100" dirty="0">
                <a:solidFill>
                  <a:srgbClr val="008000"/>
                </a:solidFill>
              </a:rPr>
              <a:t>LH33</a:t>
            </a:r>
            <a:endParaRPr lang="ko-KR" altLang="en-US" sz="1100" dirty="0">
              <a:solidFill>
                <a:srgbClr val="008000"/>
              </a:solidFill>
            </a:endParaRPr>
          </a:p>
        </p:txBody>
      </p:sp>
      <p:sp>
        <p:nvSpPr>
          <p:cNvPr id="53" name="TextBox 52">
            <a:extLst>
              <a:ext uri="{FF2B5EF4-FFF2-40B4-BE49-F238E27FC236}">
                <a16:creationId xmlns:a16="http://schemas.microsoft.com/office/drawing/2014/main" id="{4AA40CC0-E025-490B-8724-F6A7F234FE6B}"/>
              </a:ext>
            </a:extLst>
          </p:cNvPr>
          <p:cNvSpPr txBox="1"/>
          <p:nvPr/>
        </p:nvSpPr>
        <p:spPr>
          <a:xfrm>
            <a:off x="8684598" y="6074006"/>
            <a:ext cx="556260" cy="261610"/>
          </a:xfrm>
          <a:prstGeom prst="rect">
            <a:avLst/>
          </a:prstGeom>
          <a:noFill/>
        </p:spPr>
        <p:txBody>
          <a:bodyPr wrap="square" rtlCol="0">
            <a:spAutoFit/>
          </a:bodyPr>
          <a:lstStyle/>
          <a:p>
            <a:r>
              <a:rPr lang="en-US" altLang="ko-KR" sz="1100" dirty="0">
                <a:solidFill>
                  <a:srgbClr val="008000"/>
                </a:solidFill>
              </a:rPr>
              <a:t>LH32</a:t>
            </a:r>
            <a:endParaRPr lang="ko-KR" altLang="en-US" sz="1100" dirty="0">
              <a:solidFill>
                <a:srgbClr val="008000"/>
              </a:solidFill>
            </a:endParaRPr>
          </a:p>
        </p:txBody>
      </p:sp>
      <p:sp>
        <p:nvSpPr>
          <p:cNvPr id="54" name="TextBox 53">
            <a:extLst>
              <a:ext uri="{FF2B5EF4-FFF2-40B4-BE49-F238E27FC236}">
                <a16:creationId xmlns:a16="http://schemas.microsoft.com/office/drawing/2014/main" id="{47A72B9F-BB20-4C06-A71D-FA740AE2F5D8}"/>
              </a:ext>
            </a:extLst>
          </p:cNvPr>
          <p:cNvSpPr txBox="1"/>
          <p:nvPr/>
        </p:nvSpPr>
        <p:spPr>
          <a:xfrm>
            <a:off x="8556039" y="6516712"/>
            <a:ext cx="556260" cy="261610"/>
          </a:xfrm>
          <a:prstGeom prst="rect">
            <a:avLst/>
          </a:prstGeom>
          <a:noFill/>
        </p:spPr>
        <p:txBody>
          <a:bodyPr wrap="square" rtlCol="0">
            <a:spAutoFit/>
          </a:bodyPr>
          <a:lstStyle/>
          <a:p>
            <a:r>
              <a:rPr lang="en-US" altLang="ko-KR" sz="1100" dirty="0">
                <a:solidFill>
                  <a:srgbClr val="008000"/>
                </a:solidFill>
              </a:rPr>
              <a:t>LH31</a:t>
            </a:r>
            <a:endParaRPr lang="ko-KR" altLang="en-US" sz="1100" dirty="0">
              <a:solidFill>
                <a:srgbClr val="008000"/>
              </a:solidFill>
            </a:endParaRPr>
          </a:p>
        </p:txBody>
      </p:sp>
      <p:sp>
        <p:nvSpPr>
          <p:cNvPr id="56" name="TextBox 55">
            <a:extLst>
              <a:ext uri="{FF2B5EF4-FFF2-40B4-BE49-F238E27FC236}">
                <a16:creationId xmlns:a16="http://schemas.microsoft.com/office/drawing/2014/main" id="{D5B6DF2B-C5CF-4B76-8ECA-AE71C5E40E9B}"/>
              </a:ext>
            </a:extLst>
          </p:cNvPr>
          <p:cNvSpPr txBox="1"/>
          <p:nvPr/>
        </p:nvSpPr>
        <p:spPr>
          <a:xfrm>
            <a:off x="9662044" y="6516712"/>
            <a:ext cx="556260" cy="261610"/>
          </a:xfrm>
          <a:prstGeom prst="rect">
            <a:avLst/>
          </a:prstGeom>
          <a:noFill/>
        </p:spPr>
        <p:txBody>
          <a:bodyPr wrap="square" rtlCol="0">
            <a:spAutoFit/>
          </a:bodyPr>
          <a:lstStyle/>
          <a:p>
            <a:r>
              <a:rPr lang="en-US" altLang="ko-KR" sz="1100" dirty="0">
                <a:solidFill>
                  <a:srgbClr val="008000"/>
                </a:solidFill>
              </a:rPr>
              <a:t>LH43</a:t>
            </a:r>
            <a:endParaRPr lang="ko-KR" altLang="en-US" sz="1100" dirty="0">
              <a:solidFill>
                <a:srgbClr val="008000"/>
              </a:solidFill>
            </a:endParaRPr>
          </a:p>
        </p:txBody>
      </p:sp>
      <p:sp>
        <p:nvSpPr>
          <p:cNvPr id="60" name="TextBox 59">
            <a:extLst>
              <a:ext uri="{FF2B5EF4-FFF2-40B4-BE49-F238E27FC236}">
                <a16:creationId xmlns:a16="http://schemas.microsoft.com/office/drawing/2014/main" id="{B9EE860C-CC96-494A-AC64-A12115F6F3BB}"/>
              </a:ext>
            </a:extLst>
          </p:cNvPr>
          <p:cNvSpPr txBox="1"/>
          <p:nvPr/>
        </p:nvSpPr>
        <p:spPr>
          <a:xfrm>
            <a:off x="9303898" y="6073814"/>
            <a:ext cx="556260" cy="261610"/>
          </a:xfrm>
          <a:prstGeom prst="rect">
            <a:avLst/>
          </a:prstGeom>
          <a:noFill/>
        </p:spPr>
        <p:txBody>
          <a:bodyPr wrap="square" rtlCol="0">
            <a:spAutoFit/>
          </a:bodyPr>
          <a:lstStyle/>
          <a:p>
            <a:r>
              <a:rPr lang="en-US" altLang="ko-KR" sz="1100" dirty="0">
                <a:solidFill>
                  <a:srgbClr val="008000"/>
                </a:solidFill>
              </a:rPr>
              <a:t>LH42</a:t>
            </a:r>
            <a:endParaRPr lang="ko-KR" altLang="en-US" sz="1100" dirty="0">
              <a:solidFill>
                <a:srgbClr val="008000"/>
              </a:solidFill>
            </a:endParaRPr>
          </a:p>
        </p:txBody>
      </p:sp>
      <p:sp>
        <p:nvSpPr>
          <p:cNvPr id="61" name="TextBox 60">
            <a:extLst>
              <a:ext uri="{FF2B5EF4-FFF2-40B4-BE49-F238E27FC236}">
                <a16:creationId xmlns:a16="http://schemas.microsoft.com/office/drawing/2014/main" id="{41739E1A-B8C4-483B-97C5-A93FB8869E0C}"/>
              </a:ext>
            </a:extLst>
          </p:cNvPr>
          <p:cNvSpPr txBox="1"/>
          <p:nvPr/>
        </p:nvSpPr>
        <p:spPr>
          <a:xfrm>
            <a:off x="9235564" y="6516712"/>
            <a:ext cx="556260" cy="261610"/>
          </a:xfrm>
          <a:prstGeom prst="rect">
            <a:avLst/>
          </a:prstGeom>
          <a:noFill/>
        </p:spPr>
        <p:txBody>
          <a:bodyPr wrap="square" rtlCol="0">
            <a:spAutoFit/>
          </a:bodyPr>
          <a:lstStyle/>
          <a:p>
            <a:r>
              <a:rPr lang="en-US" altLang="ko-KR" sz="1100" dirty="0">
                <a:solidFill>
                  <a:srgbClr val="008000"/>
                </a:solidFill>
              </a:rPr>
              <a:t>LH41</a:t>
            </a:r>
            <a:endParaRPr lang="ko-KR" altLang="en-US" sz="1100" dirty="0">
              <a:solidFill>
                <a:srgbClr val="008000"/>
              </a:solidFill>
            </a:endParaRPr>
          </a:p>
        </p:txBody>
      </p:sp>
      <p:cxnSp>
        <p:nvCxnSpPr>
          <p:cNvPr id="62" name="직선 연결선 61">
            <a:extLst>
              <a:ext uri="{FF2B5EF4-FFF2-40B4-BE49-F238E27FC236}">
                <a16:creationId xmlns:a16="http://schemas.microsoft.com/office/drawing/2014/main" id="{F7DFC046-E05A-47C8-8229-98B7FCEBB3F9}"/>
              </a:ext>
            </a:extLst>
          </p:cNvPr>
          <p:cNvCxnSpPr/>
          <p:nvPr/>
        </p:nvCxnSpPr>
        <p:spPr>
          <a:xfrm>
            <a:off x="6095999" y="5441288"/>
            <a:ext cx="0" cy="1376086"/>
          </a:xfrm>
          <a:prstGeom prst="line">
            <a:avLst/>
          </a:prstGeom>
          <a:ln w="57150">
            <a:solidFill>
              <a:srgbClr val="363F57"/>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FEB3F36-10F1-4B2E-A7C5-457CAFA2EC51}"/>
              </a:ext>
            </a:extLst>
          </p:cNvPr>
          <p:cNvSpPr txBox="1"/>
          <p:nvPr/>
        </p:nvSpPr>
        <p:spPr>
          <a:xfrm>
            <a:off x="5062044" y="5102510"/>
            <a:ext cx="2489225" cy="307777"/>
          </a:xfrm>
          <a:prstGeom prst="rect">
            <a:avLst/>
          </a:prstGeom>
          <a:noFill/>
        </p:spPr>
        <p:txBody>
          <a:bodyPr wrap="square" rtlCol="0">
            <a:spAutoFit/>
          </a:bodyPr>
          <a:lstStyle/>
          <a:p>
            <a:r>
              <a:rPr lang="en-US" altLang="ko-KR" sz="1400" dirty="0"/>
              <a:t>Middle of straight section</a:t>
            </a:r>
            <a:endParaRPr lang="ko-KR" altLang="en-US" sz="1400" dirty="0"/>
          </a:p>
        </p:txBody>
      </p:sp>
      <p:sp>
        <p:nvSpPr>
          <p:cNvPr id="33" name="직사각형 32">
            <a:extLst>
              <a:ext uri="{FF2B5EF4-FFF2-40B4-BE49-F238E27FC236}">
                <a16:creationId xmlns:a16="http://schemas.microsoft.com/office/drawing/2014/main" id="{45A0A98F-E0AB-4BE6-8CEA-745CA5D4B905}"/>
              </a:ext>
            </a:extLst>
          </p:cNvPr>
          <p:cNvSpPr/>
          <p:nvPr/>
        </p:nvSpPr>
        <p:spPr>
          <a:xfrm>
            <a:off x="7415318" y="1783732"/>
            <a:ext cx="4643334" cy="1077218"/>
          </a:xfrm>
          <a:prstGeom prst="rect">
            <a:avLst/>
          </a:prstGeom>
        </p:spPr>
        <p:txBody>
          <a:bodyPr wrap="square">
            <a:spAutoFit/>
          </a:bodyPr>
          <a:lstStyle/>
          <a:p>
            <a:r>
              <a:rPr lang="en-US" altLang="ko-KR" sz="1600" dirty="0">
                <a:latin typeface="Times New Roman" panose="02020603050405020304" pitchFamily="18" charset="0"/>
                <a:cs typeface="Times New Roman" panose="02020603050405020304" pitchFamily="18" charset="0"/>
              </a:rPr>
              <a:t>Variables :</a:t>
            </a:r>
          </a:p>
          <a:p>
            <a:pPr marL="285750" indent="-285750">
              <a:buFont typeface="Wingdings" panose="05000000000000000000" pitchFamily="2" charset="2"/>
              <a:buChar char="§"/>
            </a:pPr>
            <a:r>
              <a:rPr lang="en-US" altLang="ko-KR" sz="1600" dirty="0">
                <a:latin typeface="Times New Roman" panose="02020603050405020304" pitchFamily="18" charset="0"/>
                <a:cs typeface="Times New Roman" panose="02020603050405020304" pitchFamily="18" charset="0"/>
              </a:rPr>
              <a:t>-50 &lt; </a:t>
            </a:r>
            <a:r>
              <a:rPr lang="en-US" altLang="ko-KR" sz="1600" dirty="0" err="1">
                <a:latin typeface="Times New Roman" panose="02020603050405020304" pitchFamily="18" charset="0"/>
                <a:cs typeface="Times New Roman" panose="02020603050405020304" pitchFamily="18" charset="0"/>
              </a:rPr>
              <a:t>Sextupole</a:t>
            </a:r>
            <a:r>
              <a:rPr lang="en-US" altLang="ko-KR" sz="1600" dirty="0">
                <a:latin typeface="Times New Roman" panose="02020603050405020304" pitchFamily="18" charset="0"/>
                <a:cs typeface="Times New Roman" panose="02020603050405020304" pitchFamily="18" charset="0"/>
              </a:rPr>
              <a:t> strength &lt; 50</a:t>
            </a:r>
          </a:p>
          <a:p>
            <a:pPr marL="285750" indent="-285750">
              <a:buFont typeface="Wingdings" panose="05000000000000000000" pitchFamily="2" charset="2"/>
              <a:buChar char="§"/>
            </a:pPr>
            <a:r>
              <a:rPr lang="en-US" altLang="ko-KR" sz="1600" dirty="0">
                <a:latin typeface="Times New Roman" panose="02020603050405020304" pitchFamily="18" charset="0"/>
                <a:cs typeface="Times New Roman" panose="02020603050405020304" pitchFamily="18" charset="0"/>
              </a:rPr>
              <a:t>-5000 &lt; Octupole strength &lt; 5000</a:t>
            </a:r>
          </a:p>
          <a:p>
            <a:pPr marL="285750" indent="-285750">
              <a:buFont typeface="Wingdings" panose="05000000000000000000" pitchFamily="2" charset="2"/>
              <a:buChar char="§"/>
            </a:pPr>
            <a:r>
              <a:rPr lang="en-US" altLang="ko-KR" sz="1600" dirty="0">
                <a:latin typeface="Times New Roman" panose="02020603050405020304" pitchFamily="18" charset="0"/>
                <a:cs typeface="Times New Roman" panose="02020603050405020304" pitchFamily="18" charset="0"/>
              </a:rPr>
              <a:t>-100000 &lt; </a:t>
            </a:r>
            <a:r>
              <a:rPr lang="en-US" altLang="ko-KR" sz="1600" dirty="0" err="1">
                <a:latin typeface="Times New Roman" panose="02020603050405020304" pitchFamily="18" charset="0"/>
                <a:cs typeface="Times New Roman" panose="02020603050405020304" pitchFamily="18" charset="0"/>
              </a:rPr>
              <a:t>Decapole</a:t>
            </a:r>
            <a:r>
              <a:rPr lang="en-US" altLang="ko-KR" sz="1600" dirty="0">
                <a:latin typeface="Times New Roman" panose="02020603050405020304" pitchFamily="18" charset="0"/>
                <a:cs typeface="Times New Roman" panose="02020603050405020304" pitchFamily="18" charset="0"/>
              </a:rPr>
              <a:t> strength &lt; 100000</a:t>
            </a:r>
          </a:p>
        </p:txBody>
      </p:sp>
    </p:spTree>
    <p:extLst>
      <p:ext uri="{BB962C8B-B14F-4D97-AF65-F5344CB8AC3E}">
        <p14:creationId xmlns:p14="http://schemas.microsoft.com/office/powerpoint/2010/main" val="24999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그림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1561" y="2067409"/>
            <a:ext cx="308269" cy="317517"/>
          </a:xfrm>
          <a:prstGeom prst="rect">
            <a:avLst/>
          </a:prstGeom>
        </p:spPr>
      </p:pic>
      <p:pic>
        <p:nvPicPr>
          <p:cNvPr id="59" name="그림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293" y="2075104"/>
            <a:ext cx="280526" cy="302104"/>
          </a:xfrm>
          <a:prstGeom prst="rect">
            <a:avLst/>
          </a:prstGeom>
        </p:spPr>
      </p:pic>
      <p:grpSp>
        <p:nvGrpSpPr>
          <p:cNvPr id="7" name="그룹 6"/>
          <p:cNvGrpSpPr/>
          <p:nvPr/>
        </p:nvGrpSpPr>
        <p:grpSpPr>
          <a:xfrm>
            <a:off x="142" y="6398192"/>
            <a:ext cx="12191717" cy="459809"/>
            <a:chOff x="1" y="7996258"/>
            <a:chExt cx="15236824" cy="574655"/>
          </a:xfrm>
        </p:grpSpPr>
        <p:sp>
          <p:nvSpPr>
            <p:cNvPr id="5" name="Rectangle 6"/>
            <p:cNvSpPr>
              <a:spLocks noChangeArrowheads="1"/>
            </p:cNvSpPr>
            <p:nvPr/>
          </p:nvSpPr>
          <p:spPr bwMode="auto">
            <a:xfrm>
              <a:off x="1" y="8363164"/>
              <a:ext cx="15236824" cy="207749"/>
            </a:xfrm>
            <a:prstGeom prst="rect">
              <a:avLst/>
            </a:prstGeom>
            <a:solidFill>
              <a:srgbClr val="0C2B64">
                <a:alpha val="31000"/>
              </a:srgbClr>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pic>
          <p:nvPicPr>
            <p:cNvPr id="50" name="그림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4944" y="7996258"/>
              <a:ext cx="3424555" cy="346358"/>
            </a:xfrm>
            <a:prstGeom prst="rect">
              <a:avLst/>
            </a:prstGeom>
          </p:spPr>
        </p:pic>
      </p:grpSp>
      <p:sp>
        <p:nvSpPr>
          <p:cNvPr id="22" name="Rectangle 6"/>
          <p:cNvSpPr>
            <a:spLocks noChangeArrowheads="1"/>
          </p:cNvSpPr>
          <p:nvPr/>
        </p:nvSpPr>
        <p:spPr bwMode="auto">
          <a:xfrm>
            <a:off x="501813" y="0"/>
            <a:ext cx="863760" cy="383415"/>
          </a:xfrm>
          <a:prstGeom prst="rect">
            <a:avLst/>
          </a:prstGeom>
          <a:solidFill>
            <a:srgbClr val="0C2B64"/>
          </a:solidFill>
          <a:ln>
            <a:noFill/>
          </a:ln>
        </p:spPr>
        <p:txBody>
          <a:bodyPr/>
          <a:lstStyle>
            <a:lvl1pPr eaLnBrk="0" hangingPunct="0">
              <a:defRPr kumimoji="1">
                <a:solidFill>
                  <a:schemeClr val="tx1"/>
                </a:solidFill>
                <a:latin typeface="굴림" panose="020B0600000101010101" pitchFamily="50" charset="-127"/>
                <a:ea typeface="굴림" panose="020B0600000101010101" pitchFamily="50" charset="-127"/>
              </a:defRPr>
            </a:lvl1pPr>
            <a:lvl2pPr marL="742950" indent="-285750" eaLnBrk="0" hangingPunct="0">
              <a:defRPr kumimoji="1">
                <a:solidFill>
                  <a:schemeClr val="tx1"/>
                </a:solidFill>
                <a:latin typeface="굴림" panose="020B0600000101010101" pitchFamily="50" charset="-127"/>
                <a:ea typeface="굴림" panose="020B0600000101010101" pitchFamily="50" charset="-127"/>
              </a:defRPr>
            </a:lvl2pPr>
            <a:lvl3pPr marL="1143000" indent="-228600" eaLnBrk="0" hangingPunct="0">
              <a:defRPr kumimoji="1">
                <a:solidFill>
                  <a:schemeClr val="tx1"/>
                </a:solidFill>
                <a:latin typeface="굴림" panose="020B0600000101010101" pitchFamily="50" charset="-127"/>
                <a:ea typeface="굴림" panose="020B0600000101010101" pitchFamily="50" charset="-127"/>
              </a:defRPr>
            </a:lvl3pPr>
            <a:lvl4pPr marL="1600200" indent="-228600" eaLnBrk="0" hangingPunct="0">
              <a:defRPr kumimoji="1">
                <a:solidFill>
                  <a:schemeClr val="tx1"/>
                </a:solidFill>
                <a:latin typeface="굴림" panose="020B0600000101010101" pitchFamily="50" charset="-127"/>
                <a:ea typeface="굴림" panose="020B0600000101010101" pitchFamily="50" charset="-127"/>
              </a:defRPr>
            </a:lvl4pPr>
            <a:lvl5pPr marL="2057400" indent="-228600" eaLnBrk="0" hangingPunct="0">
              <a:defRPr kumimoji="1">
                <a:solidFill>
                  <a:schemeClr val="tx1"/>
                </a:solidFill>
                <a:latin typeface="굴림" panose="020B0600000101010101" pitchFamily="50" charset="-127"/>
                <a:ea typeface="굴림" panose="020B0600000101010101" pitchFamily="50" charset="-127"/>
              </a:defRPr>
            </a:lvl5pPr>
            <a:lvl6pPr marL="25146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6pPr>
            <a:lvl7pPr marL="29718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7pPr>
            <a:lvl8pPr marL="34290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8pPr>
            <a:lvl9pPr marL="3886200" indent="-228600" defTabSz="1139825" eaLnBrk="0" fontAlgn="base" hangingPunct="0">
              <a:spcBef>
                <a:spcPct val="0"/>
              </a:spcBef>
              <a:spcAft>
                <a:spcPct val="0"/>
              </a:spcAft>
              <a:defRPr kumimoji="1">
                <a:solidFill>
                  <a:schemeClr val="tx1"/>
                </a:solidFill>
                <a:latin typeface="굴림" panose="020B0600000101010101" pitchFamily="50" charset="-127"/>
                <a:ea typeface="굴림" panose="020B0600000101010101" pitchFamily="50" charset="-127"/>
              </a:defRPr>
            </a:lvl9pPr>
          </a:lstStyle>
          <a:p>
            <a:pPr eaLnBrk="1" hangingPunct="1"/>
            <a:endParaRPr lang="ko-KR" altLang="en-US" sz="1440">
              <a:latin typeface="+mn-lt"/>
            </a:endParaRPr>
          </a:p>
        </p:txBody>
      </p:sp>
      <p:sp>
        <p:nvSpPr>
          <p:cNvPr id="11" name="TextBox 10">
            <a:extLst>
              <a:ext uri="{FF2B5EF4-FFF2-40B4-BE49-F238E27FC236}">
                <a16:creationId xmlns:a16="http://schemas.microsoft.com/office/drawing/2014/main" id="{F3F0AE75-72E1-48CD-8394-0321C7B7FB9D}"/>
              </a:ext>
            </a:extLst>
          </p:cNvPr>
          <p:cNvSpPr txBox="1"/>
          <p:nvPr/>
        </p:nvSpPr>
        <p:spPr>
          <a:xfrm>
            <a:off x="5719248" y="2877256"/>
            <a:ext cx="65" cy="221599"/>
          </a:xfrm>
          <a:prstGeom prst="rect">
            <a:avLst/>
          </a:prstGeom>
          <a:noFill/>
        </p:spPr>
        <p:txBody>
          <a:bodyPr wrap="none" lIns="0" tIns="0" rIns="0" bIns="0" rtlCol="0">
            <a:spAutoFit/>
          </a:bodyPr>
          <a:lstStyle/>
          <a:p>
            <a:endParaRPr lang="ko-KR" altLang="en-US" sz="1440" dirty="0"/>
          </a:p>
        </p:txBody>
      </p:sp>
      <p:sp>
        <p:nvSpPr>
          <p:cNvPr id="24" name="직사각형 23">
            <a:extLst>
              <a:ext uri="{FF2B5EF4-FFF2-40B4-BE49-F238E27FC236}">
                <a16:creationId xmlns:a16="http://schemas.microsoft.com/office/drawing/2014/main" id="{1D947B48-C713-4697-ADBE-0B4D8DB12F02}"/>
              </a:ext>
            </a:extLst>
          </p:cNvPr>
          <p:cNvSpPr/>
          <p:nvPr/>
        </p:nvSpPr>
        <p:spPr>
          <a:xfrm>
            <a:off x="492836" y="538901"/>
            <a:ext cx="10647744" cy="427484"/>
          </a:xfrm>
          <a:prstGeom prst="rect">
            <a:avLst/>
          </a:prstGeom>
          <a:solidFill>
            <a:schemeClr val="accent1">
              <a:lumMod val="20000"/>
              <a:lumOff val="80000"/>
            </a:schemeClr>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73166" tIns="36583" rIns="73166" bIns="36583" numCol="1" spcCol="0" rtlCol="0" fromWordArt="0" anchor="ctr" anchorCtr="0" forceAA="0" compatLnSpc="1">
            <a:prstTxWarp prst="textNoShape">
              <a:avLst/>
            </a:prstTxWarp>
            <a:noAutofit/>
          </a:bodyPr>
          <a:lstStyle/>
          <a:p>
            <a:r>
              <a:rPr lang="en-US" altLang="ko-KR" sz="2240" b="1" dirty="0">
                <a:solidFill>
                  <a:schemeClr val="tx2"/>
                </a:solidFill>
                <a:cs typeface="Verdana" panose="020B0604030504040204" pitchFamily="34" charset="0"/>
              </a:rPr>
              <a:t>MOGA optimization result</a:t>
            </a:r>
            <a:endParaRPr lang="ko-KR" altLang="en-US" sz="2240" b="1" dirty="0">
              <a:solidFill>
                <a:schemeClr val="tx2"/>
              </a:solidFill>
              <a:cs typeface="Verdana" panose="020B0604030504040204" pitchFamily="34" charset="0"/>
            </a:endParaRPr>
          </a:p>
        </p:txBody>
      </p:sp>
      <p:sp>
        <p:nvSpPr>
          <p:cNvPr id="13" name="TextBox 12">
            <a:extLst>
              <a:ext uri="{FF2B5EF4-FFF2-40B4-BE49-F238E27FC236}">
                <a16:creationId xmlns:a16="http://schemas.microsoft.com/office/drawing/2014/main" id="{9C8195DF-1BA1-40FA-BB70-D7AEF66E740F}"/>
              </a:ext>
            </a:extLst>
          </p:cNvPr>
          <p:cNvSpPr txBox="1"/>
          <p:nvPr/>
        </p:nvSpPr>
        <p:spPr>
          <a:xfrm>
            <a:off x="501813" y="1121871"/>
            <a:ext cx="11326664" cy="369332"/>
          </a:xfrm>
          <a:prstGeom prst="rect">
            <a:avLst/>
          </a:prstGeom>
          <a:noFill/>
        </p:spPr>
        <p:txBody>
          <a:bodyPr wrap="square" rtlCol="0">
            <a:spAutoFit/>
          </a:bodyPr>
          <a:lstStyle/>
          <a:p>
            <a:pPr algn="just"/>
            <a:r>
              <a:rPr lang="en-US" altLang="ko-KR" dirty="0">
                <a:latin typeface="Arial" panose="020B0604020202020204" pitchFamily="34" charset="0"/>
                <a:cs typeface="Arial" panose="020B0604020202020204" pitchFamily="34" charset="0"/>
              </a:rPr>
              <a:t> </a:t>
            </a:r>
            <a:endParaRPr lang="ko-KR" alt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453D063-86FF-4338-8A1A-F26ECF9BAE06}"/>
              </a:ext>
            </a:extLst>
          </p:cNvPr>
          <p:cNvSpPr txBox="1"/>
          <p:nvPr/>
        </p:nvSpPr>
        <p:spPr>
          <a:xfrm>
            <a:off x="112803" y="2263396"/>
            <a:ext cx="4087298" cy="2754600"/>
          </a:xfrm>
          <a:prstGeom prst="rect">
            <a:avLst/>
          </a:prstGeom>
          <a:noFill/>
          <a:ln>
            <a:noFill/>
          </a:ln>
        </p:spPr>
        <p:txBody>
          <a:bodyPr wrap="square" rtlCol="0">
            <a:spAutoFit/>
          </a:bodyPr>
          <a:lstStyle/>
          <a:p>
            <a:pPr marL="285750" indent="-285750">
              <a:buFont typeface="Wingdings" panose="05000000000000000000" pitchFamily="2" charset="2"/>
              <a:buChar char="Ø"/>
            </a:pPr>
            <a:r>
              <a:rPr lang="en-US" altLang="ko-KR" sz="1400" dirty="0"/>
              <a:t>The population size = 256</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Used CPU number = 128</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Total generations = 120</a:t>
            </a:r>
          </a:p>
          <a:p>
            <a:pPr marL="285750" indent="-285750">
              <a:buFont typeface="Wingdings" panose="05000000000000000000" pitchFamily="2" charset="2"/>
              <a:buChar char="Ø"/>
            </a:pPr>
            <a:endParaRPr lang="en-US" altLang="ko-KR" sz="1400" dirty="0"/>
          </a:p>
          <a:p>
            <a:pPr marL="285750" indent="-285750">
              <a:buFont typeface="Wingdings" panose="05000000000000000000" pitchFamily="2" charset="2"/>
              <a:buChar char="Ø"/>
            </a:pPr>
            <a:r>
              <a:rPr lang="en-US" altLang="ko-KR" sz="1400" dirty="0"/>
              <a:t>Number of variables = 27 </a:t>
            </a:r>
          </a:p>
          <a:p>
            <a:pPr marL="742950" lvl="1" indent="-285750">
              <a:buFont typeface="Wingdings" panose="05000000000000000000" pitchFamily="2" charset="2"/>
              <a:buChar char="§"/>
            </a:pPr>
            <a:r>
              <a:rPr lang="en-US" altLang="ko-KR" sz="1100" dirty="0"/>
              <a:t>9 </a:t>
            </a:r>
            <a:r>
              <a:rPr lang="en-US" altLang="ko-KR" sz="1100" dirty="0" err="1"/>
              <a:t>sextupole</a:t>
            </a:r>
            <a:r>
              <a:rPr lang="en-US" altLang="ko-KR" sz="1100" dirty="0"/>
              <a:t> strength</a:t>
            </a:r>
          </a:p>
          <a:p>
            <a:pPr marL="742950" lvl="1" indent="-285750">
              <a:buFont typeface="Wingdings" panose="05000000000000000000" pitchFamily="2" charset="2"/>
              <a:buChar char="§"/>
            </a:pPr>
            <a:r>
              <a:rPr lang="en-US" altLang="ko-KR" sz="1100" dirty="0"/>
              <a:t>9 octupole strength </a:t>
            </a:r>
          </a:p>
          <a:p>
            <a:pPr marL="742950" lvl="1" indent="-285750">
              <a:buFont typeface="Wingdings" panose="05000000000000000000" pitchFamily="2" charset="2"/>
              <a:buChar char="§"/>
            </a:pPr>
            <a:r>
              <a:rPr lang="en-US" altLang="ko-KR" sz="1100" dirty="0"/>
              <a:t>9 </a:t>
            </a:r>
            <a:r>
              <a:rPr lang="en-US" altLang="ko-KR" sz="1100" dirty="0" err="1"/>
              <a:t>decapole</a:t>
            </a:r>
            <a:r>
              <a:rPr lang="en-US" altLang="ko-KR" sz="1100" dirty="0"/>
              <a:t> strength</a:t>
            </a:r>
          </a:p>
          <a:p>
            <a:endParaRPr lang="en-US" altLang="ko-KR" sz="1400" dirty="0"/>
          </a:p>
          <a:p>
            <a:pPr marL="285750" indent="-285750">
              <a:buFont typeface="Wingdings" panose="05000000000000000000" pitchFamily="2" charset="2"/>
              <a:buChar char="Ø"/>
            </a:pPr>
            <a:r>
              <a:rPr lang="en-US" altLang="ko-KR" sz="1400" dirty="0"/>
              <a:t>Number of objectives = 2</a:t>
            </a:r>
          </a:p>
          <a:p>
            <a:pPr marL="285750" indent="-285750">
              <a:buFont typeface="Wingdings" panose="05000000000000000000" pitchFamily="2" charset="2"/>
              <a:buChar char="Ø"/>
            </a:pPr>
            <a:endParaRPr lang="en-US" altLang="ko-KR" sz="1400" dirty="0"/>
          </a:p>
        </p:txBody>
      </p:sp>
      <p:sp>
        <p:nvSpPr>
          <p:cNvPr id="20" name="TextBox 19">
            <a:extLst>
              <a:ext uri="{FF2B5EF4-FFF2-40B4-BE49-F238E27FC236}">
                <a16:creationId xmlns:a16="http://schemas.microsoft.com/office/drawing/2014/main" id="{05DB04CE-695F-4D83-B6E4-64121259AD2D}"/>
              </a:ext>
            </a:extLst>
          </p:cNvPr>
          <p:cNvSpPr txBox="1"/>
          <p:nvPr/>
        </p:nvSpPr>
        <p:spPr>
          <a:xfrm>
            <a:off x="346344" y="1310984"/>
            <a:ext cx="5398950" cy="369332"/>
          </a:xfrm>
          <a:prstGeom prst="rect">
            <a:avLst/>
          </a:prstGeom>
          <a:noFill/>
        </p:spPr>
        <p:txBody>
          <a:bodyPr wrap="square" rtlCol="0">
            <a:spAutoFit/>
          </a:bodyPr>
          <a:lstStyle/>
          <a:p>
            <a:r>
              <a:rPr lang="en-US" altLang="ko-KR" dirty="0"/>
              <a:t>Lattice : gen_HBIv4d1_ATinput_v3</a:t>
            </a:r>
          </a:p>
        </p:txBody>
      </p:sp>
      <p:pic>
        <p:nvPicPr>
          <p:cNvPr id="4" name="그림 3">
            <a:extLst>
              <a:ext uri="{FF2B5EF4-FFF2-40B4-BE49-F238E27FC236}">
                <a16:creationId xmlns:a16="http://schemas.microsoft.com/office/drawing/2014/main" id="{4FF9B94F-6382-4DB3-80A6-1A3789FEC649}"/>
              </a:ext>
            </a:extLst>
          </p:cNvPr>
          <p:cNvPicPr>
            <a:picLocks noChangeAspect="1"/>
          </p:cNvPicPr>
          <p:nvPr/>
        </p:nvPicPr>
        <p:blipFill>
          <a:blip r:embed="rId5"/>
          <a:stretch>
            <a:fillRect/>
          </a:stretch>
        </p:blipFill>
        <p:spPr>
          <a:xfrm>
            <a:off x="7600046" y="2075104"/>
            <a:ext cx="3987154" cy="3332495"/>
          </a:xfrm>
          <a:prstGeom prst="rect">
            <a:avLst/>
          </a:prstGeom>
        </p:spPr>
      </p:pic>
      <p:pic>
        <p:nvPicPr>
          <p:cNvPr id="10" name="그림 9">
            <a:extLst>
              <a:ext uri="{FF2B5EF4-FFF2-40B4-BE49-F238E27FC236}">
                <a16:creationId xmlns:a16="http://schemas.microsoft.com/office/drawing/2014/main" id="{FE357009-2C5E-4295-8F19-664675F70D23}"/>
              </a:ext>
            </a:extLst>
          </p:cNvPr>
          <p:cNvPicPr>
            <a:picLocks noChangeAspect="1"/>
          </p:cNvPicPr>
          <p:nvPr/>
        </p:nvPicPr>
        <p:blipFill>
          <a:blip r:embed="rId6"/>
          <a:stretch>
            <a:fillRect/>
          </a:stretch>
        </p:blipFill>
        <p:spPr>
          <a:xfrm>
            <a:off x="3311232" y="1993169"/>
            <a:ext cx="3817354" cy="3280061"/>
          </a:xfrm>
          <a:prstGeom prst="rect">
            <a:avLst/>
          </a:prstGeom>
        </p:spPr>
      </p:pic>
    </p:spTree>
    <p:extLst>
      <p:ext uri="{BB962C8B-B14F-4D97-AF65-F5344CB8AC3E}">
        <p14:creationId xmlns:p14="http://schemas.microsoft.com/office/powerpoint/2010/main" val="254770760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문서" ma:contentTypeID="0x010100E4B6264B002D2E499BAA0B7A566E5441" ma:contentTypeVersion="6" ma:contentTypeDescription="새 문서를 만듭니다." ma:contentTypeScope="" ma:versionID="b6a953ae76a70ef36d601ce6a8db18d5">
  <xsd:schema xmlns:xsd="http://www.w3.org/2001/XMLSchema" xmlns:xs="http://www.w3.org/2001/XMLSchema" xmlns:p="http://schemas.microsoft.com/office/2006/metadata/properties" xmlns:ns2="f3465f98-8fc3-4484-8e2e-f9d1ba967557" xmlns:ns3="52a84894-51f1-4e66-854a-95d50292e3be" targetNamespace="http://schemas.microsoft.com/office/2006/metadata/properties" ma:root="true" ma:fieldsID="aa13e2f36be158edce78acfdd6da5862" ns2:_="" ns3:_="">
    <xsd:import namespace="f3465f98-8fc3-4484-8e2e-f9d1ba967557"/>
    <xsd:import namespace="52a84894-51f1-4e66-854a-95d50292e3b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465f98-8fc3-4484-8e2e-f9d1ba967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a84894-51f1-4e66-854a-95d50292e3be" elementFormDefault="qualified">
    <xsd:import namespace="http://schemas.microsoft.com/office/2006/documentManagement/types"/>
    <xsd:import namespace="http://schemas.microsoft.com/office/infopath/2007/PartnerControls"/>
    <xsd:element name="SharedWithUsers" ma:index="12" nillable="true" ma:displayName="공유 대상"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세부 정보 공유"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707F93-31BD-4209-AEE8-270380E23A13}">
  <ds:schemaRefs>
    <ds:schemaRef ds:uri="http://schemas.microsoft.com/sharepoint/v3/contenttype/forms"/>
  </ds:schemaRefs>
</ds:datastoreItem>
</file>

<file path=customXml/itemProps2.xml><?xml version="1.0" encoding="utf-8"?>
<ds:datastoreItem xmlns:ds="http://schemas.openxmlformats.org/officeDocument/2006/customXml" ds:itemID="{AEDB42CE-226B-4F60-B07E-1BBEB0737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465f98-8fc3-4484-8e2e-f9d1ba967557"/>
    <ds:schemaRef ds:uri="52a84894-51f1-4e66-854a-95d50292e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26DDFD-3A26-41DA-A706-C0B59A0A18D8}">
  <ds:schemaRefs>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f3465f98-8fc3-4484-8e2e-f9d1ba967557"/>
    <ds:schemaRef ds:uri="52a84894-51f1-4e66-854a-95d50292e3b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445734</TotalTime>
  <Words>965</Words>
  <Application>Microsoft Office PowerPoint</Application>
  <PresentationFormat>와이드스크린</PresentationFormat>
  <Paragraphs>212</Paragraphs>
  <Slides>21</Slides>
  <Notes>2</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21</vt:i4>
      </vt:variant>
    </vt:vector>
  </HeadingPairs>
  <TitlesOfParts>
    <vt:vector size="30" baseType="lpstr">
      <vt:lpstr>굴림</vt:lpstr>
      <vt:lpstr>맑은 고딕</vt:lpstr>
      <vt:lpstr>Arial</vt:lpstr>
      <vt:lpstr>Cambria Math</vt:lpstr>
      <vt:lpstr>Ebrima</vt:lpstr>
      <vt:lpstr>Times New Roman</vt:lpstr>
      <vt:lpstr>Verdana</vt:lpstr>
      <vt:lpstr>Wingdings</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Emittance Check in Injector</dc:title>
  <dc:creator>jang</dc:creator>
  <cp:lastModifiedBy>김준하 Junha Kim</cp:lastModifiedBy>
  <cp:revision>3799</cp:revision>
  <cp:lastPrinted>2023-11-06T01:30:40Z</cp:lastPrinted>
  <dcterms:created xsi:type="dcterms:W3CDTF">2017-06-27T07:35:53Z</dcterms:created>
  <dcterms:modified xsi:type="dcterms:W3CDTF">2025-04-21T07:29:48Z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0x010100E4B6264B002D2E499BAA0B7A566E5441</vt:lpwstr>
  </property>
</Properties>
</file>