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1.JPG" ContentType="image/jpeg"/>
  <Override PartName="/ppt/media/image12.JPG" ContentType="image/jpeg"/>
  <Override PartName="/ppt/media/image13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57" r:id="rId5"/>
    <p:sldId id="260" r:id="rId6"/>
    <p:sldId id="282" r:id="rId7"/>
    <p:sldId id="269" r:id="rId8"/>
    <p:sldId id="283" r:id="rId9"/>
    <p:sldId id="284" r:id="rId10"/>
    <p:sldId id="280" r:id="rId11"/>
    <p:sldId id="281" r:id="rId12"/>
    <p:sldId id="278" r:id="rId13"/>
    <p:sldId id="259" r:id="rId14"/>
    <p:sldId id="285" r:id="rId15"/>
    <p:sldId id="279" r:id="rId16"/>
    <p:sldId id="276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DF513-EE57-9ACF-389F-17DA957C2B58}" v="14" dt="2025-04-09T15:17:38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0" autoAdjust="0"/>
    <p:restoredTop sz="94613"/>
  </p:normalViewPr>
  <p:slideViewPr>
    <p:cSldViewPr snapToGrid="0">
      <p:cViewPr varScale="1">
        <p:scale>
          <a:sx n="118" d="100"/>
          <a:sy n="118" d="100"/>
        </p:scale>
        <p:origin x="2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2B8FD-E647-C143-B36F-A7DFAD1B245D}" type="doc">
      <dgm:prSet loTypeId="urn:microsoft.com/office/officeart/2005/8/layout/process2" loCatId="" qsTypeId="urn:microsoft.com/office/officeart/2005/8/quickstyle/simple1" qsCatId="simple" csTypeId="urn:microsoft.com/office/officeart/2005/8/colors/accent1_2" csCatId="accent1" phldr="1"/>
      <dgm:spPr/>
    </dgm:pt>
    <dgm:pt modelId="{2089AB05-DB2D-E847-82E1-B00A258CFD15}">
      <dgm:prSet phldrT="[Text]"/>
      <dgm:spPr/>
      <dgm:t>
        <a:bodyPr/>
        <a:lstStyle/>
        <a:p>
          <a:r>
            <a:rPr lang="en-US" altLang="ko-KR" dirty="0"/>
            <a:t>Read the raw image file</a:t>
          </a:r>
          <a:endParaRPr lang="en-GB" dirty="0"/>
        </a:p>
      </dgm:t>
    </dgm:pt>
    <dgm:pt modelId="{52938655-342D-094B-A0BA-C9911D44E411}" type="parTrans" cxnId="{CC193CB9-84B3-2D47-98F8-408C0F2F297D}">
      <dgm:prSet/>
      <dgm:spPr/>
      <dgm:t>
        <a:bodyPr/>
        <a:lstStyle/>
        <a:p>
          <a:endParaRPr lang="en-GB"/>
        </a:p>
      </dgm:t>
    </dgm:pt>
    <dgm:pt modelId="{D1D5FAA3-FE32-0044-9DED-FEA45EE6DEFE}" type="sibTrans" cxnId="{CC193CB9-84B3-2D47-98F8-408C0F2F297D}">
      <dgm:prSet/>
      <dgm:spPr/>
      <dgm:t>
        <a:bodyPr/>
        <a:lstStyle/>
        <a:p>
          <a:endParaRPr lang="en-GB"/>
        </a:p>
      </dgm:t>
    </dgm:pt>
    <dgm:pt modelId="{9B7B3521-BA16-E742-A314-14C8C334266A}">
      <dgm:prSet phldrT="[Text]"/>
      <dgm:spPr/>
      <dgm:t>
        <a:bodyPr/>
        <a:lstStyle/>
        <a:p>
          <a:r>
            <a:rPr lang="en-GB" dirty="0"/>
            <a:t>List up all pixel values of image</a:t>
          </a:r>
        </a:p>
      </dgm:t>
    </dgm:pt>
    <dgm:pt modelId="{5F1CCA2F-F7AB-4E4F-877B-6DD4C88C71F0}" type="parTrans" cxnId="{7D38420D-16DF-A145-859E-FE354BA0BB80}">
      <dgm:prSet/>
      <dgm:spPr/>
      <dgm:t>
        <a:bodyPr/>
        <a:lstStyle/>
        <a:p>
          <a:endParaRPr lang="en-GB"/>
        </a:p>
      </dgm:t>
    </dgm:pt>
    <dgm:pt modelId="{5AC1C87A-1611-D348-B0A8-EB6D7DD00E71}" type="sibTrans" cxnId="{7D38420D-16DF-A145-859E-FE354BA0BB80}">
      <dgm:prSet/>
      <dgm:spPr/>
      <dgm:t>
        <a:bodyPr/>
        <a:lstStyle/>
        <a:p>
          <a:endParaRPr lang="en-GB"/>
        </a:p>
      </dgm:t>
    </dgm:pt>
    <dgm:pt modelId="{2B508AD2-EDAA-B44C-AADE-CA9B7E756646}">
      <dgm:prSet phldrT="[Text]"/>
      <dgm:spPr/>
      <dgm:t>
        <a:bodyPr/>
        <a:lstStyle/>
        <a:p>
          <a:r>
            <a:rPr lang="en-GB" dirty="0"/>
            <a:t>Sum pixel values along the axis</a:t>
          </a:r>
        </a:p>
      </dgm:t>
    </dgm:pt>
    <dgm:pt modelId="{37635D72-3D7D-6D45-9C09-6BD87D460B0B}" type="parTrans" cxnId="{9BB587B4-13D5-1547-9F43-F2C2E56BAFB1}">
      <dgm:prSet/>
      <dgm:spPr/>
      <dgm:t>
        <a:bodyPr/>
        <a:lstStyle/>
        <a:p>
          <a:endParaRPr lang="en-GB"/>
        </a:p>
      </dgm:t>
    </dgm:pt>
    <dgm:pt modelId="{0EC472AC-F6F1-4B4B-9137-5518EF99AFC8}" type="sibTrans" cxnId="{9BB587B4-13D5-1547-9F43-F2C2E56BAFB1}">
      <dgm:prSet/>
      <dgm:spPr/>
      <dgm:t>
        <a:bodyPr/>
        <a:lstStyle/>
        <a:p>
          <a:endParaRPr lang="en-GB"/>
        </a:p>
      </dgm:t>
    </dgm:pt>
    <dgm:pt modelId="{5B987E57-A841-584E-B42D-A135FB83DD6F}">
      <dgm:prSet phldrT="[Text]"/>
      <dgm:spPr/>
      <dgm:t>
        <a:bodyPr/>
        <a:lstStyle/>
        <a:p>
          <a:r>
            <a:rPr lang="en-GB" dirty="0"/>
            <a:t>Plot them onto Gaussian graph</a:t>
          </a:r>
        </a:p>
      </dgm:t>
    </dgm:pt>
    <dgm:pt modelId="{BA1AEF1F-EAE0-4E4E-A035-0A324054ECBF}" type="parTrans" cxnId="{41AD7467-0488-274C-A470-D0D6BF0ABE35}">
      <dgm:prSet/>
      <dgm:spPr/>
      <dgm:t>
        <a:bodyPr/>
        <a:lstStyle/>
        <a:p>
          <a:endParaRPr lang="en-GB"/>
        </a:p>
      </dgm:t>
    </dgm:pt>
    <dgm:pt modelId="{00D436D9-352F-E84F-8804-5E923E5FFDA7}" type="sibTrans" cxnId="{41AD7467-0488-274C-A470-D0D6BF0ABE35}">
      <dgm:prSet/>
      <dgm:spPr/>
      <dgm:t>
        <a:bodyPr/>
        <a:lstStyle/>
        <a:p>
          <a:endParaRPr lang="en-GB"/>
        </a:p>
      </dgm:t>
    </dgm:pt>
    <dgm:pt modelId="{168864D2-7EDE-084C-9EBB-AEF6916870FA}">
      <dgm:prSet phldrT="[Text]"/>
      <dgm:spPr/>
      <dgm:t>
        <a:bodyPr/>
        <a:lstStyle/>
        <a:p>
          <a:r>
            <a:rPr lang="en-GB" dirty="0"/>
            <a:t>Adjust the graph fitting</a:t>
          </a:r>
        </a:p>
      </dgm:t>
    </dgm:pt>
    <dgm:pt modelId="{72B692D7-9C0B-904E-9868-E5B465C6FDE8}" type="parTrans" cxnId="{754C4A4E-12AE-5940-AAE4-43E55FDD037C}">
      <dgm:prSet/>
      <dgm:spPr/>
      <dgm:t>
        <a:bodyPr/>
        <a:lstStyle/>
        <a:p>
          <a:endParaRPr lang="en-GB"/>
        </a:p>
      </dgm:t>
    </dgm:pt>
    <dgm:pt modelId="{23BEFB57-CC4C-C749-BA4A-9ABC1FE9D4AE}" type="sibTrans" cxnId="{754C4A4E-12AE-5940-AAE4-43E55FDD037C}">
      <dgm:prSet/>
      <dgm:spPr/>
      <dgm:t>
        <a:bodyPr/>
        <a:lstStyle/>
        <a:p>
          <a:endParaRPr lang="en-GB"/>
        </a:p>
      </dgm:t>
    </dgm:pt>
    <dgm:pt modelId="{8BF1B601-F801-DE4C-A9DA-D99E9DE75ED2}" type="pres">
      <dgm:prSet presAssocID="{10F2B8FD-E647-C143-B36F-A7DFAD1B245D}" presName="linearFlow" presStyleCnt="0">
        <dgm:presLayoutVars>
          <dgm:resizeHandles val="exact"/>
        </dgm:presLayoutVars>
      </dgm:prSet>
      <dgm:spPr/>
    </dgm:pt>
    <dgm:pt modelId="{6999A9F7-5839-514A-8F3B-2F87FE3549DE}" type="pres">
      <dgm:prSet presAssocID="{2089AB05-DB2D-E847-82E1-B00A258CFD15}" presName="node" presStyleLbl="node1" presStyleIdx="0" presStyleCnt="5" custScaleX="162373">
        <dgm:presLayoutVars>
          <dgm:bulletEnabled val="1"/>
        </dgm:presLayoutVars>
      </dgm:prSet>
      <dgm:spPr/>
    </dgm:pt>
    <dgm:pt modelId="{7BB7BA47-9A22-3D49-A881-D41D761FD363}" type="pres">
      <dgm:prSet presAssocID="{D1D5FAA3-FE32-0044-9DED-FEA45EE6DEFE}" presName="sibTrans" presStyleLbl="sibTrans2D1" presStyleIdx="0" presStyleCnt="4"/>
      <dgm:spPr/>
    </dgm:pt>
    <dgm:pt modelId="{48E2329F-CF2D-CA41-BD52-935F7A011391}" type="pres">
      <dgm:prSet presAssocID="{D1D5FAA3-FE32-0044-9DED-FEA45EE6DEFE}" presName="connectorText" presStyleLbl="sibTrans2D1" presStyleIdx="0" presStyleCnt="4"/>
      <dgm:spPr/>
    </dgm:pt>
    <dgm:pt modelId="{D077B013-4791-7644-8AA0-21F39BF1A21E}" type="pres">
      <dgm:prSet presAssocID="{9B7B3521-BA16-E742-A314-14C8C334266A}" presName="node" presStyleLbl="node1" presStyleIdx="1" presStyleCnt="5" custScaleX="162373">
        <dgm:presLayoutVars>
          <dgm:bulletEnabled val="1"/>
        </dgm:presLayoutVars>
      </dgm:prSet>
      <dgm:spPr/>
    </dgm:pt>
    <dgm:pt modelId="{74B06669-73A3-C64E-A16F-73FDB9F13B97}" type="pres">
      <dgm:prSet presAssocID="{5AC1C87A-1611-D348-B0A8-EB6D7DD00E71}" presName="sibTrans" presStyleLbl="sibTrans2D1" presStyleIdx="1" presStyleCnt="4"/>
      <dgm:spPr/>
    </dgm:pt>
    <dgm:pt modelId="{1D866F07-31A1-9F48-9FCC-7B4C06E04805}" type="pres">
      <dgm:prSet presAssocID="{5AC1C87A-1611-D348-B0A8-EB6D7DD00E71}" presName="connectorText" presStyleLbl="sibTrans2D1" presStyleIdx="1" presStyleCnt="4"/>
      <dgm:spPr/>
    </dgm:pt>
    <dgm:pt modelId="{2247E31D-1207-174D-907C-12DB1A59165F}" type="pres">
      <dgm:prSet presAssocID="{2B508AD2-EDAA-B44C-AADE-CA9B7E756646}" presName="node" presStyleLbl="node1" presStyleIdx="2" presStyleCnt="5" custScaleX="162373">
        <dgm:presLayoutVars>
          <dgm:bulletEnabled val="1"/>
        </dgm:presLayoutVars>
      </dgm:prSet>
      <dgm:spPr/>
    </dgm:pt>
    <dgm:pt modelId="{98172FB9-D4A8-A14E-B0C4-D595E8BACEB1}" type="pres">
      <dgm:prSet presAssocID="{0EC472AC-F6F1-4B4B-9137-5518EF99AFC8}" presName="sibTrans" presStyleLbl="sibTrans2D1" presStyleIdx="2" presStyleCnt="4"/>
      <dgm:spPr/>
    </dgm:pt>
    <dgm:pt modelId="{966DC4BC-2E88-054E-8333-234BE67B3F09}" type="pres">
      <dgm:prSet presAssocID="{0EC472AC-F6F1-4B4B-9137-5518EF99AFC8}" presName="connectorText" presStyleLbl="sibTrans2D1" presStyleIdx="2" presStyleCnt="4"/>
      <dgm:spPr/>
    </dgm:pt>
    <dgm:pt modelId="{ECF2513A-126C-FD48-AB6E-3EB3A1D375B2}" type="pres">
      <dgm:prSet presAssocID="{5B987E57-A841-584E-B42D-A135FB83DD6F}" presName="node" presStyleLbl="node1" presStyleIdx="3" presStyleCnt="5" custScaleX="162373">
        <dgm:presLayoutVars>
          <dgm:bulletEnabled val="1"/>
        </dgm:presLayoutVars>
      </dgm:prSet>
      <dgm:spPr/>
    </dgm:pt>
    <dgm:pt modelId="{2CE78760-BAB1-C148-AC92-1B636765FBF9}" type="pres">
      <dgm:prSet presAssocID="{00D436D9-352F-E84F-8804-5E923E5FFDA7}" presName="sibTrans" presStyleLbl="sibTrans2D1" presStyleIdx="3" presStyleCnt="4"/>
      <dgm:spPr/>
    </dgm:pt>
    <dgm:pt modelId="{2F4C7EDF-9C85-8145-A1CA-A40EE3C52032}" type="pres">
      <dgm:prSet presAssocID="{00D436D9-352F-E84F-8804-5E923E5FFDA7}" presName="connectorText" presStyleLbl="sibTrans2D1" presStyleIdx="3" presStyleCnt="4"/>
      <dgm:spPr/>
    </dgm:pt>
    <dgm:pt modelId="{A319A938-FF7D-A440-A4A7-DE78A54FA581}" type="pres">
      <dgm:prSet presAssocID="{168864D2-7EDE-084C-9EBB-AEF6916870FA}" presName="node" presStyleLbl="node1" presStyleIdx="4" presStyleCnt="5" custScaleX="162373">
        <dgm:presLayoutVars>
          <dgm:bulletEnabled val="1"/>
        </dgm:presLayoutVars>
      </dgm:prSet>
      <dgm:spPr/>
    </dgm:pt>
  </dgm:ptLst>
  <dgm:cxnLst>
    <dgm:cxn modelId="{6AC31200-CF83-3B4A-BB43-9D08653959F2}" type="presOf" srcId="{5B987E57-A841-584E-B42D-A135FB83DD6F}" destId="{ECF2513A-126C-FD48-AB6E-3EB3A1D375B2}" srcOrd="0" destOrd="0" presId="urn:microsoft.com/office/officeart/2005/8/layout/process2"/>
    <dgm:cxn modelId="{7D38420D-16DF-A145-859E-FE354BA0BB80}" srcId="{10F2B8FD-E647-C143-B36F-A7DFAD1B245D}" destId="{9B7B3521-BA16-E742-A314-14C8C334266A}" srcOrd="1" destOrd="0" parTransId="{5F1CCA2F-F7AB-4E4F-877B-6DD4C88C71F0}" sibTransId="{5AC1C87A-1611-D348-B0A8-EB6D7DD00E71}"/>
    <dgm:cxn modelId="{590F751A-624B-1D47-A917-61BAB6F02E35}" type="presOf" srcId="{2B508AD2-EDAA-B44C-AADE-CA9B7E756646}" destId="{2247E31D-1207-174D-907C-12DB1A59165F}" srcOrd="0" destOrd="0" presId="urn:microsoft.com/office/officeart/2005/8/layout/process2"/>
    <dgm:cxn modelId="{061DC820-ACC9-6E46-BCAF-6F00AF036904}" type="presOf" srcId="{5AC1C87A-1611-D348-B0A8-EB6D7DD00E71}" destId="{74B06669-73A3-C64E-A16F-73FDB9F13B97}" srcOrd="0" destOrd="0" presId="urn:microsoft.com/office/officeart/2005/8/layout/process2"/>
    <dgm:cxn modelId="{00A2E922-6D4E-E844-814C-68DAB7624979}" type="presOf" srcId="{0EC472AC-F6F1-4B4B-9137-5518EF99AFC8}" destId="{98172FB9-D4A8-A14E-B0C4-D595E8BACEB1}" srcOrd="0" destOrd="0" presId="urn:microsoft.com/office/officeart/2005/8/layout/process2"/>
    <dgm:cxn modelId="{4CA8A32C-196C-B74A-9632-C088FC156162}" type="presOf" srcId="{2089AB05-DB2D-E847-82E1-B00A258CFD15}" destId="{6999A9F7-5839-514A-8F3B-2F87FE3549DE}" srcOrd="0" destOrd="0" presId="urn:microsoft.com/office/officeart/2005/8/layout/process2"/>
    <dgm:cxn modelId="{08595745-DC62-1C42-9A5C-8F860BE25AAD}" type="presOf" srcId="{9B7B3521-BA16-E742-A314-14C8C334266A}" destId="{D077B013-4791-7644-8AA0-21F39BF1A21E}" srcOrd="0" destOrd="0" presId="urn:microsoft.com/office/officeart/2005/8/layout/process2"/>
    <dgm:cxn modelId="{47A78148-252A-EF4A-A9D8-3B948A1E5723}" type="presOf" srcId="{10F2B8FD-E647-C143-B36F-A7DFAD1B245D}" destId="{8BF1B601-F801-DE4C-A9DA-D99E9DE75ED2}" srcOrd="0" destOrd="0" presId="urn:microsoft.com/office/officeart/2005/8/layout/process2"/>
    <dgm:cxn modelId="{754C4A4E-12AE-5940-AAE4-43E55FDD037C}" srcId="{10F2B8FD-E647-C143-B36F-A7DFAD1B245D}" destId="{168864D2-7EDE-084C-9EBB-AEF6916870FA}" srcOrd="4" destOrd="0" parTransId="{72B692D7-9C0B-904E-9868-E5B465C6FDE8}" sibTransId="{23BEFB57-CC4C-C749-BA4A-9ABC1FE9D4AE}"/>
    <dgm:cxn modelId="{41AD7467-0488-274C-A470-D0D6BF0ABE35}" srcId="{10F2B8FD-E647-C143-B36F-A7DFAD1B245D}" destId="{5B987E57-A841-584E-B42D-A135FB83DD6F}" srcOrd="3" destOrd="0" parTransId="{BA1AEF1F-EAE0-4E4E-A035-0A324054ECBF}" sibTransId="{00D436D9-352F-E84F-8804-5E923E5FFDA7}"/>
    <dgm:cxn modelId="{C9290982-CB8B-9C4A-9324-0E78CC797187}" type="presOf" srcId="{168864D2-7EDE-084C-9EBB-AEF6916870FA}" destId="{A319A938-FF7D-A440-A4A7-DE78A54FA581}" srcOrd="0" destOrd="0" presId="urn:microsoft.com/office/officeart/2005/8/layout/process2"/>
    <dgm:cxn modelId="{739D7882-BB0F-8D4F-8173-1DB14B82277F}" type="presOf" srcId="{5AC1C87A-1611-D348-B0A8-EB6D7DD00E71}" destId="{1D866F07-31A1-9F48-9FCC-7B4C06E04805}" srcOrd="1" destOrd="0" presId="urn:microsoft.com/office/officeart/2005/8/layout/process2"/>
    <dgm:cxn modelId="{5866FD82-F881-FF4A-AE9E-6E980F2E95DE}" type="presOf" srcId="{0EC472AC-F6F1-4B4B-9137-5518EF99AFC8}" destId="{966DC4BC-2E88-054E-8333-234BE67B3F09}" srcOrd="1" destOrd="0" presId="urn:microsoft.com/office/officeart/2005/8/layout/process2"/>
    <dgm:cxn modelId="{26232B88-6C66-7747-9EFD-F4F98B923CE5}" type="presOf" srcId="{D1D5FAA3-FE32-0044-9DED-FEA45EE6DEFE}" destId="{48E2329F-CF2D-CA41-BD52-935F7A011391}" srcOrd="1" destOrd="0" presId="urn:microsoft.com/office/officeart/2005/8/layout/process2"/>
    <dgm:cxn modelId="{4CF34EA5-7605-7645-9A50-F6EE7D43444C}" type="presOf" srcId="{00D436D9-352F-E84F-8804-5E923E5FFDA7}" destId="{2CE78760-BAB1-C148-AC92-1B636765FBF9}" srcOrd="0" destOrd="0" presId="urn:microsoft.com/office/officeart/2005/8/layout/process2"/>
    <dgm:cxn modelId="{69CACBB1-6C25-AB43-A6CC-F6191684AF95}" type="presOf" srcId="{00D436D9-352F-E84F-8804-5E923E5FFDA7}" destId="{2F4C7EDF-9C85-8145-A1CA-A40EE3C52032}" srcOrd="1" destOrd="0" presId="urn:microsoft.com/office/officeart/2005/8/layout/process2"/>
    <dgm:cxn modelId="{9BB587B4-13D5-1547-9F43-F2C2E56BAFB1}" srcId="{10F2B8FD-E647-C143-B36F-A7DFAD1B245D}" destId="{2B508AD2-EDAA-B44C-AADE-CA9B7E756646}" srcOrd="2" destOrd="0" parTransId="{37635D72-3D7D-6D45-9C09-6BD87D460B0B}" sibTransId="{0EC472AC-F6F1-4B4B-9137-5518EF99AFC8}"/>
    <dgm:cxn modelId="{CC193CB9-84B3-2D47-98F8-408C0F2F297D}" srcId="{10F2B8FD-E647-C143-B36F-A7DFAD1B245D}" destId="{2089AB05-DB2D-E847-82E1-B00A258CFD15}" srcOrd="0" destOrd="0" parTransId="{52938655-342D-094B-A0BA-C9911D44E411}" sibTransId="{D1D5FAA3-FE32-0044-9DED-FEA45EE6DEFE}"/>
    <dgm:cxn modelId="{BD9534EA-F557-0A42-AD09-D61393C3C245}" type="presOf" srcId="{D1D5FAA3-FE32-0044-9DED-FEA45EE6DEFE}" destId="{7BB7BA47-9A22-3D49-A881-D41D761FD363}" srcOrd="0" destOrd="0" presId="urn:microsoft.com/office/officeart/2005/8/layout/process2"/>
    <dgm:cxn modelId="{40D335BF-7CB3-9D4C-A018-00A2280FD324}" type="presParOf" srcId="{8BF1B601-F801-DE4C-A9DA-D99E9DE75ED2}" destId="{6999A9F7-5839-514A-8F3B-2F87FE3549DE}" srcOrd="0" destOrd="0" presId="urn:microsoft.com/office/officeart/2005/8/layout/process2"/>
    <dgm:cxn modelId="{315A6D30-D862-9648-9FAB-6C9A6EA7DD1D}" type="presParOf" srcId="{8BF1B601-F801-DE4C-A9DA-D99E9DE75ED2}" destId="{7BB7BA47-9A22-3D49-A881-D41D761FD363}" srcOrd="1" destOrd="0" presId="urn:microsoft.com/office/officeart/2005/8/layout/process2"/>
    <dgm:cxn modelId="{EFF32FFF-C06F-4B48-AA4A-CF4339FBDE0E}" type="presParOf" srcId="{7BB7BA47-9A22-3D49-A881-D41D761FD363}" destId="{48E2329F-CF2D-CA41-BD52-935F7A011391}" srcOrd="0" destOrd="0" presId="urn:microsoft.com/office/officeart/2005/8/layout/process2"/>
    <dgm:cxn modelId="{E1C50B5D-E375-7546-B1EE-9C87BFBA8F67}" type="presParOf" srcId="{8BF1B601-F801-DE4C-A9DA-D99E9DE75ED2}" destId="{D077B013-4791-7644-8AA0-21F39BF1A21E}" srcOrd="2" destOrd="0" presId="urn:microsoft.com/office/officeart/2005/8/layout/process2"/>
    <dgm:cxn modelId="{87499F64-57BA-3049-963A-88C4BF114DAE}" type="presParOf" srcId="{8BF1B601-F801-DE4C-A9DA-D99E9DE75ED2}" destId="{74B06669-73A3-C64E-A16F-73FDB9F13B97}" srcOrd="3" destOrd="0" presId="urn:microsoft.com/office/officeart/2005/8/layout/process2"/>
    <dgm:cxn modelId="{7EA60B8E-663D-2944-8B26-710AF9E7415E}" type="presParOf" srcId="{74B06669-73A3-C64E-A16F-73FDB9F13B97}" destId="{1D866F07-31A1-9F48-9FCC-7B4C06E04805}" srcOrd="0" destOrd="0" presId="urn:microsoft.com/office/officeart/2005/8/layout/process2"/>
    <dgm:cxn modelId="{31B31017-7454-6648-B1E6-CE2A1CE316C2}" type="presParOf" srcId="{8BF1B601-F801-DE4C-A9DA-D99E9DE75ED2}" destId="{2247E31D-1207-174D-907C-12DB1A59165F}" srcOrd="4" destOrd="0" presId="urn:microsoft.com/office/officeart/2005/8/layout/process2"/>
    <dgm:cxn modelId="{1AF862D6-917B-2241-83B9-0B6AF584FE2F}" type="presParOf" srcId="{8BF1B601-F801-DE4C-A9DA-D99E9DE75ED2}" destId="{98172FB9-D4A8-A14E-B0C4-D595E8BACEB1}" srcOrd="5" destOrd="0" presId="urn:microsoft.com/office/officeart/2005/8/layout/process2"/>
    <dgm:cxn modelId="{8F261AA9-13EA-3B4E-8606-DA88A619B981}" type="presParOf" srcId="{98172FB9-D4A8-A14E-B0C4-D595E8BACEB1}" destId="{966DC4BC-2E88-054E-8333-234BE67B3F09}" srcOrd="0" destOrd="0" presId="urn:microsoft.com/office/officeart/2005/8/layout/process2"/>
    <dgm:cxn modelId="{7B75F689-96B8-5E40-AD01-8E277E6047A7}" type="presParOf" srcId="{8BF1B601-F801-DE4C-A9DA-D99E9DE75ED2}" destId="{ECF2513A-126C-FD48-AB6E-3EB3A1D375B2}" srcOrd="6" destOrd="0" presId="urn:microsoft.com/office/officeart/2005/8/layout/process2"/>
    <dgm:cxn modelId="{B1403E40-A79C-5E45-AF30-22A87C261C35}" type="presParOf" srcId="{8BF1B601-F801-DE4C-A9DA-D99E9DE75ED2}" destId="{2CE78760-BAB1-C148-AC92-1B636765FBF9}" srcOrd="7" destOrd="0" presId="urn:microsoft.com/office/officeart/2005/8/layout/process2"/>
    <dgm:cxn modelId="{87311DFF-46DA-2C4B-8414-054816706BCC}" type="presParOf" srcId="{2CE78760-BAB1-C148-AC92-1B636765FBF9}" destId="{2F4C7EDF-9C85-8145-A1CA-A40EE3C52032}" srcOrd="0" destOrd="0" presId="urn:microsoft.com/office/officeart/2005/8/layout/process2"/>
    <dgm:cxn modelId="{6D76E0CA-0E31-3444-8A8F-E40BC8883716}" type="presParOf" srcId="{8BF1B601-F801-DE4C-A9DA-D99E9DE75ED2}" destId="{A319A938-FF7D-A440-A4A7-DE78A54FA581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9A9F7-5839-514A-8F3B-2F87FE3549DE}">
      <dsp:nvSpPr>
        <dsp:cNvPr id="0" name=""/>
        <dsp:cNvSpPr/>
      </dsp:nvSpPr>
      <dsp:spPr>
        <a:xfrm>
          <a:off x="1143000" y="487"/>
          <a:ext cx="3704770" cy="570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/>
            <a:t>Read the raw image file</a:t>
          </a:r>
          <a:endParaRPr lang="en-GB" sz="1600" kern="1200" dirty="0"/>
        </a:p>
      </dsp:txBody>
      <dsp:txXfrm>
        <a:off x="1159707" y="17194"/>
        <a:ext cx="3671356" cy="536996"/>
      </dsp:txXfrm>
    </dsp:sp>
    <dsp:sp modelId="{7BB7BA47-9A22-3D49-A881-D41D761FD363}">
      <dsp:nvSpPr>
        <dsp:cNvPr id="0" name=""/>
        <dsp:cNvSpPr/>
      </dsp:nvSpPr>
      <dsp:spPr>
        <a:xfrm rot="5400000">
          <a:off x="2888433" y="585158"/>
          <a:ext cx="213903" cy="256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-5400000">
        <a:off x="2918380" y="606549"/>
        <a:ext cx="154010" cy="149732"/>
      </dsp:txXfrm>
    </dsp:sp>
    <dsp:sp modelId="{D077B013-4791-7644-8AA0-21F39BF1A21E}">
      <dsp:nvSpPr>
        <dsp:cNvPr id="0" name=""/>
        <dsp:cNvSpPr/>
      </dsp:nvSpPr>
      <dsp:spPr>
        <a:xfrm>
          <a:off x="1143000" y="856103"/>
          <a:ext cx="3704770" cy="570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List up all pixel values of image</a:t>
          </a:r>
        </a:p>
      </dsp:txBody>
      <dsp:txXfrm>
        <a:off x="1159707" y="872810"/>
        <a:ext cx="3671356" cy="536996"/>
      </dsp:txXfrm>
    </dsp:sp>
    <dsp:sp modelId="{74B06669-73A3-C64E-A16F-73FDB9F13B97}">
      <dsp:nvSpPr>
        <dsp:cNvPr id="0" name=""/>
        <dsp:cNvSpPr/>
      </dsp:nvSpPr>
      <dsp:spPr>
        <a:xfrm rot="5400000">
          <a:off x="2888433" y="1440773"/>
          <a:ext cx="213903" cy="256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-5400000">
        <a:off x="2918380" y="1462164"/>
        <a:ext cx="154010" cy="149732"/>
      </dsp:txXfrm>
    </dsp:sp>
    <dsp:sp modelId="{2247E31D-1207-174D-907C-12DB1A59165F}">
      <dsp:nvSpPr>
        <dsp:cNvPr id="0" name=""/>
        <dsp:cNvSpPr/>
      </dsp:nvSpPr>
      <dsp:spPr>
        <a:xfrm>
          <a:off x="1143000" y="1711718"/>
          <a:ext cx="3704770" cy="570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Sum pixel values along the axis</a:t>
          </a:r>
        </a:p>
      </dsp:txBody>
      <dsp:txXfrm>
        <a:off x="1159707" y="1728425"/>
        <a:ext cx="3671356" cy="536996"/>
      </dsp:txXfrm>
    </dsp:sp>
    <dsp:sp modelId="{98172FB9-D4A8-A14E-B0C4-D595E8BACEB1}">
      <dsp:nvSpPr>
        <dsp:cNvPr id="0" name=""/>
        <dsp:cNvSpPr/>
      </dsp:nvSpPr>
      <dsp:spPr>
        <a:xfrm rot="5400000">
          <a:off x="2888433" y="2296389"/>
          <a:ext cx="213903" cy="256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-5400000">
        <a:off x="2918380" y="2317780"/>
        <a:ext cx="154010" cy="149732"/>
      </dsp:txXfrm>
    </dsp:sp>
    <dsp:sp modelId="{ECF2513A-126C-FD48-AB6E-3EB3A1D375B2}">
      <dsp:nvSpPr>
        <dsp:cNvPr id="0" name=""/>
        <dsp:cNvSpPr/>
      </dsp:nvSpPr>
      <dsp:spPr>
        <a:xfrm>
          <a:off x="1143000" y="2567334"/>
          <a:ext cx="3704770" cy="570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Plot them onto Gaussian graph</a:t>
          </a:r>
        </a:p>
      </dsp:txBody>
      <dsp:txXfrm>
        <a:off x="1159707" y="2584041"/>
        <a:ext cx="3671356" cy="536996"/>
      </dsp:txXfrm>
    </dsp:sp>
    <dsp:sp modelId="{2CE78760-BAB1-C148-AC92-1B636765FBF9}">
      <dsp:nvSpPr>
        <dsp:cNvPr id="0" name=""/>
        <dsp:cNvSpPr/>
      </dsp:nvSpPr>
      <dsp:spPr>
        <a:xfrm rot="5400000">
          <a:off x="2888433" y="3152005"/>
          <a:ext cx="213903" cy="256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-5400000">
        <a:off x="2918380" y="3173396"/>
        <a:ext cx="154010" cy="149732"/>
      </dsp:txXfrm>
    </dsp:sp>
    <dsp:sp modelId="{A319A938-FF7D-A440-A4A7-DE78A54FA581}">
      <dsp:nvSpPr>
        <dsp:cNvPr id="0" name=""/>
        <dsp:cNvSpPr/>
      </dsp:nvSpPr>
      <dsp:spPr>
        <a:xfrm>
          <a:off x="1143000" y="3422950"/>
          <a:ext cx="3704770" cy="570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Adjust the graph fitting</a:t>
          </a:r>
        </a:p>
      </dsp:txBody>
      <dsp:txXfrm>
        <a:off x="1159707" y="3439657"/>
        <a:ext cx="3671356" cy="536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CF7E3-726F-4297-B88E-5555EFDD087E}" type="datetimeFigureOut">
              <a:rPr lang="ko-KR" altLang="en-US" smtClean="0"/>
              <a:t>2025. 4. 11.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E25CA-C645-44F7-889B-6D07891A25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659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E25CA-C645-44F7-889B-6D07891A257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22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101EF-1ED1-FC48-A360-A96A02299D1F}" type="slidenum">
              <a:rPr kumimoji="0" lang="en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121027-B52E-5966-84DC-66673E207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1B31CA1-F042-91B2-D820-DA2D5AAAA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AE3BB8-B13F-038D-5568-7C3294A31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0E46A3-FE4B-9E93-4A1B-D444AA89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FB1A84-59E5-281C-EFE2-40365652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025-46A1-4AF8-AC2D-383386F98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344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57BCF4-29F5-B553-01D1-EA2496EA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FECD870-3FB6-A56E-C84B-1637F2C25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7AF145-527A-7CA5-A561-35F65ED4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2FF211-5C11-6708-6810-F179AE1C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0A4E90-301B-449D-5F02-96E047ED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025-46A1-4AF8-AC2D-383386F98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283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1C9BB0E-6CAE-FF89-5C60-852C639C3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DF15DAD-67B4-3098-ACD0-969D3A8B0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E6615C-00B9-C989-13D8-D2F54EA4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250AAC-3666-C49B-24AE-2167408A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A248B5-CDC6-9CC0-5D23-A0EC5D22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025-46A1-4AF8-AC2D-383386F98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469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A227-E24A-2316-A0D8-D78EDC2A7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94AFA-EA4C-59F1-6222-69D1B32D3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A0954-DB5C-9735-F27C-2F0E18464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9C165-7498-61EA-8F54-9F1A9A93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48680-75DA-94B3-6852-68F1E0B1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05477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F53D-A463-455F-AB7B-1E1C2BB8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BF3A0-87B1-3133-8EE1-89F04CA3E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0E72D-C913-7D11-9907-3AAFE20A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8DAA3-4C9D-A8FF-163F-93DF55E2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10355-D739-A454-151A-8D0B8ADB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99958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0E964-EC16-5EA2-2F0C-D12456D7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84740-48CF-3A97-DCB5-470CED182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4BBA6-7F68-C618-8BCC-55968E44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2692-A911-4AF1-30AA-F92CA9A0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3CAF0-9BE0-4E30-DD5D-83314B2D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11244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B9C6-77F4-5CBA-EF13-E54736F36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2179A-E881-163E-AC0E-B0544A699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44666-39C1-7D30-DDD5-190011D69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42234-4BE1-E631-4D05-5CE32B71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C20B6-2E52-E124-40CC-5C1720B1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064C6-C406-5258-1AEE-868C9E90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38844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1883-8871-C8FE-BDAF-220E82E3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55C29-35A1-8D68-0F6C-501B7473D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84045-3A02-30C0-69AE-F639576CF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6A5D7-D31E-AEE2-812B-C39634CE5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18454-628E-9BDA-328A-B9B8A4519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3C98BB-AA20-E929-F699-4C291A55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838C94-1A81-D688-4F39-920E7139F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2E07F-2DD1-79B3-F563-76BB05BE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78909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704E-4B09-07A7-0848-2ED9FACC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6A2877-3C9D-CC40-363C-37167459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15835-2321-DF2E-7265-6D3C494C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8F4AC-3987-DF41-A008-B0C44BF0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4908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BD3947-D698-4B1C-A4FD-9592EB6D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17B63-9126-78AE-A4AB-26F0320A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A7B1D-72AF-1D32-401D-C28AD6FB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23182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FDCE-1032-6365-7654-BC613556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B66CA-D6B5-F3CC-3D63-AB7885DEF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6A6B0-C717-34B3-067C-BDE8696A0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AC5F3-8984-CAE1-A668-3CF36331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99033-2252-4537-ACB0-2278FE4C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E904D-F41D-1AD2-6397-A6B9D6BB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6582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CBE2B8-61BE-A933-C673-FEAD57C73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0C73B6-C71F-00EE-21A8-AF5952749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6DE3DC-1957-3B64-E06D-EDDABADE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277426-E68C-24FC-692C-1AD0B8D1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FA3FAD-7C82-62E5-7FCF-FEDB8CEB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025-46A1-4AF8-AC2D-383386F98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540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A991A-7F1E-85E2-B9E7-54278F68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E7D5C0-F943-5070-8BDD-70415CF79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AB85A-F6CA-6B18-9836-CBDB18EDC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522DF-4B21-9864-2AEC-7A268F7B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478D0-46DE-4571-A403-F008D104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2B397-96BF-67C4-1E04-196A12D0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78328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D796-1671-0E20-523A-33E4EA8E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74472-6D62-9020-B38C-50EE3DE91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1F62F-0A66-72B6-8FD4-0B88C547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37954-9E10-E2CE-E9D8-07B5F5AF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94D0E-8538-E0DD-7E88-8F14D378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52614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C365D5-310D-37EB-7C24-82815A2C8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8DA344-7C1F-BA0E-D3EB-FA04A302C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17F6E-6BE4-D299-360A-C9B5D7F3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5E5E4-5DEE-53F1-10E5-2E34FB1D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10235-C0F8-9EBF-9218-79971475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97846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A227-E24A-2316-A0D8-D78EDC2A7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94AFA-EA4C-59F1-6222-69D1B32D3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A0954-DB5C-9735-F27C-2F0E18464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9C165-7498-61EA-8F54-9F1A9A93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48680-75DA-94B3-6852-68F1E0B1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59779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F53D-A463-455F-AB7B-1E1C2BB8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BF3A0-87B1-3133-8EE1-89F04CA3E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0E72D-C913-7D11-9907-3AAFE20A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8DAA3-4C9D-A8FF-163F-93DF55E2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10355-D739-A454-151A-8D0B8ADB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16191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0E964-EC16-5EA2-2F0C-D12456D7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84740-48CF-3A97-DCB5-470CED182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4BBA6-7F68-C618-8BCC-55968E44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2692-A911-4AF1-30AA-F92CA9A0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3CAF0-9BE0-4E30-DD5D-83314B2D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58223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B9C6-77F4-5CBA-EF13-E54736F36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2179A-E881-163E-AC0E-B0544A699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44666-39C1-7D30-DDD5-190011D69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42234-4BE1-E631-4D05-5CE32B71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C20B6-2E52-E124-40CC-5C1720B1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064C6-C406-5258-1AEE-868C9E90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16040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1883-8871-C8FE-BDAF-220E82E3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55C29-35A1-8D68-0F6C-501B7473D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84045-3A02-30C0-69AE-F639576CF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6A5D7-D31E-AEE2-812B-C39634CE5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18454-628E-9BDA-328A-B9B8A4519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3C98BB-AA20-E929-F699-4C291A55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838C94-1A81-D688-4F39-920E7139F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2E07F-2DD1-79B3-F563-76BB05BE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58151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704E-4B09-07A7-0848-2ED9FACC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6A2877-3C9D-CC40-363C-37167459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15835-2321-DF2E-7265-6D3C494C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8F4AC-3987-DF41-A008-B0C44BF0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99001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BD3947-D698-4B1C-A4FD-9592EB6D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17B63-9126-78AE-A4AB-26F0320A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A7B1D-72AF-1D32-401D-C28AD6FB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6699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A7B695-6248-5C7B-4A32-26444057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94293C-9044-129E-6AB5-10DDF12C9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850ADC-F86C-7CD4-9C2C-BF78A3E9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C149C9-A3B4-1D4D-CDE1-EC098EF05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AD5895-3C3B-D341-477F-D4E41203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025-46A1-4AF8-AC2D-383386F98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337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FDCE-1032-6365-7654-BC613556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B66CA-D6B5-F3CC-3D63-AB7885DEF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6A6B0-C717-34B3-067C-BDE8696A0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AC5F3-8984-CAE1-A668-3CF36331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99033-2252-4537-ACB0-2278FE4C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E904D-F41D-1AD2-6397-A6B9D6BB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40611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A991A-7F1E-85E2-B9E7-54278F68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E7D5C0-F943-5070-8BDD-70415CF79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AB85A-F6CA-6B18-9836-CBDB18EDC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522DF-4B21-9864-2AEC-7A268F7B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478D0-46DE-4571-A403-F008D104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2B397-96BF-67C4-1E04-196A12D0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10126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D796-1671-0E20-523A-33E4EA8E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74472-6D62-9020-B38C-50EE3DE91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1F62F-0A66-72B6-8FD4-0B88C547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37954-9E10-E2CE-E9D8-07B5F5AF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94D0E-8538-E0DD-7E88-8F14D378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9972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C365D5-310D-37EB-7C24-82815A2C8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8DA344-7C1F-BA0E-D3EB-FA04A302C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17F6E-6BE4-D299-360A-C9B5D7F3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5E5E4-5DEE-53F1-10E5-2E34FB1D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10235-C0F8-9EBF-9218-79971475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808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928503-F7F1-A1A7-8C4C-C7B71071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9DAA4A-4800-BFC9-5EF5-896B90A2B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7187105-AA23-C679-CF30-5D22A5811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BB31828-35C6-D7A6-6583-78E7D65C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D7E5453-328F-0E17-E40B-DCBA2C55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213FCCB-8AB8-E995-15CA-C3EF3A73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025-46A1-4AF8-AC2D-383386F98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29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D82C1C-C1A4-6F30-A075-9B09878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0313851-4884-593E-AD5C-C97839B6C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2FC88F6-7FF4-8709-576B-DBF0CEB2C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25B6D32-4189-22FC-A3B2-E6737EAEC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50AD258-ED96-D1E4-B2CB-CA3CFD7B7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FE282BC-BFBA-7B30-DE42-40E0F1E4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D28E434-FA1D-27FB-69CF-8668F1EAC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CFBE458-AAC6-1804-49F8-60625919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025-46A1-4AF8-AC2D-383386F98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44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E86602-4360-4823-5CE1-280D3569B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2988571-481E-D86C-2ACB-12FFC7A1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8FBA97D-546D-F7CC-2F5F-61CAEE04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16FA283-BED3-3AC5-6CDC-17446F53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025-46A1-4AF8-AC2D-383386F98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59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C243CC4-5353-6317-0EEF-C011B71A4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FFF9F45-411D-74AB-4A63-7AD2B5888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B313943-B850-D7A0-BE6D-A6BD78E2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025-46A1-4AF8-AC2D-383386F98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0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4916B0-F2CC-763F-4748-4664392E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C24226-3C44-9742-2A9F-F46F74140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E875B31-4234-5677-DBE4-F251D3129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6A1A212-8027-1D9A-C8F1-E132DCC9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4A81E43-54FA-BF81-E55E-C275BE30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C2A8264-AF9F-0ADA-42EF-3E89C38B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025-46A1-4AF8-AC2D-383386F98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12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2DA71E-C4CF-23D1-0974-B933BBD2B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CB98B7B-B9A9-7C99-9F52-FA479E3649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005F4BB-A5E3-5C8B-701E-3B0BD935C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A75082A-8F27-0F41-8C5A-92705B53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72C687-741D-869E-ECDA-7C5BE4C87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E239F6C-8615-C707-9C49-D72B3A79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025-46A1-4AF8-AC2D-383386F98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993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988C993-5D5A-C4DF-8F01-A4BC6A6B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2F7CF5E-3BE3-781E-1384-7E88AA705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DD1ABA-4C3A-6960-D0CE-A66D08350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ko-KR"/>
              <a:t>2025-04-11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812621-A4F1-7E91-0AEE-FB1F1220D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AF8D8A-55B7-2AA7-FB4D-13245D4C0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FB1025-46A1-4AF8-AC2D-383386F98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62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E77B79-E51B-BF4B-0A8E-090620AB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83318-0D2C-8818-E2EB-5278C3364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E5695-FBAC-8AC8-1FAA-0506053B5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7E21A-60E1-2F89-30C5-B38DAA4D4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27701-D5D5-FBA0-B54B-8812B1A9A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8276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E77B79-E51B-BF4B-0A8E-090620AB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83318-0D2C-8818-E2EB-5278C3364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E5695-FBAC-8AC8-1FAA-0506053B5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7E21A-60E1-2F89-30C5-B38DAA4D4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27701-D5D5-FBA0-B54B-8812B1A9A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F46EC6-AABD-0440-B06B-704F420A446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1352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069C9F-1884-F873-DAED-5094C3E04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235" y="1101423"/>
            <a:ext cx="9895530" cy="23876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Research Progress on </a:t>
            </a:r>
            <a:r>
              <a:rPr lang="en-US" altLang="ko-KR" sz="4000" b="1" dirty="0"/>
              <a:t>Development of an Absolute Coordinate Calibration Device for Beam Profile Monitor</a:t>
            </a:r>
            <a:endParaRPr lang="ko-KR" altLang="en-US" sz="40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E140922-A940-8CD3-D464-F13DDBFFB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-US" altLang="ko-KR" dirty="0"/>
              <a:t>Friday, 11 April 2025</a:t>
            </a:r>
          </a:p>
          <a:p>
            <a:r>
              <a:rPr lang="ko-KR" altLang="en-US" dirty="0"/>
              <a:t>윤 주 환</a:t>
            </a:r>
          </a:p>
        </p:txBody>
      </p:sp>
    </p:spTree>
    <p:extLst>
      <p:ext uri="{BB962C8B-B14F-4D97-AF65-F5344CB8AC3E}">
        <p14:creationId xmlns:p14="http://schemas.microsoft.com/office/powerpoint/2010/main" val="160115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255823-21C6-4D8B-26C7-A9B8AA2B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Beam Profile Monitoring Method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78A9BC-3761-C62E-BC56-D047572C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10</a:t>
            </a:fld>
            <a:endParaRPr lang="en-DK"/>
          </a:p>
        </p:txBody>
      </p:sp>
      <p:pic>
        <p:nvPicPr>
          <p:cNvPr id="5" name="그림 4" descr="블랙, 흑백, 어둠, 렌즈 플레어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FFED707-3737-B827-AA85-88689AFB2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663"/>
            <a:ext cx="1781756" cy="2720975"/>
          </a:xfrm>
          <a:prstGeom prst="rect">
            <a:avLst/>
          </a:prstGeom>
        </p:spPr>
      </p:pic>
      <p:pic>
        <p:nvPicPr>
          <p:cNvPr id="6" name="내용 개체 틀 5" descr="스크린샷, 텍스트, 다채로움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7D8B0E7-0A47-4335-FC34-DD5F91214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65" y="1761924"/>
            <a:ext cx="3568620" cy="3922449"/>
          </a:xfrm>
        </p:spPr>
      </p:pic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D85A801-A5C7-0338-08B0-42FF92A6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3289AE0-3C52-451B-A69E-1ADDA0E46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994" y="1761924"/>
            <a:ext cx="4980297" cy="31237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83D4815-C434-72D4-C257-784A05CE1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993" y="5364665"/>
            <a:ext cx="4980297" cy="2944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F34EE5-683A-EA42-847E-91F7634BC8F2}"/>
              </a:ext>
            </a:extLst>
          </p:cNvPr>
          <p:cNvSpPr txBox="1"/>
          <p:nvPr/>
        </p:nvSpPr>
        <p:spPr>
          <a:xfrm rot="5400000">
            <a:off x="8918177" y="4927349"/>
            <a:ext cx="10104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. . .</a:t>
            </a:r>
            <a:endParaRPr lang="ko-KR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5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3198FA-05B6-2352-E288-60FDFB93F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Beam Profile Monitoring Method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F8F4B0-1F1E-F2F5-C0B9-AE5F5220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11</a:t>
            </a:fld>
            <a:endParaRPr lang="en-DK"/>
          </a:p>
        </p:txBody>
      </p:sp>
      <p:pic>
        <p:nvPicPr>
          <p:cNvPr id="8" name="그림 7" descr="스크린샷, 다채로움, 일렉트릭 블루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A97B56A-50AB-0DC1-6EF3-9FA60FC15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6"/>
          <a:stretch/>
        </p:blipFill>
        <p:spPr>
          <a:xfrm>
            <a:off x="1278940" y="1775786"/>
            <a:ext cx="3509630" cy="320792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B179890-F8D9-DCE0-2117-289EB4ECE7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964" r="4853" b="8861"/>
          <a:stretch/>
        </p:blipFill>
        <p:spPr>
          <a:xfrm>
            <a:off x="6695860" y="1775786"/>
            <a:ext cx="4114896" cy="3207927"/>
          </a:xfrm>
          <a:prstGeom prst="rect">
            <a:avLst/>
          </a:prstGeom>
        </p:spPr>
      </p:pic>
      <p:sp>
        <p:nvSpPr>
          <p:cNvPr id="9" name="날짜 개체 틀 8">
            <a:extLst>
              <a:ext uri="{FF2B5EF4-FFF2-40B4-BE49-F238E27FC236}">
                <a16:creationId xmlns:a16="http://schemas.microsoft.com/office/drawing/2014/main" id="{96CA2DCB-23FF-CB55-63C9-C572A2A9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3" name="화살표: 아래쪽 23">
            <a:extLst>
              <a:ext uri="{FF2B5EF4-FFF2-40B4-BE49-F238E27FC236}">
                <a16:creationId xmlns:a16="http://schemas.microsoft.com/office/drawing/2014/main" id="{DE30D758-202F-EF5D-5D6A-38753A080C3D}"/>
              </a:ext>
            </a:extLst>
          </p:cNvPr>
          <p:cNvSpPr/>
          <p:nvPr/>
        </p:nvSpPr>
        <p:spPr>
          <a:xfrm rot="16200000">
            <a:off x="5234678" y="2738019"/>
            <a:ext cx="741786" cy="108742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FC4AEA-538A-589B-C4A3-3817C71215C1}"/>
              </a:ext>
            </a:extLst>
          </p:cNvPr>
          <p:cNvSpPr txBox="1"/>
          <p:nvPr/>
        </p:nvSpPr>
        <p:spPr>
          <a:xfrm>
            <a:off x="1039454" y="4983713"/>
            <a:ext cx="524509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400" dirty="0"/>
              <a:t>Real Space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/>
              <a:t>Restored to original screen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/>
              <a:t>Projection showing transverse beam space</a:t>
            </a:r>
          </a:p>
          <a:p>
            <a:endParaRPr lang="en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06521-7AE9-DE7F-85E1-AA994E86669D}"/>
              </a:ext>
            </a:extLst>
          </p:cNvPr>
          <p:cNvSpPr txBox="1"/>
          <p:nvPr/>
        </p:nvSpPr>
        <p:spPr>
          <a:xfrm>
            <a:off x="6831119" y="4983712"/>
            <a:ext cx="372640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400" dirty="0"/>
              <a:t>Pixel Space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/>
              <a:t>Indicate the beam intensity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/>
              <a:t>Can be used to plot 1D graph</a:t>
            </a:r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17556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FE6DA6-E053-EF15-1FF8-F392A179C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BPRM Measurement &amp; Analysis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1289D4-846E-6EE7-6AC4-8F5397B1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ADB22B5-0E0D-98EC-7C57-B9C68E61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12</a:t>
            </a:fld>
            <a:endParaRPr lang="en-DK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0146F6A5-3B83-0722-786C-58EE28723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958" t="9479" r="12188"/>
          <a:stretch/>
        </p:blipFill>
        <p:spPr>
          <a:xfrm>
            <a:off x="714370" y="2560015"/>
            <a:ext cx="2619370" cy="225519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EF180A1-9134-7790-286C-7FEFF6D86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020" y="2045570"/>
            <a:ext cx="4105104" cy="3284084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7A1214A-8992-9B1E-F007-6EF64EE28D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90650"/>
              </p:ext>
            </p:extLst>
          </p:nvPr>
        </p:nvGraphicFramePr>
        <p:xfrm>
          <a:off x="6658429" y="1690688"/>
          <a:ext cx="5990771" cy="399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5381EEA-13F4-5985-9818-7A9E1F1804BF}"/>
              </a:ext>
            </a:extLst>
          </p:cNvPr>
          <p:cNvSpPr txBox="1"/>
          <p:nvPr/>
        </p:nvSpPr>
        <p:spPr>
          <a:xfrm>
            <a:off x="3565959" y="5204958"/>
            <a:ext cx="42690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Fitting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Offset (image noise)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Blank area (Outside of the screen)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DK" sz="2000" dirty="0"/>
          </a:p>
        </p:txBody>
      </p:sp>
    </p:spTree>
    <p:extLst>
      <p:ext uri="{BB962C8B-B14F-4D97-AF65-F5344CB8AC3E}">
        <p14:creationId xmlns:p14="http://schemas.microsoft.com/office/powerpoint/2010/main" val="1875780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D97CE4-E52D-89A2-B66E-B061AD4C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 &amp; Future Plan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06FE5E-FFFD-FBC8-EF51-11FE6AFEE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BPRM Method</a:t>
            </a:r>
          </a:p>
          <a:p>
            <a:r>
              <a:rPr lang="en-US" altLang="ko-KR" sz="2000" dirty="0"/>
              <a:t>Perspective calibration</a:t>
            </a:r>
          </a:p>
          <a:p>
            <a:r>
              <a:rPr lang="en-US" altLang="ko-KR" sz="2000" dirty="0"/>
              <a:t>2D motorized BPRM stage</a:t>
            </a:r>
          </a:p>
          <a:p>
            <a:r>
              <a:rPr lang="en-US" altLang="ko-KR" sz="2000" dirty="0"/>
              <a:t>Beam profile graph fitting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Data Acquisition &amp; Analysis</a:t>
            </a:r>
          </a:p>
          <a:p>
            <a:r>
              <a:rPr lang="en-US" altLang="ko-KR" sz="2000" dirty="0"/>
              <a:t>Utilize motorized axis </a:t>
            </a:r>
            <a:r>
              <a:rPr lang="en-US" altLang="ko-KR" sz="2000"/>
              <a:t>when collecting </a:t>
            </a:r>
            <a:r>
              <a:rPr lang="en-US" altLang="ko-KR" sz="2000" dirty="0"/>
              <a:t>4 pairs of boundary condition coordinates</a:t>
            </a:r>
          </a:p>
          <a:p>
            <a:r>
              <a:rPr lang="en-US" altLang="ko-KR" sz="2000" dirty="0"/>
              <a:t>Establish the method of analyzing a set of data</a:t>
            </a:r>
          </a:p>
          <a:p>
            <a:r>
              <a:rPr lang="en-US" altLang="ko-KR" sz="2000" dirty="0"/>
              <a:t>Fill out and submit the paper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CCE3251-38B9-3B5E-CCE6-5111F36F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13</a:t>
            </a:fld>
            <a:endParaRPr lang="en-DK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1C859AB-417F-128A-5EE4-896114B12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23579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3DAC6-A150-A2E9-ABAB-BCBB8939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19375"/>
            <a:ext cx="10515600" cy="1325563"/>
          </a:xfrm>
        </p:spPr>
        <p:txBody>
          <a:bodyPr/>
          <a:lstStyle/>
          <a:p>
            <a:pPr algn="ctr"/>
            <a:r>
              <a:rPr lang="en-US" altLang="ko-KR" sz="6000" dirty="0"/>
              <a:t>T</a:t>
            </a:r>
            <a:r>
              <a:rPr lang="en-US" altLang="ko-KR" dirty="0"/>
              <a:t>HANK  </a:t>
            </a:r>
            <a:r>
              <a:rPr lang="en-US" altLang="ko-KR" sz="6000" dirty="0"/>
              <a:t>Y</a:t>
            </a:r>
            <a:r>
              <a:rPr lang="en-US" altLang="ko-KR" dirty="0"/>
              <a:t>OU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196240-6427-AE36-96FB-CB0B51A2F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46EC6-AABD-0440-B06B-704F420A4467}" type="slidenum">
              <a:rPr kumimoji="0" lang="en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55FA05C-A1AD-3B93-42E2-10A9A78B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40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E6F07-E700-BCB8-62E0-0FC03CBE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46EC6-AABD-0440-B06B-704F420A4467}" type="slidenum">
              <a:rPr kumimoji="0" lang="en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6FA1CF4-F502-0963-21BA-F261109BC180}"/>
              </a:ext>
            </a:extLst>
          </p:cNvPr>
          <p:cNvGrpSpPr/>
          <p:nvPr/>
        </p:nvGrpSpPr>
        <p:grpSpPr>
          <a:xfrm>
            <a:off x="1336840" y="971849"/>
            <a:ext cx="4165604" cy="1661994"/>
            <a:chOff x="2082796" y="863084"/>
            <a:chExt cx="3536951" cy="16619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06F164-F6BC-DFEB-E8FC-AE97EFEF0F2B}"/>
                </a:ext>
              </a:extLst>
            </p:cNvPr>
            <p:cNvSpPr txBox="1"/>
            <p:nvPr/>
          </p:nvSpPr>
          <p:spPr>
            <a:xfrm>
              <a:off x="2082796" y="1047750"/>
              <a:ext cx="3536951" cy="1477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맑은 고딕" panose="020B0503020000020004" pitchFamily="50" charset="-127"/>
                  <a:cs typeface="+mn-cs"/>
                </a:rPr>
                <a:t>Scintillating Screen based BPRM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dirty="0">
                  <a:solidFill>
                    <a:prstClr val="black"/>
                  </a:solidFill>
                  <a:latin typeface="Aptos" panose="02110004020202020204"/>
                  <a:ea typeface="맑은 고딕" panose="020B0503020000020004" pitchFamily="50" charset="-127"/>
                </a:rPr>
                <a:t>Perspective Calibration</a:t>
              </a: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C7D00B-42AC-10B9-C81F-60273EA928E1}"/>
                </a:ext>
              </a:extLst>
            </p:cNvPr>
            <p:cNvSpPr txBox="1"/>
            <p:nvPr/>
          </p:nvSpPr>
          <p:spPr>
            <a:xfrm>
              <a:off x="2680474" y="863084"/>
              <a:ext cx="23415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맑은 고딕" panose="020B0503020000020004" pitchFamily="50" charset="-127"/>
                  <a:cs typeface="+mn-cs"/>
                </a:rPr>
                <a:t>1. </a:t>
              </a:r>
              <a:r>
                <a:rPr lang="en-US" altLang="ko-KR" b="1" dirty="0"/>
                <a:t>Review of the Concept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BDC86AB3-B865-4B9D-8AC6-DC6728FE73AB}"/>
              </a:ext>
            </a:extLst>
          </p:cNvPr>
          <p:cNvGrpSpPr/>
          <p:nvPr/>
        </p:nvGrpSpPr>
        <p:grpSpPr>
          <a:xfrm>
            <a:off x="1336840" y="2951361"/>
            <a:ext cx="4165604" cy="2215991"/>
            <a:chOff x="2082796" y="863084"/>
            <a:chExt cx="3536951" cy="22159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D7E9FC-B544-B497-E6F8-1FE13B3F572D}"/>
                </a:ext>
              </a:extLst>
            </p:cNvPr>
            <p:cNvSpPr txBox="1"/>
            <p:nvPr/>
          </p:nvSpPr>
          <p:spPr>
            <a:xfrm>
              <a:off x="2082796" y="1047750"/>
              <a:ext cx="3536951" cy="203132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맑은 고딕" panose="020B0503020000020004" pitchFamily="50" charset="-127"/>
                  <a:cs typeface="+mn-cs"/>
                </a:rPr>
                <a:t>BPRM Stage scheme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맑은 고딕" panose="020B0503020000020004" pitchFamily="50" charset="-127"/>
                  <a:cs typeface="+mn-cs"/>
                </a:rPr>
                <a:t>Device Order &amp; Setting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맑은 고딕" panose="020B0503020000020004" pitchFamily="50" charset="-127"/>
                  <a:cs typeface="+mn-cs"/>
                </a:rPr>
                <a:t>Device Performance </a:t>
              </a:r>
              <a:r>
                <a:rPr lang="en-US" altLang="ko-KR" dirty="0">
                  <a:solidFill>
                    <a:prstClr val="black"/>
                  </a:solidFill>
                  <a:latin typeface="Aptos" panose="02110004020202020204"/>
                  <a:ea typeface="맑은 고딕" panose="020B0503020000020004" pitchFamily="50" charset="-127"/>
                </a:rPr>
                <a:t>T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맑은 고딕" panose="020B0503020000020004" pitchFamily="50" charset="-127"/>
                  <a:cs typeface="+mn-cs"/>
                </a:rPr>
                <a:t>est</a:t>
              </a: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463A2E-CC7C-6033-5E6E-61BBA3EA5923}"/>
                </a:ext>
              </a:extLst>
            </p:cNvPr>
            <p:cNvSpPr txBox="1"/>
            <p:nvPr/>
          </p:nvSpPr>
          <p:spPr>
            <a:xfrm>
              <a:off x="2882659" y="863084"/>
              <a:ext cx="19372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맑은 고딕" panose="020B0503020000020004" pitchFamily="50" charset="-127"/>
                  <a:cs typeface="+mn-cs"/>
                </a:rPr>
                <a:t>2. Experiment Setup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0A5993C-9FEB-2A35-6C4F-A33D2A1DE30E}"/>
              </a:ext>
            </a:extLst>
          </p:cNvPr>
          <p:cNvGrpSpPr/>
          <p:nvPr/>
        </p:nvGrpSpPr>
        <p:grpSpPr>
          <a:xfrm>
            <a:off x="6527798" y="1474033"/>
            <a:ext cx="4165604" cy="1661994"/>
            <a:chOff x="2082796" y="863084"/>
            <a:chExt cx="3536951" cy="166199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0731B4-5963-D5FB-ED4C-A24F45D03FD5}"/>
                </a:ext>
              </a:extLst>
            </p:cNvPr>
            <p:cNvSpPr txBox="1"/>
            <p:nvPr/>
          </p:nvSpPr>
          <p:spPr>
            <a:xfrm>
              <a:off x="2082796" y="1047750"/>
              <a:ext cx="3536951" cy="1477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맑은 고딕" panose="020B0503020000020004" pitchFamily="50" charset="-127"/>
                  <a:cs typeface="+mn-cs"/>
                </a:rPr>
                <a:t>Distorted Image Measurement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altLang="ko-KR" dirty="0">
                <a:solidFill>
                  <a:prstClr val="black"/>
                </a:solidFill>
                <a:latin typeface="Aptos" panose="02110004020202020204"/>
                <a:ea typeface="맑은 고딕" panose="020B0503020000020004" pitchFamily="50" charset="-127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맑은 고딕" panose="020B0503020000020004" pitchFamily="50" charset="-127"/>
                  <a:cs typeface="+mn-cs"/>
                </a:rPr>
                <a:t>Image Transformation into 2D Plane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7139CA-A179-C2D9-158F-A10F595F765C}"/>
                </a:ext>
              </a:extLst>
            </p:cNvPr>
            <p:cNvSpPr txBox="1"/>
            <p:nvPr/>
          </p:nvSpPr>
          <p:spPr>
            <a:xfrm>
              <a:off x="3146855" y="863084"/>
              <a:ext cx="14088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맑은 고딕" panose="020B0503020000020004" pitchFamily="50" charset="-127"/>
                  <a:cs typeface="+mn-cs"/>
                </a:rPr>
                <a:t>3. Experiment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097F3D6-085E-C462-C233-503C1C364A54}"/>
              </a:ext>
            </a:extLst>
          </p:cNvPr>
          <p:cNvGrpSpPr/>
          <p:nvPr/>
        </p:nvGrpSpPr>
        <p:grpSpPr>
          <a:xfrm>
            <a:off x="6527798" y="3453545"/>
            <a:ext cx="4165604" cy="2215991"/>
            <a:chOff x="2082796" y="863084"/>
            <a:chExt cx="3536951" cy="22159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3B7EE3-9FB1-9AE7-4C8F-60CD6DA27125}"/>
                </a:ext>
              </a:extLst>
            </p:cNvPr>
            <p:cNvSpPr txBox="1"/>
            <p:nvPr/>
          </p:nvSpPr>
          <p:spPr>
            <a:xfrm>
              <a:off x="2082796" y="1047750"/>
              <a:ext cx="3536951" cy="203132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맑은 고딕" panose="020B0503020000020004" pitchFamily="50" charset="-127"/>
                  <a:cs typeface="+mn-cs"/>
                </a:rPr>
                <a:t>Comparison of Original &amp; Measured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맑은 고딕" panose="020B0503020000020004" pitchFamily="50" charset="-127"/>
                  <a:cs typeface="+mn-cs"/>
                </a:rPr>
                <a:t>1D (x, y axis) Intensity </a:t>
              </a:r>
              <a:r>
                <a:rPr lang="en-US" altLang="ko-KR" dirty="0">
                  <a:solidFill>
                    <a:prstClr val="black"/>
                  </a:solidFill>
                  <a:latin typeface="Aptos" panose="02110004020202020204"/>
                  <a:ea typeface="맑은 고딕" panose="020B0503020000020004" pitchFamily="50" charset="-127"/>
                </a:rPr>
                <a:t>G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맑은 고딕" panose="020B0503020000020004" pitchFamily="50" charset="-127"/>
                  <a:cs typeface="+mn-cs"/>
                </a:rPr>
                <a:t>raph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lang="en-US" altLang="ko-KR" dirty="0">
                  <a:solidFill>
                    <a:prstClr val="black"/>
                  </a:solidFill>
                  <a:latin typeface="Aptos" panose="02110004020202020204"/>
                  <a:ea typeface="맑은 고딕" panose="020B0503020000020004" pitchFamily="50" charset="-127"/>
                </a:rPr>
                <a:t>Fi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맑은 고딕" panose="020B0503020000020004" pitchFamily="50" charset="-127"/>
                  <a:cs typeface="+mn-cs"/>
                </a:rPr>
                <a:t>tting</a:t>
              </a: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맑은 고딕" panose="020B0503020000020004" pitchFamily="50" charset="-127"/>
                  <a:cs typeface="+mn-cs"/>
                </a:rPr>
                <a:t>Fitting Error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8048A4-3010-96EC-DFE0-7343E6233AE9}"/>
                </a:ext>
              </a:extLst>
            </p:cNvPr>
            <p:cNvSpPr txBox="1"/>
            <p:nvPr/>
          </p:nvSpPr>
          <p:spPr>
            <a:xfrm>
              <a:off x="2980659" y="863084"/>
              <a:ext cx="17412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맑은 고딕" panose="020B0503020000020004" pitchFamily="50" charset="-127"/>
                  <a:cs typeface="+mn-cs"/>
                </a:rPr>
                <a:t>4. Result Analysis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EA528BF-9081-C3BC-54CB-367A9708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8426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375B5B-5FEB-9F3D-1E5F-F91C361DB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Review of the Concept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385284-7425-2150-5F0B-05330F74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3</a:t>
            </a:fld>
            <a:endParaRPr lang="en-DK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390C949-34D0-CF19-D838-CADA0A117F0D}"/>
              </a:ext>
            </a:extLst>
          </p:cNvPr>
          <p:cNvGrpSpPr/>
          <p:nvPr/>
        </p:nvGrpSpPr>
        <p:grpSpPr>
          <a:xfrm>
            <a:off x="542740" y="2293014"/>
            <a:ext cx="4088033" cy="3323498"/>
            <a:chOff x="838200" y="2048323"/>
            <a:chExt cx="4088033" cy="3323498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6EE04827-5764-9AA8-1092-75080F2786EE}"/>
                </a:ext>
              </a:extLst>
            </p:cNvPr>
            <p:cNvGrpSpPr/>
            <p:nvPr/>
          </p:nvGrpSpPr>
          <p:grpSpPr>
            <a:xfrm>
              <a:off x="838200" y="2048323"/>
              <a:ext cx="4088033" cy="3323498"/>
              <a:chOff x="3091221" y="2502627"/>
              <a:chExt cx="4088033" cy="3323498"/>
            </a:xfrm>
          </p:grpSpPr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AB1FFB7E-8B25-2E7A-6948-F50F4F619858}"/>
                  </a:ext>
                </a:extLst>
              </p:cNvPr>
              <p:cNvGrpSpPr/>
              <p:nvPr/>
            </p:nvGrpSpPr>
            <p:grpSpPr>
              <a:xfrm>
                <a:off x="3091221" y="2502627"/>
                <a:ext cx="4088033" cy="2653527"/>
                <a:chOff x="3091221" y="2502627"/>
                <a:chExt cx="4088033" cy="2653527"/>
              </a:xfrm>
            </p:grpSpPr>
            <p:sp>
              <p:nvSpPr>
                <p:cNvPr id="6" name="Direct Access Storage 14">
                  <a:extLst>
                    <a:ext uri="{FF2B5EF4-FFF2-40B4-BE49-F238E27FC236}">
                      <a16:creationId xmlns:a16="http://schemas.microsoft.com/office/drawing/2014/main" id="{04F1C2A9-90FE-EE2E-34A8-2FA01529CCF6}"/>
                    </a:ext>
                  </a:extLst>
                </p:cNvPr>
                <p:cNvSpPr/>
                <p:nvPr/>
              </p:nvSpPr>
              <p:spPr>
                <a:xfrm rot="10121623">
                  <a:off x="3091221" y="3865966"/>
                  <a:ext cx="4088033" cy="1208489"/>
                </a:xfrm>
                <a:prstGeom prst="flowChartMagneticDrum">
                  <a:avLst/>
                </a:prstGeom>
                <a:noFill/>
                <a:ln>
                  <a:solidFill>
                    <a:schemeClr val="tx1"/>
                  </a:solidFill>
                </a:ln>
                <a:scene3d>
                  <a:camera prst="isometricRightUp">
                    <a:rot lat="600000" lon="18900000" rev="3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 dirty="0"/>
                </a:p>
              </p:txBody>
            </p:sp>
            <p:pic>
              <p:nvPicPr>
                <p:cNvPr id="9" name="그림 8">
                  <a:extLst>
                    <a:ext uri="{FF2B5EF4-FFF2-40B4-BE49-F238E27FC236}">
                      <a16:creationId xmlns:a16="http://schemas.microsoft.com/office/drawing/2014/main" id="{892E198B-3118-8439-D08A-DC4EC755EA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l="15887" t="26654" r="16797" b="27253"/>
                <a:stretch/>
              </p:blipFill>
              <p:spPr>
                <a:xfrm rot="5400000">
                  <a:off x="4711374" y="2728052"/>
                  <a:ext cx="939800" cy="488950"/>
                </a:xfrm>
                <a:prstGeom prst="rect">
                  <a:avLst/>
                </a:prstGeom>
              </p:spPr>
            </p:pic>
            <p:sp>
              <p:nvSpPr>
                <p:cNvPr id="10" name="Rectangle 94">
                  <a:extLst>
                    <a:ext uri="{FF2B5EF4-FFF2-40B4-BE49-F238E27FC236}">
                      <a16:creationId xmlns:a16="http://schemas.microsoft.com/office/drawing/2014/main" id="{9265BCD3-4A92-A498-6FD7-AB8410B4DD4F}"/>
                    </a:ext>
                  </a:extLst>
                </p:cNvPr>
                <p:cNvSpPr/>
                <p:nvPr/>
              </p:nvSpPr>
              <p:spPr>
                <a:xfrm rot="535242">
                  <a:off x="5055102" y="4201555"/>
                  <a:ext cx="393505" cy="43039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scene3d>
                  <a:camera prst="isometricLeftDown">
                    <a:rot lat="600000" lon="27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 dirty="0"/>
                </a:p>
              </p:txBody>
            </p:sp>
            <p:sp>
              <p:nvSpPr>
                <p:cNvPr id="11" name="Rectangle 94">
                  <a:extLst>
                    <a:ext uri="{FF2B5EF4-FFF2-40B4-BE49-F238E27FC236}">
                      <a16:creationId xmlns:a16="http://schemas.microsoft.com/office/drawing/2014/main" id="{5635A9A9-E614-B50A-609A-124F7C4089CB}"/>
                    </a:ext>
                  </a:extLst>
                </p:cNvPr>
                <p:cNvSpPr/>
                <p:nvPr/>
              </p:nvSpPr>
              <p:spPr>
                <a:xfrm>
                  <a:off x="4019099" y="4728191"/>
                  <a:ext cx="406852" cy="40687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</a:ln>
                <a:scene3d>
                  <a:camera prst="isometricLeftDown">
                    <a:rot lat="600000" lon="27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 dirty="0"/>
                </a:p>
              </p:txBody>
            </p:sp>
            <p:cxnSp>
              <p:nvCxnSpPr>
                <p:cNvPr id="13" name="직선 연결선 12">
                  <a:extLst>
                    <a:ext uri="{FF2B5EF4-FFF2-40B4-BE49-F238E27FC236}">
                      <a16:creationId xmlns:a16="http://schemas.microsoft.com/office/drawing/2014/main" id="{5F63AFFB-9AFB-D432-1519-79BBFB784B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90195" y="4173648"/>
                  <a:ext cx="1045042" cy="51612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직선 연결선 16">
                  <a:extLst>
                    <a:ext uri="{FF2B5EF4-FFF2-40B4-BE49-F238E27FC236}">
                      <a16:creationId xmlns:a16="http://schemas.microsoft.com/office/drawing/2014/main" id="{2CE18B2F-035D-7DEC-E4FD-BA3ECD7564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80707" y="4242704"/>
                  <a:ext cx="1045042" cy="51612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직선 연결선 17">
                  <a:extLst>
                    <a:ext uri="{FF2B5EF4-FFF2-40B4-BE49-F238E27FC236}">
                      <a16:creationId xmlns:a16="http://schemas.microsoft.com/office/drawing/2014/main" id="{E104FC02-985B-C2AA-63A8-D80F15E4F0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66561" y="4585431"/>
                  <a:ext cx="1024090" cy="50636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직선 연결선 21">
                  <a:extLst>
                    <a:ext uri="{FF2B5EF4-FFF2-40B4-BE49-F238E27FC236}">
                      <a16:creationId xmlns:a16="http://schemas.microsoft.com/office/drawing/2014/main" id="{5EE66F6E-0702-1BBA-E5B4-A84AC081AA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69713" y="4674639"/>
                  <a:ext cx="973834" cy="48151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직선 화살표 연결선 33">
                <a:extLst>
                  <a:ext uri="{FF2B5EF4-FFF2-40B4-BE49-F238E27FC236}">
                    <a16:creationId xmlns:a16="http://schemas.microsoft.com/office/drawing/2014/main" id="{98321A8B-EE1D-817A-CAE2-FD9A387128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1550" y="4819615"/>
                <a:ext cx="1479550" cy="243963"/>
              </a:xfrm>
              <a:prstGeom prst="straightConnector1">
                <a:avLst/>
              </a:prstGeom>
              <a:ln w="635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화살표 연결선 34">
                <a:extLst>
                  <a:ext uri="{FF2B5EF4-FFF2-40B4-BE49-F238E27FC236}">
                    <a16:creationId xmlns:a16="http://schemas.microsoft.com/office/drawing/2014/main" id="{C7EE50A8-3B35-0B08-C935-7D0425A190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02933" y="3940175"/>
                <a:ext cx="0" cy="1885950"/>
              </a:xfrm>
              <a:prstGeom prst="straightConnector1">
                <a:avLst/>
              </a:prstGeom>
              <a:ln w="635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CF90545-BA23-A831-02B0-F8C49FFE2409}"/>
                </a:ext>
              </a:extLst>
            </p:cNvPr>
            <p:cNvSpPr txBox="1"/>
            <p:nvPr/>
          </p:nvSpPr>
          <p:spPr>
            <a:xfrm>
              <a:off x="3090526" y="2185110"/>
              <a:ext cx="1060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CMOS Camera</a:t>
              </a:r>
              <a:endParaRPr lang="ko-KR" altLang="en-US" sz="16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8A0305-1F15-FA44-10BB-C01690C55680}"/>
                </a:ext>
              </a:extLst>
            </p:cNvPr>
            <p:cNvSpPr txBox="1"/>
            <p:nvPr/>
          </p:nvSpPr>
          <p:spPr>
            <a:xfrm>
              <a:off x="2894460" y="3445515"/>
              <a:ext cx="13780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YAG Screen</a:t>
              </a:r>
              <a:endParaRPr lang="ko-KR" altLang="en-US" sz="1600" dirty="0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CB37F38-958A-AA86-B036-1F070A6473D1}"/>
              </a:ext>
            </a:extLst>
          </p:cNvPr>
          <p:cNvGrpSpPr/>
          <p:nvPr/>
        </p:nvGrpSpPr>
        <p:grpSpPr>
          <a:xfrm>
            <a:off x="4343208" y="1492168"/>
            <a:ext cx="2647228" cy="1760131"/>
            <a:chOff x="5963372" y="1383322"/>
            <a:chExt cx="2647228" cy="1760131"/>
          </a:xfrm>
        </p:grpSpPr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49F7AF18-53E2-A9BE-4449-F05190D3D3BB}"/>
                </a:ext>
              </a:extLst>
            </p:cNvPr>
            <p:cNvSpPr/>
            <p:nvPr/>
          </p:nvSpPr>
          <p:spPr>
            <a:xfrm>
              <a:off x="6617505" y="1937320"/>
              <a:ext cx="1403350" cy="842921"/>
            </a:xfrm>
            <a:custGeom>
              <a:avLst/>
              <a:gdLst>
                <a:gd name="connsiteX0" fmla="*/ 0 w 1955800"/>
                <a:gd name="connsiteY0" fmla="*/ 0 h 1174750"/>
                <a:gd name="connsiteX1" fmla="*/ 1955800 w 1955800"/>
                <a:gd name="connsiteY1" fmla="*/ 209550 h 1174750"/>
                <a:gd name="connsiteX2" fmla="*/ 1657350 w 1955800"/>
                <a:gd name="connsiteY2" fmla="*/ 1174750 h 1174750"/>
                <a:gd name="connsiteX3" fmla="*/ 431800 w 1955800"/>
                <a:gd name="connsiteY3" fmla="*/ 1143000 h 1174750"/>
                <a:gd name="connsiteX4" fmla="*/ 0 w 1955800"/>
                <a:gd name="connsiteY4" fmla="*/ 0 h 117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74750">
                  <a:moveTo>
                    <a:pt x="0" y="0"/>
                  </a:moveTo>
                  <a:lnTo>
                    <a:pt x="1955800" y="209550"/>
                  </a:lnTo>
                  <a:lnTo>
                    <a:pt x="1657350" y="1174750"/>
                  </a:lnTo>
                  <a:lnTo>
                    <a:pt x="431800" y="1143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FF9734C4-1F74-95C0-86F1-7121DACA9B04}"/>
                </a:ext>
              </a:extLst>
            </p:cNvPr>
            <p:cNvSpPr/>
            <p:nvPr/>
          </p:nvSpPr>
          <p:spPr>
            <a:xfrm>
              <a:off x="5963372" y="1567989"/>
              <a:ext cx="2647228" cy="15754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A0D331-16B6-5EE5-D1A2-267A2ED8C536}"/>
                </a:ext>
              </a:extLst>
            </p:cNvPr>
            <p:cNvSpPr txBox="1"/>
            <p:nvPr/>
          </p:nvSpPr>
          <p:spPr>
            <a:xfrm>
              <a:off x="6585311" y="1383322"/>
              <a:ext cx="14033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Pixel Space</a:t>
              </a:r>
              <a:endParaRPr lang="ko-KR" altLang="en-US" b="1" dirty="0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63AA9B8-6833-F506-A734-67131B30B09B}"/>
              </a:ext>
            </a:extLst>
          </p:cNvPr>
          <p:cNvGrpSpPr/>
          <p:nvPr/>
        </p:nvGrpSpPr>
        <p:grpSpPr>
          <a:xfrm>
            <a:off x="4343208" y="4450683"/>
            <a:ext cx="2647228" cy="1763870"/>
            <a:chOff x="4894763" y="4195903"/>
            <a:chExt cx="2647228" cy="1763870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F3336E29-F803-5C63-66C3-D40B9C154299}"/>
                </a:ext>
              </a:extLst>
            </p:cNvPr>
            <p:cNvSpPr/>
            <p:nvPr/>
          </p:nvSpPr>
          <p:spPr>
            <a:xfrm>
              <a:off x="5697676" y="4663706"/>
              <a:ext cx="1041400" cy="10414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CB333CE-121A-CF69-D182-FA92AE011ADF}"/>
                </a:ext>
              </a:extLst>
            </p:cNvPr>
            <p:cNvSpPr/>
            <p:nvPr/>
          </p:nvSpPr>
          <p:spPr>
            <a:xfrm>
              <a:off x="4894763" y="4384309"/>
              <a:ext cx="2647228" cy="15754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CADEDD-8E4B-59D6-0FEB-802D7A51831D}"/>
                </a:ext>
              </a:extLst>
            </p:cNvPr>
            <p:cNvSpPr txBox="1"/>
            <p:nvPr/>
          </p:nvSpPr>
          <p:spPr>
            <a:xfrm>
              <a:off x="5545457" y="4195903"/>
              <a:ext cx="13458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Real Space</a:t>
              </a:r>
              <a:endParaRPr lang="ko-KR" altLang="en-US" b="1" dirty="0"/>
            </a:p>
          </p:txBody>
        </p:sp>
      </p:grpSp>
      <p:sp>
        <p:nvSpPr>
          <p:cNvPr id="24" name="화살표: 아래쪽 23">
            <a:extLst>
              <a:ext uri="{FF2B5EF4-FFF2-40B4-BE49-F238E27FC236}">
                <a16:creationId xmlns:a16="http://schemas.microsoft.com/office/drawing/2014/main" id="{39B05B03-DC32-0FB1-3AF8-5596957FFD03}"/>
              </a:ext>
            </a:extLst>
          </p:cNvPr>
          <p:cNvSpPr/>
          <p:nvPr/>
        </p:nvSpPr>
        <p:spPr>
          <a:xfrm>
            <a:off x="5479234" y="3594881"/>
            <a:ext cx="336550" cy="70952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날짜 개체 틀 24">
            <a:extLst>
              <a:ext uri="{FF2B5EF4-FFF2-40B4-BE49-F238E27FC236}">
                <a16:creationId xmlns:a16="http://schemas.microsoft.com/office/drawing/2014/main" id="{B3B61052-CBCA-8331-0F27-37E533AE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6241B-0A49-16C7-5030-548AA69B36F6}"/>
              </a:ext>
            </a:extLst>
          </p:cNvPr>
          <p:cNvSpPr txBox="1"/>
          <p:nvPr/>
        </p:nvSpPr>
        <p:spPr>
          <a:xfrm>
            <a:off x="7356961" y="1681956"/>
            <a:ext cx="46509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Defects of the existing BPRM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Inclined scintillating screen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Inaccurate position coordinates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Resulting in distorted beam profile</a:t>
            </a:r>
          </a:p>
          <a:p>
            <a:endParaRPr lang="en-US" sz="2400" dirty="0"/>
          </a:p>
          <a:p>
            <a:r>
              <a:rPr lang="en-US" sz="2400" dirty="0"/>
              <a:t>Goal of the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Restoring original screen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Identifying real beam profile</a:t>
            </a:r>
          </a:p>
          <a:p>
            <a:endParaRPr lang="en-US" sz="2400" dirty="0"/>
          </a:p>
          <a:p>
            <a:r>
              <a:rPr lang="en-US" sz="2400" dirty="0"/>
              <a:t>Method of image calibration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Obtain the relationship between pixel space and real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Transform all coordinates</a:t>
            </a:r>
          </a:p>
        </p:txBody>
      </p:sp>
    </p:spTree>
    <p:extLst>
      <p:ext uri="{BB962C8B-B14F-4D97-AF65-F5344CB8AC3E}">
        <p14:creationId xmlns:p14="http://schemas.microsoft.com/office/powerpoint/2010/main" val="88079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35176B-CB12-A97A-3959-25684A0C9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Perspective Calibration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0E5C76-7C48-A7C2-1C04-A8B0CDEB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4</a:t>
            </a:fld>
            <a:endParaRPr lang="en-DK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EFC4B4C-3E27-FEC7-918C-428D8B1C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10591C9A-6E48-C0C9-172B-08CC651C8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51289"/>
          <a:stretch/>
        </p:blipFill>
        <p:spPr>
          <a:xfrm>
            <a:off x="1811339" y="2019677"/>
            <a:ext cx="2640012" cy="2647950"/>
          </a:xfrm>
          <a:prstGeom prst="rect">
            <a:avLst/>
          </a:prstGeom>
        </p:spPr>
      </p:pic>
      <p:pic>
        <p:nvPicPr>
          <p:cNvPr id="8" name="내용 개체 틀 5">
            <a:extLst>
              <a:ext uri="{FF2B5EF4-FFF2-40B4-BE49-F238E27FC236}">
                <a16:creationId xmlns:a16="http://schemas.microsoft.com/office/drawing/2014/main" id="{70518D88-3168-D906-88BB-6A517D470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289"/>
          <a:stretch/>
        </p:blipFill>
        <p:spPr>
          <a:xfrm>
            <a:off x="7575550" y="2019677"/>
            <a:ext cx="2640012" cy="2647950"/>
          </a:xfrm>
          <a:prstGeom prst="rect">
            <a:avLst/>
          </a:prstGeom>
        </p:spPr>
      </p:pic>
      <p:sp>
        <p:nvSpPr>
          <p:cNvPr id="3" name="화살표: 아래쪽 23">
            <a:extLst>
              <a:ext uri="{FF2B5EF4-FFF2-40B4-BE49-F238E27FC236}">
                <a16:creationId xmlns:a16="http://schemas.microsoft.com/office/drawing/2014/main" id="{5868EC0C-929A-7E89-B9BD-2D1561A96193}"/>
              </a:ext>
            </a:extLst>
          </p:cNvPr>
          <p:cNvSpPr/>
          <p:nvPr/>
        </p:nvSpPr>
        <p:spPr>
          <a:xfrm rot="16200000">
            <a:off x="5648125" y="2332425"/>
            <a:ext cx="895748" cy="202245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2F4D8F-580B-92FC-3311-0F210BB45204}"/>
                  </a:ext>
                </a:extLst>
              </p:cNvPr>
              <p:cNvSpPr txBox="1"/>
              <p:nvPr/>
            </p:nvSpPr>
            <p:spPr>
              <a:xfrm>
                <a:off x="4765769" y="2007847"/>
                <a:ext cx="2495362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2F4D8F-580B-92FC-3311-0F210BB45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769" y="2007847"/>
                <a:ext cx="2495362" cy="880369"/>
              </a:xfrm>
              <a:prstGeom prst="rect">
                <a:avLst/>
              </a:prstGeom>
              <a:blipFill>
                <a:blip r:embed="rId3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5727967-A463-9981-9297-6A147FA924B6}"/>
              </a:ext>
            </a:extLst>
          </p:cNvPr>
          <p:cNvSpPr txBox="1"/>
          <p:nvPr/>
        </p:nvSpPr>
        <p:spPr>
          <a:xfrm>
            <a:off x="1906263" y="5200719"/>
            <a:ext cx="8214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Flattening the 3D distorted image into 2D projection space.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Nominate 4 pairs of coordinate on both planes, to solve 3x3 matrix.</a:t>
            </a:r>
          </a:p>
        </p:txBody>
      </p:sp>
      <p:pic>
        <p:nvPicPr>
          <p:cNvPr id="9" name="Picture 8" descr="A number and numbers on a white background&#10;&#10;AI-generated content may be incorrect.">
            <a:extLst>
              <a:ext uri="{FF2B5EF4-FFF2-40B4-BE49-F238E27FC236}">
                <a16:creationId xmlns:a16="http://schemas.microsoft.com/office/drawing/2014/main" id="{09BA3306-2254-42F8-ED2C-ADB725E68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6234" b="2685"/>
          <a:stretch/>
        </p:blipFill>
        <p:spPr>
          <a:xfrm>
            <a:off x="4511403" y="3855691"/>
            <a:ext cx="3064147" cy="145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1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E447A-E983-353B-E22D-F40B633E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46EC6-AABD-0440-B06B-704F420A4467}" type="slidenum">
              <a:rPr kumimoji="0" lang="en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BC9451-5D6D-9F5E-6CAB-50C2031BB4FF}"/>
              </a:ext>
            </a:extLst>
          </p:cNvPr>
          <p:cNvSpPr/>
          <p:nvPr/>
        </p:nvSpPr>
        <p:spPr>
          <a:xfrm>
            <a:off x="4262139" y="4213348"/>
            <a:ext cx="3389035" cy="287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Grid plate</a:t>
            </a: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47D303-9CD1-9550-E43E-2CE0E2196DB8}"/>
              </a:ext>
            </a:extLst>
          </p:cNvPr>
          <p:cNvSpPr/>
          <p:nvPr/>
        </p:nvSpPr>
        <p:spPr>
          <a:xfrm>
            <a:off x="4262139" y="1493591"/>
            <a:ext cx="3389035" cy="287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Grid plate</a:t>
            </a: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B7C5E7-95DC-30C2-E7D2-88ADD1A3BCB1}"/>
              </a:ext>
            </a:extLst>
          </p:cNvPr>
          <p:cNvSpPr/>
          <p:nvPr/>
        </p:nvSpPr>
        <p:spPr>
          <a:xfrm>
            <a:off x="3184642" y="5378558"/>
            <a:ext cx="1016711" cy="7801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2–axis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Motor</a:t>
            </a: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89BAA8-FD26-1CF9-16FE-E310658D1C5C}"/>
              </a:ext>
            </a:extLst>
          </p:cNvPr>
          <p:cNvSpPr/>
          <p:nvPr/>
        </p:nvSpPr>
        <p:spPr>
          <a:xfrm>
            <a:off x="5529297" y="5231487"/>
            <a:ext cx="978344" cy="1074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Camera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17895-3877-9942-FC45-1E37A43237E9}"/>
              </a:ext>
            </a:extLst>
          </p:cNvPr>
          <p:cNvSpPr/>
          <p:nvPr/>
        </p:nvSpPr>
        <p:spPr>
          <a:xfrm>
            <a:off x="5664112" y="4943739"/>
            <a:ext cx="708714" cy="287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4ABBE4-8631-8D49-83A8-2205662DC825}"/>
              </a:ext>
            </a:extLst>
          </p:cNvPr>
          <p:cNvSpPr/>
          <p:nvPr/>
        </p:nvSpPr>
        <p:spPr>
          <a:xfrm rot="2380031">
            <a:off x="5611298" y="2874285"/>
            <a:ext cx="1016712" cy="201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YAG</a:t>
            </a: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3B77F-C590-1FFB-0FC3-69CDAF71D89E}"/>
              </a:ext>
            </a:extLst>
          </p:cNvPr>
          <p:cNvSpPr/>
          <p:nvPr/>
        </p:nvSpPr>
        <p:spPr>
          <a:xfrm>
            <a:off x="838200" y="2908480"/>
            <a:ext cx="1509080" cy="287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Laser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D108F0-D013-CA7F-C459-E3F3C681CA5C}"/>
              </a:ext>
            </a:extLst>
          </p:cNvPr>
          <p:cNvCxnSpPr>
            <a:cxnSpLocks/>
            <a:stCxn id="14" idx="3"/>
            <a:endCxn id="13" idx="2"/>
          </p:cNvCxnSpPr>
          <p:nvPr/>
        </p:nvCxnSpPr>
        <p:spPr>
          <a:xfrm>
            <a:off x="2347280" y="3052354"/>
            <a:ext cx="370814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이등변 삼각형 2">
            <a:extLst>
              <a:ext uri="{FF2B5EF4-FFF2-40B4-BE49-F238E27FC236}">
                <a16:creationId xmlns:a16="http://schemas.microsoft.com/office/drawing/2014/main" id="{DA218AA9-C220-71FC-588B-DFA7CFF8C359}"/>
              </a:ext>
            </a:extLst>
          </p:cNvPr>
          <p:cNvSpPr/>
          <p:nvPr/>
        </p:nvSpPr>
        <p:spPr>
          <a:xfrm rot="10800000">
            <a:off x="5721129" y="3454617"/>
            <a:ext cx="594679" cy="1517461"/>
          </a:xfrm>
          <a:prstGeom prst="triangle">
            <a:avLst/>
          </a:prstGeom>
          <a:solidFill>
            <a:srgbClr val="FFC000">
              <a:lumMod val="20000"/>
              <a:lumOff val="80000"/>
              <a:alpha val="55445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644D88-B72F-09D7-C945-97327CE5865C}"/>
              </a:ext>
            </a:extLst>
          </p:cNvPr>
          <p:cNvSpPr txBox="1"/>
          <p:nvPr/>
        </p:nvSpPr>
        <p:spPr>
          <a:xfrm>
            <a:off x="7651174" y="1376167"/>
            <a:ext cx="4071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rPr>
              <a:t>한 칸에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rPr>
              <a:t>5mm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rPr>
              <a:t>중심점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rPr>
              <a:t>원점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rPr>
              <a:t> 기준으로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rPr>
              <a:t>20mm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rPr>
              <a:t> 지점까지 사용 가능</a:t>
            </a:r>
            <a:endParaRPr kumimoji="0" lang="en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CDA8D-6A8D-227F-D673-FB476E4D338D}"/>
              </a:ext>
            </a:extLst>
          </p:cNvPr>
          <p:cNvSpPr txBox="1"/>
          <p:nvPr/>
        </p:nvSpPr>
        <p:spPr>
          <a:xfrm>
            <a:off x="838201" y="3214357"/>
            <a:ext cx="3423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rPr>
              <a:t>Wavelength: 532 nm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Power: 500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Diameter: 6.0 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rPr>
              <a:t>*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50" charset="-127"/>
                <a:cs typeface="+mn-cs"/>
              </a:rPr>
              <a:t>슬릿 구멍으로 빔 크기 줄이기 </a:t>
            </a:r>
            <a:endParaRPr kumimoji="0" lang="en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3EB251-D3FE-E5FC-671D-EF6B77556E64}"/>
              </a:ext>
            </a:extLst>
          </p:cNvPr>
          <p:cNvSpPr txBox="1"/>
          <p:nvPr/>
        </p:nvSpPr>
        <p:spPr>
          <a:xfrm>
            <a:off x="6599627" y="2402822"/>
            <a:ext cx="283090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Ce:YAG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single crystals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Size: 10x10x0.1mm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Thermal resistance: 790 W/m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Melting point: 2243 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Polished surface with marking grid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CA7841D-B5B9-C6D8-6276-106BC13382F3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4201353" y="5768617"/>
            <a:ext cx="13279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98DD42-2982-1FAD-A228-968BE9F73B8C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507641" y="5768616"/>
            <a:ext cx="132794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A4554D1-D606-66F4-61CB-82858CE4D764}"/>
              </a:ext>
            </a:extLst>
          </p:cNvPr>
          <p:cNvSpPr txBox="1"/>
          <p:nvPr/>
        </p:nvSpPr>
        <p:spPr>
          <a:xfrm>
            <a:off x="6507641" y="5716765"/>
            <a:ext cx="31298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Type: CMOS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Resolution: 1.6 Megapixels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Sensor Size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FxV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): 4.97 mm × 3.73 mm</a:t>
            </a:r>
            <a:endParaRPr kumimoji="0" lang="en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Mono (Colorless)</a:t>
            </a:r>
            <a:endParaRPr kumimoji="0" lang="en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E8844C-AB03-119F-A924-6A40A81D30DA}"/>
              </a:ext>
            </a:extLst>
          </p:cNvPr>
          <p:cNvSpPr txBox="1"/>
          <p:nvPr/>
        </p:nvSpPr>
        <p:spPr>
          <a:xfrm>
            <a:off x="6569435" y="4691234"/>
            <a:ext cx="31749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Fixed focal length: 25 mm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(Wide Angle)</a:t>
            </a:r>
            <a:endParaRPr kumimoji="0" lang="en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Working distance: 100mm - ∞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Maximum distortion: 0.22 %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B40A8-1C3A-78EC-FEA9-6BDE559617F9}"/>
              </a:ext>
            </a:extLst>
          </p:cNvPr>
          <p:cNvSpPr txBox="1"/>
          <p:nvPr/>
        </p:nvSpPr>
        <p:spPr>
          <a:xfrm>
            <a:off x="1085427" y="5291562"/>
            <a:ext cx="2097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Ethernet control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Resolution: 10000 ppr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BK Brake (Axis-mounted)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Holding torque: 1.0 Nm</a:t>
            </a: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D81FF4B8-1E14-985B-0339-90CFDE76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Experimental Setup</a:t>
            </a:r>
            <a:endParaRPr lang="ko-KR" altLang="en-US" dirty="0"/>
          </a:p>
        </p:txBody>
      </p:sp>
      <p:sp>
        <p:nvSpPr>
          <p:cNvPr id="15" name="날짜 개체 틀 14">
            <a:extLst>
              <a:ext uri="{FF2B5EF4-FFF2-40B4-BE49-F238E27FC236}">
                <a16:creationId xmlns:a16="http://schemas.microsoft.com/office/drawing/2014/main" id="{64F4F447-ECBA-F075-ECF2-34A0CD34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8532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54784C-B889-2CD8-A060-4D6AADE2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Order Laser Optics Equipment</a:t>
            </a:r>
            <a:endParaRPr lang="ko-KR" altLang="en-US" dirty="0"/>
          </a:p>
        </p:txBody>
      </p:sp>
      <p:pic>
        <p:nvPicPr>
          <p:cNvPr id="6" name="Content Placeholder 5" descr="A machine on a table&#10;&#10;AI-generated content may be incorrect.">
            <a:extLst>
              <a:ext uri="{FF2B5EF4-FFF2-40B4-BE49-F238E27FC236}">
                <a16:creationId xmlns:a16="http://schemas.microsoft.com/office/drawing/2014/main" id="{940EFCD9-F3A8-AA62-F54C-505E99618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001" y="2088725"/>
            <a:ext cx="4299773" cy="3224830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12A7E62-71C4-5D4D-5B7E-BA0089F0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6</a:t>
            </a:fld>
            <a:endParaRPr lang="en-DK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3AA410-92B0-B110-2FCD-1A130228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pic>
        <p:nvPicPr>
          <p:cNvPr id="7" name="Picture 6" descr="A machine with a flashlight on it&#10;&#10;AI-generated content may be incorrect.">
            <a:extLst>
              <a:ext uri="{FF2B5EF4-FFF2-40B4-BE49-F238E27FC236}">
                <a16:creationId xmlns:a16="http://schemas.microsoft.com/office/drawing/2014/main" id="{ECB8AF43-4BBF-DD4F-73ED-F47E716EAD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0" t="10847" b="20152"/>
          <a:stretch/>
        </p:blipFill>
        <p:spPr>
          <a:xfrm rot="5400000">
            <a:off x="6445593" y="2770650"/>
            <a:ext cx="3224830" cy="18609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CB8894-0FCB-CDB0-EF82-D25577931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714" y="5172386"/>
            <a:ext cx="1498588" cy="7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5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EB41BB-121C-2228-587A-DF2A9289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BPRM Stage Alignment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6E0C85-9542-22EE-6302-F546A0D9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F5936E9-3826-A1D0-C372-508BC27F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7</a:t>
            </a:fld>
            <a:endParaRPr lang="en-DK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A5F5B02-A470-A848-F8D1-F71330546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18" y="1853974"/>
            <a:ext cx="3972731" cy="2979548"/>
          </a:xfrm>
          <a:prstGeom prst="rect">
            <a:avLst/>
          </a:prstGeom>
        </p:spPr>
      </p:pic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27922C5C-7D67-66F2-6D4F-C0468B9B5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30306"/>
              </p:ext>
            </p:extLst>
          </p:nvPr>
        </p:nvGraphicFramePr>
        <p:xfrm>
          <a:off x="8163807" y="3060892"/>
          <a:ext cx="565752" cy="565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19">
                  <a:extLst>
                    <a:ext uri="{9D8B030D-6E8A-4147-A177-3AD203B41FA5}">
                      <a16:colId xmlns:a16="http://schemas.microsoft.com/office/drawing/2014/main" val="4204183725"/>
                    </a:ext>
                  </a:extLst>
                </a:gridCol>
                <a:gridCol w="70719">
                  <a:extLst>
                    <a:ext uri="{9D8B030D-6E8A-4147-A177-3AD203B41FA5}">
                      <a16:colId xmlns:a16="http://schemas.microsoft.com/office/drawing/2014/main" val="3351755000"/>
                    </a:ext>
                  </a:extLst>
                </a:gridCol>
                <a:gridCol w="70719">
                  <a:extLst>
                    <a:ext uri="{9D8B030D-6E8A-4147-A177-3AD203B41FA5}">
                      <a16:colId xmlns:a16="http://schemas.microsoft.com/office/drawing/2014/main" val="3036088724"/>
                    </a:ext>
                  </a:extLst>
                </a:gridCol>
                <a:gridCol w="70719">
                  <a:extLst>
                    <a:ext uri="{9D8B030D-6E8A-4147-A177-3AD203B41FA5}">
                      <a16:colId xmlns:a16="http://schemas.microsoft.com/office/drawing/2014/main" val="4153415232"/>
                    </a:ext>
                  </a:extLst>
                </a:gridCol>
                <a:gridCol w="70719">
                  <a:extLst>
                    <a:ext uri="{9D8B030D-6E8A-4147-A177-3AD203B41FA5}">
                      <a16:colId xmlns:a16="http://schemas.microsoft.com/office/drawing/2014/main" val="1778193219"/>
                    </a:ext>
                  </a:extLst>
                </a:gridCol>
                <a:gridCol w="70719">
                  <a:extLst>
                    <a:ext uri="{9D8B030D-6E8A-4147-A177-3AD203B41FA5}">
                      <a16:colId xmlns:a16="http://schemas.microsoft.com/office/drawing/2014/main" val="3933508554"/>
                    </a:ext>
                  </a:extLst>
                </a:gridCol>
                <a:gridCol w="70719">
                  <a:extLst>
                    <a:ext uri="{9D8B030D-6E8A-4147-A177-3AD203B41FA5}">
                      <a16:colId xmlns:a16="http://schemas.microsoft.com/office/drawing/2014/main" val="1723585653"/>
                    </a:ext>
                  </a:extLst>
                </a:gridCol>
                <a:gridCol w="70719">
                  <a:extLst>
                    <a:ext uri="{9D8B030D-6E8A-4147-A177-3AD203B41FA5}">
                      <a16:colId xmlns:a16="http://schemas.microsoft.com/office/drawing/2014/main" val="3815111341"/>
                    </a:ext>
                  </a:extLst>
                </a:gridCol>
              </a:tblGrid>
              <a:tr h="70714"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432735"/>
                  </a:ext>
                </a:extLst>
              </a:tr>
              <a:tr h="70714"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478821"/>
                  </a:ext>
                </a:extLst>
              </a:tr>
              <a:tr h="70714"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574456"/>
                  </a:ext>
                </a:extLst>
              </a:tr>
              <a:tr h="70714"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 marL="8214" marR="8214" marT="4106" marB="4106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262322"/>
                  </a:ext>
                </a:extLst>
              </a:tr>
              <a:tr h="70714"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072417"/>
                  </a:ext>
                </a:extLst>
              </a:tr>
              <a:tr h="70714"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885234"/>
                  </a:ext>
                </a:extLst>
              </a:tr>
              <a:tr h="70714"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748342"/>
                  </a:ext>
                </a:extLst>
              </a:tr>
              <a:tr h="70714"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 marL="8214" marR="8214" marT="4106" marB="4106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864927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DEE713CB-CE94-76A0-D5FF-8D08D30F9DBE}"/>
              </a:ext>
            </a:extLst>
          </p:cNvPr>
          <p:cNvGrpSpPr/>
          <p:nvPr/>
        </p:nvGrpSpPr>
        <p:grpSpPr>
          <a:xfrm>
            <a:off x="1758951" y="1853974"/>
            <a:ext cx="3972731" cy="2979548"/>
            <a:chOff x="-8595355" y="3099774"/>
            <a:chExt cx="9144000" cy="6858000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D4D12814-48C1-BCED-AB94-815DE4D0C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5355" y="3099774"/>
              <a:ext cx="9144000" cy="6858000"/>
            </a:xfrm>
            <a:prstGeom prst="rect">
              <a:avLst/>
            </a:prstGeom>
          </p:spPr>
        </p:pic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12271302-EE70-CF5F-4466-E1C878743B0D}"/>
                </a:ext>
              </a:extLst>
            </p:cNvPr>
            <p:cNvSpPr/>
            <p:nvPr/>
          </p:nvSpPr>
          <p:spPr>
            <a:xfrm>
              <a:off x="-4475446" y="6485911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71AA30C9-48B4-9D2B-B666-95C4B469E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460206"/>
              </p:ext>
            </p:extLst>
          </p:nvPr>
        </p:nvGraphicFramePr>
        <p:xfrm>
          <a:off x="2848238" y="2623862"/>
          <a:ext cx="1439424" cy="1439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28">
                  <a:extLst>
                    <a:ext uri="{9D8B030D-6E8A-4147-A177-3AD203B41FA5}">
                      <a16:colId xmlns:a16="http://schemas.microsoft.com/office/drawing/2014/main" val="4204183725"/>
                    </a:ext>
                  </a:extLst>
                </a:gridCol>
                <a:gridCol w="179928">
                  <a:extLst>
                    <a:ext uri="{9D8B030D-6E8A-4147-A177-3AD203B41FA5}">
                      <a16:colId xmlns:a16="http://schemas.microsoft.com/office/drawing/2014/main" val="3351755000"/>
                    </a:ext>
                  </a:extLst>
                </a:gridCol>
                <a:gridCol w="179928">
                  <a:extLst>
                    <a:ext uri="{9D8B030D-6E8A-4147-A177-3AD203B41FA5}">
                      <a16:colId xmlns:a16="http://schemas.microsoft.com/office/drawing/2014/main" val="3036088724"/>
                    </a:ext>
                  </a:extLst>
                </a:gridCol>
                <a:gridCol w="179928">
                  <a:extLst>
                    <a:ext uri="{9D8B030D-6E8A-4147-A177-3AD203B41FA5}">
                      <a16:colId xmlns:a16="http://schemas.microsoft.com/office/drawing/2014/main" val="4153415232"/>
                    </a:ext>
                  </a:extLst>
                </a:gridCol>
                <a:gridCol w="179928">
                  <a:extLst>
                    <a:ext uri="{9D8B030D-6E8A-4147-A177-3AD203B41FA5}">
                      <a16:colId xmlns:a16="http://schemas.microsoft.com/office/drawing/2014/main" val="1778193219"/>
                    </a:ext>
                  </a:extLst>
                </a:gridCol>
                <a:gridCol w="179928">
                  <a:extLst>
                    <a:ext uri="{9D8B030D-6E8A-4147-A177-3AD203B41FA5}">
                      <a16:colId xmlns:a16="http://schemas.microsoft.com/office/drawing/2014/main" val="3933508554"/>
                    </a:ext>
                  </a:extLst>
                </a:gridCol>
                <a:gridCol w="179928">
                  <a:extLst>
                    <a:ext uri="{9D8B030D-6E8A-4147-A177-3AD203B41FA5}">
                      <a16:colId xmlns:a16="http://schemas.microsoft.com/office/drawing/2014/main" val="1723585653"/>
                    </a:ext>
                  </a:extLst>
                </a:gridCol>
                <a:gridCol w="179928">
                  <a:extLst>
                    <a:ext uri="{9D8B030D-6E8A-4147-A177-3AD203B41FA5}">
                      <a16:colId xmlns:a16="http://schemas.microsoft.com/office/drawing/2014/main" val="3815111341"/>
                    </a:ext>
                  </a:extLst>
                </a:gridCol>
              </a:tblGrid>
              <a:tr h="179928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432735"/>
                  </a:ext>
                </a:extLst>
              </a:tr>
              <a:tr h="179928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478821"/>
                  </a:ext>
                </a:extLst>
              </a:tr>
              <a:tr h="179928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574456"/>
                  </a:ext>
                </a:extLst>
              </a:tr>
              <a:tr h="179928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31637" marR="31637" marT="15817" marB="158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262322"/>
                  </a:ext>
                </a:extLst>
              </a:tr>
              <a:tr h="179928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31637" marR="31637" marT="15817" marB="158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072417"/>
                  </a:ext>
                </a:extLst>
              </a:tr>
              <a:tr h="179928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31637" marR="31637" marT="15817" marB="158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885234"/>
                  </a:ext>
                </a:extLst>
              </a:tr>
              <a:tr h="179928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748342"/>
                  </a:ext>
                </a:extLst>
              </a:tr>
              <a:tr h="179928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31637" marR="31637" marT="15817" marB="15817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86492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7DB9DF-3BA3-D876-D6DE-830D5B261CF4}"/>
              </a:ext>
            </a:extLst>
          </p:cNvPr>
          <p:cNvSpPr txBox="1"/>
          <p:nvPr/>
        </p:nvSpPr>
        <p:spPr>
          <a:xfrm>
            <a:off x="1906263" y="5200719"/>
            <a:ext cx="8214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Active area in which two glass grids are linearly parallel.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grid arrangement becomes more skewed towards the edge.</a:t>
            </a:r>
          </a:p>
        </p:txBody>
      </p:sp>
    </p:spTree>
    <p:extLst>
      <p:ext uri="{BB962C8B-B14F-4D97-AF65-F5344CB8AC3E}">
        <p14:creationId xmlns:p14="http://schemas.microsoft.com/office/powerpoint/2010/main" val="266077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5239CC-03E6-1B23-95FB-73548557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2-Axis Motor Repeatability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B60612-0313-DDD9-7336-5DF57857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8</a:t>
            </a:fld>
            <a:endParaRPr lang="en-DK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10C5ABA-1592-13B9-B25C-AF68F2229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DE2875C-AEFE-1EE1-084A-928EFA7E9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34849"/>
              </p:ext>
            </p:extLst>
          </p:nvPr>
        </p:nvGraphicFramePr>
        <p:xfrm>
          <a:off x="3844264" y="2009845"/>
          <a:ext cx="3959997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681">
                  <a:extLst>
                    <a:ext uri="{9D8B030D-6E8A-4147-A177-3AD203B41FA5}">
                      <a16:colId xmlns:a16="http://schemas.microsoft.com/office/drawing/2014/main" val="950416506"/>
                    </a:ext>
                  </a:extLst>
                </a:gridCol>
                <a:gridCol w="392681">
                  <a:extLst>
                    <a:ext uri="{9D8B030D-6E8A-4147-A177-3AD203B41FA5}">
                      <a16:colId xmlns:a16="http://schemas.microsoft.com/office/drawing/2014/main" val="4204183725"/>
                    </a:ext>
                  </a:extLst>
                </a:gridCol>
                <a:gridCol w="392681">
                  <a:extLst>
                    <a:ext uri="{9D8B030D-6E8A-4147-A177-3AD203B41FA5}">
                      <a16:colId xmlns:a16="http://schemas.microsoft.com/office/drawing/2014/main" val="3351755000"/>
                    </a:ext>
                  </a:extLst>
                </a:gridCol>
                <a:gridCol w="392681">
                  <a:extLst>
                    <a:ext uri="{9D8B030D-6E8A-4147-A177-3AD203B41FA5}">
                      <a16:colId xmlns:a16="http://schemas.microsoft.com/office/drawing/2014/main" val="3036088724"/>
                    </a:ext>
                  </a:extLst>
                </a:gridCol>
                <a:gridCol w="392681">
                  <a:extLst>
                    <a:ext uri="{9D8B030D-6E8A-4147-A177-3AD203B41FA5}">
                      <a16:colId xmlns:a16="http://schemas.microsoft.com/office/drawing/2014/main" val="4153415232"/>
                    </a:ext>
                  </a:extLst>
                </a:gridCol>
                <a:gridCol w="392681">
                  <a:extLst>
                    <a:ext uri="{9D8B030D-6E8A-4147-A177-3AD203B41FA5}">
                      <a16:colId xmlns:a16="http://schemas.microsoft.com/office/drawing/2014/main" val="1778193219"/>
                    </a:ext>
                  </a:extLst>
                </a:gridCol>
                <a:gridCol w="392681">
                  <a:extLst>
                    <a:ext uri="{9D8B030D-6E8A-4147-A177-3AD203B41FA5}">
                      <a16:colId xmlns:a16="http://schemas.microsoft.com/office/drawing/2014/main" val="3933508554"/>
                    </a:ext>
                  </a:extLst>
                </a:gridCol>
                <a:gridCol w="359498">
                  <a:extLst>
                    <a:ext uri="{9D8B030D-6E8A-4147-A177-3AD203B41FA5}">
                      <a16:colId xmlns:a16="http://schemas.microsoft.com/office/drawing/2014/main" val="1723585653"/>
                    </a:ext>
                  </a:extLst>
                </a:gridCol>
                <a:gridCol w="425866">
                  <a:extLst>
                    <a:ext uri="{9D8B030D-6E8A-4147-A177-3AD203B41FA5}">
                      <a16:colId xmlns:a16="http://schemas.microsoft.com/office/drawing/2014/main" val="3815111341"/>
                    </a:ext>
                  </a:extLst>
                </a:gridCol>
                <a:gridCol w="425866">
                  <a:extLst>
                    <a:ext uri="{9D8B030D-6E8A-4147-A177-3AD203B41FA5}">
                      <a16:colId xmlns:a16="http://schemas.microsoft.com/office/drawing/2014/main" val="358884867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9749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4327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4788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57445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26232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07241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88523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7483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86492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76759" marR="76759" marT="38376" marB="383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46248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8D8D682-2FC7-43C9-9890-8FEA7BB8DB58}"/>
              </a:ext>
            </a:extLst>
          </p:cNvPr>
          <p:cNvSpPr txBox="1"/>
          <p:nvPr/>
        </p:nvSpPr>
        <p:spPr>
          <a:xfrm>
            <a:off x="8251164" y="3571423"/>
            <a:ext cx="2012315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 latinLnBrk="1"/>
            <a:r>
              <a:rPr lang="en-US" altLang="ko-KR" sz="1200" dirty="0">
                <a:solidFill>
                  <a:sysClr val="windowText" lastClr="000000"/>
                </a:solidFill>
              </a:rPr>
              <a:t>Command Position : -25000</a:t>
            </a:r>
          </a:p>
          <a:p>
            <a:pPr algn="just" latinLnBrk="1"/>
            <a:r>
              <a:rPr lang="en-US" altLang="ko-KR" sz="1200" dirty="0">
                <a:solidFill>
                  <a:sysClr val="windowText" lastClr="000000"/>
                </a:solidFill>
              </a:rPr>
              <a:t>Actual Position : -25000</a:t>
            </a:r>
          </a:p>
          <a:p>
            <a:pPr algn="just" latinLnBrk="1"/>
            <a:r>
              <a:rPr lang="en-US" altLang="ko-KR" sz="1200" dirty="0">
                <a:solidFill>
                  <a:sysClr val="windowText" lastClr="000000"/>
                </a:solidFill>
              </a:rPr>
              <a:t>Position Error : 0</a:t>
            </a:r>
          </a:p>
          <a:p>
            <a:pPr algn="just" latinLnBrk="1"/>
            <a:r>
              <a:rPr lang="en-US" altLang="ko-KR" sz="1200" dirty="0">
                <a:solidFill>
                  <a:sysClr val="windowText" lastClr="000000"/>
                </a:solidFill>
              </a:rPr>
              <a:t>Actual Velocity :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5342C3-1B07-C40A-45B3-7D7ACD5140A9}"/>
              </a:ext>
            </a:extLst>
          </p:cNvPr>
          <p:cNvSpPr txBox="1"/>
          <p:nvPr/>
        </p:nvSpPr>
        <p:spPr>
          <a:xfrm>
            <a:off x="1407337" y="3571423"/>
            <a:ext cx="1981836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 latinLnBrk="1"/>
            <a:r>
              <a:rPr lang="en-US" altLang="ko-KR" sz="1200" dirty="0">
                <a:solidFill>
                  <a:sysClr val="windowText" lastClr="000000"/>
                </a:solidFill>
              </a:rPr>
              <a:t>Command Position : 25000</a:t>
            </a:r>
          </a:p>
          <a:p>
            <a:pPr algn="just" latinLnBrk="1"/>
            <a:r>
              <a:rPr lang="en-US" altLang="ko-KR" sz="1200" dirty="0">
                <a:solidFill>
                  <a:sysClr val="windowText" lastClr="000000"/>
                </a:solidFill>
              </a:rPr>
              <a:t>Actual Position : 25000</a:t>
            </a:r>
          </a:p>
          <a:p>
            <a:pPr algn="just" latinLnBrk="1"/>
            <a:r>
              <a:rPr lang="en-US" altLang="ko-KR" sz="1200" dirty="0">
                <a:solidFill>
                  <a:sysClr val="windowText" lastClr="000000"/>
                </a:solidFill>
              </a:rPr>
              <a:t>Position Error : 0</a:t>
            </a:r>
          </a:p>
          <a:p>
            <a:pPr algn="just" latinLnBrk="1"/>
            <a:r>
              <a:rPr lang="en-US" altLang="ko-KR" sz="1200" dirty="0">
                <a:solidFill>
                  <a:sysClr val="windowText" lastClr="000000"/>
                </a:solidFill>
              </a:rPr>
              <a:t>Actual Velocity : 0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24B080-9DAB-DD6D-FB80-747E700B7770}"/>
              </a:ext>
            </a:extLst>
          </p:cNvPr>
          <p:cNvSpPr txBox="1"/>
          <p:nvPr/>
        </p:nvSpPr>
        <p:spPr>
          <a:xfrm>
            <a:off x="6045876" y="5627544"/>
            <a:ext cx="1981836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 latinLnBrk="1"/>
            <a:r>
              <a:rPr lang="en-US" altLang="ko-KR" sz="1200" dirty="0">
                <a:solidFill>
                  <a:sysClr val="windowText" lastClr="000000"/>
                </a:solidFill>
              </a:rPr>
              <a:t>Command Position : 25000</a:t>
            </a:r>
          </a:p>
          <a:p>
            <a:pPr algn="just" latinLnBrk="1"/>
            <a:r>
              <a:rPr lang="en-US" altLang="ko-KR" sz="1200" dirty="0">
                <a:solidFill>
                  <a:sysClr val="windowText" lastClr="000000"/>
                </a:solidFill>
              </a:rPr>
              <a:t>Actual Position : 25000</a:t>
            </a:r>
          </a:p>
          <a:p>
            <a:pPr algn="just" latinLnBrk="1"/>
            <a:r>
              <a:rPr lang="en-US" altLang="ko-KR" sz="1200" dirty="0">
                <a:solidFill>
                  <a:sysClr val="windowText" lastClr="000000"/>
                </a:solidFill>
              </a:rPr>
              <a:t>Position Error : 0</a:t>
            </a:r>
          </a:p>
          <a:p>
            <a:pPr algn="just" latinLnBrk="1"/>
            <a:r>
              <a:rPr lang="en-US" altLang="ko-KR" sz="1200" dirty="0">
                <a:solidFill>
                  <a:sysClr val="windowText" lastClr="000000"/>
                </a:solidFill>
              </a:rPr>
              <a:t>Actual Velocity : 0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8C4F54-C906-1DB8-A2EC-5EF4A4834EAF}"/>
              </a:ext>
            </a:extLst>
          </p:cNvPr>
          <p:cNvSpPr txBox="1"/>
          <p:nvPr/>
        </p:nvSpPr>
        <p:spPr>
          <a:xfrm>
            <a:off x="6045876" y="1588498"/>
            <a:ext cx="2012315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 latinLnBrk="1"/>
            <a:r>
              <a:rPr lang="en-US" altLang="ko-KR" sz="1200" dirty="0">
                <a:solidFill>
                  <a:sysClr val="windowText" lastClr="000000"/>
                </a:solidFill>
              </a:rPr>
              <a:t>Command Position : -25000</a:t>
            </a:r>
          </a:p>
          <a:p>
            <a:pPr algn="just" latinLnBrk="1"/>
            <a:r>
              <a:rPr lang="en-US" altLang="ko-KR" sz="1200" dirty="0">
                <a:solidFill>
                  <a:sysClr val="windowText" lastClr="000000"/>
                </a:solidFill>
              </a:rPr>
              <a:t>Actual Position : -25000</a:t>
            </a:r>
          </a:p>
          <a:p>
            <a:pPr algn="just" latinLnBrk="1"/>
            <a:r>
              <a:rPr lang="en-US" altLang="ko-KR" sz="1200" dirty="0">
                <a:solidFill>
                  <a:sysClr val="windowText" lastClr="000000"/>
                </a:solidFill>
              </a:rPr>
              <a:t>Position Error : 0</a:t>
            </a:r>
          </a:p>
          <a:p>
            <a:pPr algn="just" latinLnBrk="1"/>
            <a:r>
              <a:rPr lang="en-US" altLang="ko-KR" sz="1200" dirty="0">
                <a:solidFill>
                  <a:sysClr val="windowText" lastClr="000000"/>
                </a:solidFill>
              </a:rPr>
              <a:t>Actual Velocity : 0</a:t>
            </a:r>
          </a:p>
        </p:txBody>
      </p:sp>
      <p:sp>
        <p:nvSpPr>
          <p:cNvPr id="29" name="화살표: 왼쪽/오른쪽 28">
            <a:extLst>
              <a:ext uri="{FF2B5EF4-FFF2-40B4-BE49-F238E27FC236}">
                <a16:creationId xmlns:a16="http://schemas.microsoft.com/office/drawing/2014/main" id="{4B1A35FE-5076-3475-B9EF-D000A7A1AC40}"/>
              </a:ext>
            </a:extLst>
          </p:cNvPr>
          <p:cNvSpPr/>
          <p:nvPr/>
        </p:nvSpPr>
        <p:spPr>
          <a:xfrm>
            <a:off x="3620812" y="3812387"/>
            <a:ext cx="4406900" cy="349068"/>
          </a:xfrm>
          <a:prstGeom prst="leftRightArrow">
            <a:avLst>
              <a:gd name="adj1" fmla="val 39085"/>
              <a:gd name="adj2" fmla="val 11367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화살표: 왼쪽/오른쪽 29">
            <a:extLst>
              <a:ext uri="{FF2B5EF4-FFF2-40B4-BE49-F238E27FC236}">
                <a16:creationId xmlns:a16="http://schemas.microsoft.com/office/drawing/2014/main" id="{7F7E15BA-2C12-205C-6C15-D7CCA49F1F9E}"/>
              </a:ext>
            </a:extLst>
          </p:cNvPr>
          <p:cNvSpPr/>
          <p:nvPr/>
        </p:nvSpPr>
        <p:spPr>
          <a:xfrm rot="5400000">
            <a:off x="3588496" y="3812387"/>
            <a:ext cx="4406900" cy="349068"/>
          </a:xfrm>
          <a:prstGeom prst="leftRightArrow">
            <a:avLst>
              <a:gd name="adj1" fmla="val 39085"/>
              <a:gd name="adj2" fmla="val 11367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707F22-3411-4EA8-2C8D-CFACE8B73D0B}"/>
              </a:ext>
            </a:extLst>
          </p:cNvPr>
          <p:cNvSpPr txBox="1"/>
          <p:nvPr/>
        </p:nvSpPr>
        <p:spPr>
          <a:xfrm>
            <a:off x="5236705" y="3691064"/>
            <a:ext cx="1708150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 latinLnBrk="1"/>
            <a:r>
              <a:rPr lang="en-US" altLang="ko-KR" sz="1200" dirty="0">
                <a:solidFill>
                  <a:sysClr val="windowText" lastClr="000000"/>
                </a:solidFill>
              </a:rPr>
              <a:t>Command Position : 0</a:t>
            </a:r>
          </a:p>
          <a:p>
            <a:pPr algn="just" latinLnBrk="1"/>
            <a:r>
              <a:rPr lang="en-US" altLang="ko-KR" sz="1200" dirty="0">
                <a:solidFill>
                  <a:sysClr val="windowText" lastClr="000000"/>
                </a:solidFill>
              </a:rPr>
              <a:t>Actual Position : 0</a:t>
            </a:r>
          </a:p>
          <a:p>
            <a:pPr algn="just" latinLnBrk="1"/>
            <a:r>
              <a:rPr lang="en-US" altLang="ko-KR" sz="1200" dirty="0">
                <a:solidFill>
                  <a:sysClr val="windowText" lastClr="000000"/>
                </a:solidFill>
              </a:rPr>
              <a:t>Position Error : 0</a:t>
            </a:r>
          </a:p>
          <a:p>
            <a:pPr algn="just" latinLnBrk="1"/>
            <a:r>
              <a:rPr lang="en-US" altLang="ko-KR" sz="1200" dirty="0">
                <a:solidFill>
                  <a:sysClr val="windowText" lastClr="000000"/>
                </a:solidFill>
              </a:rPr>
              <a:t>Actual Velocity :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5099D1-41FE-756F-1F4B-E946E1DF3B33}"/>
              </a:ext>
            </a:extLst>
          </p:cNvPr>
          <p:cNvSpPr txBox="1"/>
          <p:nvPr/>
        </p:nvSpPr>
        <p:spPr>
          <a:xfrm>
            <a:off x="8302895" y="2578691"/>
            <a:ext cx="338178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>
                <a:solidFill>
                  <a:srgbClr val="FF0000"/>
                </a:solidFill>
              </a:rPr>
              <a:t>x 50 </a:t>
            </a:r>
            <a:r>
              <a:rPr lang="en-US" altLang="ko-KR" sz="2800" dirty="0">
                <a:solidFill>
                  <a:srgbClr val="FF0000"/>
                </a:solidFill>
              </a:rPr>
              <a:t>for each axis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5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블랙, 흑백, 어둠, 렌즈 플레어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F2E3E8C-F377-9A7F-5CE7-098A5F33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93" y="1991405"/>
            <a:ext cx="1228725" cy="1876425"/>
          </a:xfrm>
          <a:prstGeom prst="rect">
            <a:avLst/>
          </a:prstGeom>
        </p:spPr>
      </p:pic>
      <p:pic>
        <p:nvPicPr>
          <p:cNvPr id="10" name="그림 9" descr="블랙, 렌즈 플레어, 어둠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FEC9AE4-43F9-DBAF-A94D-26F5AE52C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33" y="1991405"/>
            <a:ext cx="1212459" cy="187642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8710410-C5D5-A7F0-4DB2-C59A3E6C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Raw Data Acquisition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F1C4F77-F05B-0501-7048-8F009402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EC6-AABD-0440-B06B-704F420A4467}" type="slidenum">
              <a:rPr lang="en-DK" smtClean="0"/>
              <a:t>9</a:t>
            </a:fld>
            <a:endParaRPr lang="en-DK"/>
          </a:p>
        </p:txBody>
      </p:sp>
      <p:pic>
        <p:nvPicPr>
          <p:cNvPr id="8" name="그림 7" descr="블랙, 렌즈 플레어, 어둠, 흑백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331E35A-FB15-3FC4-98FF-B4004C8A2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07" y="1991405"/>
            <a:ext cx="1228725" cy="1876425"/>
          </a:xfrm>
          <a:prstGeom prst="rect">
            <a:avLst/>
          </a:prstGeom>
        </p:spPr>
      </p:pic>
      <p:pic>
        <p:nvPicPr>
          <p:cNvPr id="6" name="내용 개체 틀 5" descr="블랙, 라인, 흑백, 렌즈 플레어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40875F1-D261-9AE4-16B4-0F5FDE6B0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81" y="1995944"/>
            <a:ext cx="1228725" cy="1871886"/>
          </a:xfrm>
        </p:spPr>
      </p:pic>
      <p:sp>
        <p:nvSpPr>
          <p:cNvPr id="13" name="날짜 개체 틀 12">
            <a:extLst>
              <a:ext uri="{FF2B5EF4-FFF2-40B4-BE49-F238E27FC236}">
                <a16:creationId xmlns:a16="http://schemas.microsoft.com/office/drawing/2014/main" id="{F21C0F79-32B8-83C9-36EF-C66DCC7FC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2025-04-11</a:t>
            </a:r>
            <a:endParaRPr lang="en-DK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25248-D45D-C5F0-49D8-7F5C458936EE}"/>
              </a:ext>
            </a:extLst>
          </p:cNvPr>
          <p:cNvSpPr txBox="1"/>
          <p:nvPr/>
        </p:nvSpPr>
        <p:spPr>
          <a:xfrm>
            <a:off x="8715393" y="2272393"/>
            <a:ext cx="101042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/>
              <a:t>. . .</a:t>
            </a:r>
            <a:endParaRPr lang="ko-KR" altLang="en-US" sz="3600" dirty="0"/>
          </a:p>
        </p:txBody>
      </p:sp>
      <p:sp>
        <p:nvSpPr>
          <p:cNvPr id="15" name="왼쪽 중괄호 14">
            <a:extLst>
              <a:ext uri="{FF2B5EF4-FFF2-40B4-BE49-F238E27FC236}">
                <a16:creationId xmlns:a16="http://schemas.microsoft.com/office/drawing/2014/main" id="{F3B3520D-F8B4-EA35-9E54-1CCDABED9CE6}"/>
              </a:ext>
            </a:extLst>
          </p:cNvPr>
          <p:cNvSpPr/>
          <p:nvPr/>
        </p:nvSpPr>
        <p:spPr>
          <a:xfrm rot="16200000">
            <a:off x="5834857" y="697590"/>
            <a:ext cx="522287" cy="7259640"/>
          </a:xfrm>
          <a:prstGeom prst="leftBrace">
            <a:avLst>
              <a:gd name="adj1" fmla="val 24138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A627E1-89A1-855B-C708-3A64F7B6D807}"/>
              </a:ext>
            </a:extLst>
          </p:cNvPr>
          <p:cNvSpPr txBox="1"/>
          <p:nvPr/>
        </p:nvSpPr>
        <p:spPr>
          <a:xfrm>
            <a:off x="5452868" y="4588554"/>
            <a:ext cx="147478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/>
              <a:t>N = 10</a:t>
            </a:r>
            <a:endParaRPr lang="ko-KR" alt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AF4F8A-B8E2-F55B-B2CF-7ED582CFD98E}"/>
              </a:ext>
            </a:extLst>
          </p:cNvPr>
          <p:cNvSpPr txBox="1"/>
          <p:nvPr/>
        </p:nvSpPr>
        <p:spPr>
          <a:xfrm>
            <a:off x="1906263" y="5200719"/>
            <a:ext cx="857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Collect motley samples of YAG screen images.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Each screen has different arrangement.</a:t>
            </a:r>
          </a:p>
        </p:txBody>
      </p:sp>
    </p:spTree>
    <p:extLst>
      <p:ext uri="{BB962C8B-B14F-4D97-AF65-F5344CB8AC3E}">
        <p14:creationId xmlns:p14="http://schemas.microsoft.com/office/powerpoint/2010/main" val="4179832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597</Words>
  <Application>Microsoft Macintosh PowerPoint</Application>
  <PresentationFormat>Widescreen</PresentationFormat>
  <Paragraphs>167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맑은 고딕</vt:lpstr>
      <vt:lpstr>Aptos</vt:lpstr>
      <vt:lpstr>Aptos Display</vt:lpstr>
      <vt:lpstr>Arial</vt:lpstr>
      <vt:lpstr>Cambria Math</vt:lpstr>
      <vt:lpstr>Office 테마</vt:lpstr>
      <vt:lpstr>Office Theme</vt:lpstr>
      <vt:lpstr>1_Office Theme</vt:lpstr>
      <vt:lpstr>Research Progress on Development of an Absolute Coordinate Calibration Device for Beam Profile Monitor</vt:lpstr>
      <vt:lpstr>PowerPoint Presentation</vt:lpstr>
      <vt:lpstr>Review of the Concept</vt:lpstr>
      <vt:lpstr>Perspective Calibration</vt:lpstr>
      <vt:lpstr>Experimental Setup</vt:lpstr>
      <vt:lpstr>Order Laser Optics Equipment</vt:lpstr>
      <vt:lpstr>BPRM Stage Alignment</vt:lpstr>
      <vt:lpstr>2-Axis Motor Repeatability</vt:lpstr>
      <vt:lpstr>Raw Data Acquisition</vt:lpstr>
      <vt:lpstr>Beam Profile Monitoring Method</vt:lpstr>
      <vt:lpstr>Beam Profile Monitoring Method</vt:lpstr>
      <vt:lpstr>BPRM Measurement &amp; Analysis</vt:lpstr>
      <vt:lpstr>Summary &amp; Future Plan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윤주환(물리학과)</dc:creator>
  <cp:lastModifiedBy>Juhwan Yoon</cp:lastModifiedBy>
  <cp:revision>195</cp:revision>
  <dcterms:created xsi:type="dcterms:W3CDTF">2025-04-08T04:52:17Z</dcterms:created>
  <dcterms:modified xsi:type="dcterms:W3CDTF">2025-04-11T07:25:14Z</dcterms:modified>
</cp:coreProperties>
</file>