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82" r:id="rId3"/>
    <p:sldId id="390" r:id="rId4"/>
    <p:sldId id="391" r:id="rId5"/>
    <p:sldId id="402" r:id="rId6"/>
    <p:sldId id="401" r:id="rId7"/>
    <p:sldId id="404" r:id="rId8"/>
    <p:sldId id="405" r:id="rId9"/>
    <p:sldId id="406" r:id="rId10"/>
    <p:sldId id="410" r:id="rId11"/>
    <p:sldId id="407" r:id="rId12"/>
    <p:sldId id="412" r:id="rId13"/>
    <p:sldId id="411" r:id="rId14"/>
    <p:sldId id="413" r:id="rId15"/>
    <p:sldId id="408" r:id="rId16"/>
    <p:sldId id="414" r:id="rId17"/>
    <p:sldId id="409" r:id="rId18"/>
    <p:sldId id="417" r:id="rId19"/>
    <p:sldId id="415" r:id="rId20"/>
    <p:sldId id="416" r:id="rId21"/>
    <p:sldId id="418" r:id="rId22"/>
    <p:sldId id="403" r:id="rId23"/>
    <p:sldId id="394" r:id="rId24"/>
    <p:sldId id="400" r:id="rId2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FF"/>
    <a:srgbClr val="FF0909"/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5921" autoAdjust="0"/>
  </p:normalViewPr>
  <p:slideViewPr>
    <p:cSldViewPr snapToGrid="0">
      <p:cViewPr varScale="1">
        <p:scale>
          <a:sx n="84" d="100"/>
          <a:sy n="84" d="100"/>
        </p:scale>
        <p:origin x="102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4A307-B3FF-461D-A3A3-49D40E18509A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387C5-5796-4EBC-8572-7F61620D0E0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28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58BAF8-0F14-4786-9D3E-A0A8FBE2B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4C847C7-CEC9-4C80-8493-24B1D9250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9C0EDAA-054E-43CC-9938-A3E2BEC9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3D5DCB8-9F52-402A-A960-4288C0FA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A0BDCE-02AA-4E5D-AB41-50AE85F9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536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64B64F9-EFDA-45BA-A3A5-D27557F69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9BFBAAE1-4225-492D-A1C3-2AD0DAF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9F962F-0366-4CC6-BBD7-6C8394D6D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389C82B-AD23-4674-BD90-0910470FF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62327C7-6CB4-4EC2-A169-66D129FB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777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1911123-25EB-446A-B78D-35C73A74D0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6D921FB-78E0-4DCC-A782-5D6311EF2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D5C694-AB53-40A8-8B23-D37076233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B3F8DA-C7F7-4FF8-8E76-450F2CD0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BFE62F7-DD07-452A-A339-2AB8FB21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0776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B36AAD-B8CB-4CF7-BB97-5A4A74C5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53400" cy="496095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C2A9F5-371C-4FAE-A1B2-B0E837935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32" y="697832"/>
            <a:ext cx="11309684" cy="5479131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19EDCFE-8193-4A88-9D8A-F706560E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E4631-4F3C-4C42-AFCA-3C4FB33F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B69D88E-501D-4DA6-AE63-D4FB8E5C1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019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F53345-AA8F-4D84-AF0C-849F1A516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FED948F-7283-4E58-A112-8716A9905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718394D-162A-41CF-AF38-D6ADAF1A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4E86733-096F-41BC-86BC-37DB30FF9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1AC9FB1-CE5D-46BA-BF3D-B81B9367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610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2BB6DED-6B0B-4511-B6BA-E40976BB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A7F10BF-C71C-447F-9692-C46CF44B8C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AF6803D-00DF-4175-83A1-5E0086A77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496D69-6AEC-41AB-B84C-1803D064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CDBE19E-1D77-43B0-BAF5-CED2C6F6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7C2F443-D90B-4485-A157-05B5A84F7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89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B17EB85-7397-4ED1-A8E0-025D3E7C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D281B0-3897-4F1C-B0C5-EAA7DDF78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6F9D03D-C6EE-4C6D-A329-5B308C851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94FD188-18CA-4837-8A88-CDBF8AAA88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3965EF-7671-457F-A41B-887A57BA12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21B7871-80D9-464B-90CD-B85BE5F9D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933FE31-BB32-4F45-A9FA-B26CCDBD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B945E7FF-D786-40D9-9808-1E57E12F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4454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ECDBB2-CF81-4A31-B516-253CF72F5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FB40D4A5-4789-4659-A8D3-3F2C4409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5122E40-BCBE-4162-BC3B-23619935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4BF35A5-4CAB-4C17-9C63-84B76E59D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53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EB0C1D9-826A-431D-8821-26F7EE1B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77C5CA2-C4DA-428C-B447-F2F49927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B4B0E45-833B-4F4F-B423-12ADC233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904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441A10-EAC0-4D19-ACA7-F0BD464D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A8256F-5F51-43E1-BA75-80225669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FBD186B-D0F3-47A7-A97C-6F7F621F0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0735993-6089-4B4F-8736-E67DDED2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8727295-E901-4038-BC71-865EAFD1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818263D-EAFB-4A06-A9D5-F5221BF8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403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8CFCB14-3CA6-4413-9F47-08F0FD088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56ED5C9A-3065-44D6-91E3-A287A42CF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281C95F-19E9-41FD-809B-FE69151FF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313F34-EB15-4784-9DEA-2CCABF499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2E919EB-B0BB-4114-A764-35096AD89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0C088A3-91C3-4DA5-9DBC-94A7E02C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910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872633-93C4-4624-993B-0326C3E9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20C6091-BD62-41B4-A328-FBE296CC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E9CBA88-1A04-4B9D-A9CC-D6983E6555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9F528-DFBB-4D6D-AE3A-CAE3025126DE}" type="datetimeFigureOut">
              <a:rPr lang="ko-KR" altLang="en-US" smtClean="0"/>
              <a:t>2025-03-26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2E12BCB-3F83-4A29-AAC1-861F4F68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413725-ABE1-4E66-A7BC-7644ED5A3D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5865-BAB6-4969-8257-B2A7B469290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26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681368-EC00-4EE3-ACCD-34FEEE2407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Research Progress</a:t>
            </a:r>
            <a:endParaRPr lang="ko-KR" altLang="en-US" dirty="0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6C87A8C-30BB-4270-97A1-DD9C6CD377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Mar. 28. 2025</a:t>
            </a:r>
          </a:p>
          <a:p>
            <a:r>
              <a:rPr lang="ko-KR" altLang="en-US" dirty="0"/>
              <a:t>송우진</a:t>
            </a:r>
          </a:p>
        </p:txBody>
      </p:sp>
    </p:spTree>
    <p:extLst>
      <p:ext uri="{BB962C8B-B14F-4D97-AF65-F5344CB8AC3E}">
        <p14:creationId xmlns:p14="http://schemas.microsoft.com/office/powerpoint/2010/main" val="340856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652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Point spread function analysis (Dec. 06, 24)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9267827-DF5C-4121-9CA6-FB8B7C4C8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89" y="2714846"/>
            <a:ext cx="5502441" cy="412683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9D7C943-5708-4937-BFD5-36B74ECB3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14" y="2754051"/>
            <a:ext cx="5471932" cy="410394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4395FE9E-FEBD-45E9-9706-D690DBEA9AE0}"/>
              </a:ext>
            </a:extLst>
          </p:cNvPr>
          <p:cNvSpPr/>
          <p:nvPr/>
        </p:nvSpPr>
        <p:spPr>
          <a:xfrm>
            <a:off x="533399" y="905401"/>
            <a:ext cx="106451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2. PSF calculation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If the ion's charge state differs, the force experienced during drift changes, leading to variations in the spread size.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By considering MPI, the final expected PSF was calculated.</a:t>
            </a:r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87E5C7E-DD14-4272-AC8B-2C2C312893E2}"/>
              </a:ext>
            </a:extLst>
          </p:cNvPr>
          <p:cNvSpPr/>
          <p:nvPr/>
        </p:nvSpPr>
        <p:spPr>
          <a:xfrm>
            <a:off x="1563721" y="2345514"/>
            <a:ext cx="3544625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Ion charge vs Transverse spread</a:t>
            </a:r>
            <a:endParaRPr lang="ko-KR" altLang="en-US" dirty="0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14D5DA06-5400-4C0F-865E-5C36E88E436E}"/>
              </a:ext>
            </a:extLst>
          </p:cNvPr>
          <p:cNvSpPr/>
          <p:nvPr/>
        </p:nvSpPr>
        <p:spPr>
          <a:xfrm>
            <a:off x="7479375" y="2345514"/>
            <a:ext cx="3595856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Expected PSF from 4GSR-IVU20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023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464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Point spread function analysis</a:t>
            </a:r>
          </a:p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 - XIBPM, Krypton Exp.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FD8D391-A7E6-49A8-A409-A560C8240F05}"/>
              </a:ext>
            </a:extLst>
          </p:cNvPr>
          <p:cNvSpPr/>
          <p:nvPr/>
        </p:nvSpPr>
        <p:spPr>
          <a:xfrm>
            <a:off x="430529" y="1294021"/>
            <a:ext cx="69875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PAL-XFEL SX beamline experiment</a:t>
            </a:r>
          </a:p>
          <a:p>
            <a:endParaRPr lang="en-US" altLang="ko-KR" dirty="0"/>
          </a:p>
          <a:p>
            <a:r>
              <a:rPr lang="en-US" altLang="ko-KR" dirty="0"/>
              <a:t>Injecting Krypton to compose residual gas.</a:t>
            </a:r>
          </a:p>
          <a:p>
            <a:r>
              <a:rPr lang="en-US" altLang="ko-KR" dirty="0"/>
              <a:t>Photon energies were set to 500, 700, 900, and 1100 eV.</a:t>
            </a:r>
          </a:p>
          <a:p>
            <a:endParaRPr lang="en-US" altLang="ko-KR" dirty="0">
              <a:sym typeface="Wingdings" panose="05000000000000000000" pitchFamily="2" charset="2"/>
            </a:endParaRPr>
          </a:p>
          <a:p>
            <a:r>
              <a:rPr lang="en-US" altLang="ko-KR" dirty="0">
                <a:sym typeface="Wingdings" panose="05000000000000000000" pitchFamily="2" charset="2"/>
              </a:rPr>
              <a:t> </a:t>
            </a:r>
            <a:r>
              <a:rPr lang="en-US" altLang="ko-KR" dirty="0"/>
              <a:t>The charge states of ions generated via the photoelectric effect in the M shell were used.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0ECEFA4-35FF-4942-BC5E-34B4BF09F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247" y="765016"/>
            <a:ext cx="4380003" cy="511000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400F4F7-AD92-496F-9257-68E7CF62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18" y="3809654"/>
            <a:ext cx="5828686" cy="23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89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464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Point spread function analysis</a:t>
            </a:r>
          </a:p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 - XIBPM, Krypton Exp.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A2D97BB-F071-4DA8-B14A-D2BF84317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891" y="3286601"/>
            <a:ext cx="4400550" cy="330041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5B5317A-4E28-43DC-9429-781BA0E49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743" y="3286600"/>
            <a:ext cx="4400550" cy="3300413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770855A7-C795-4B48-803B-BB04720D4FA0}"/>
              </a:ext>
            </a:extLst>
          </p:cNvPr>
          <p:cNvSpPr/>
          <p:nvPr/>
        </p:nvSpPr>
        <p:spPr>
          <a:xfrm>
            <a:off x="430529" y="1294021"/>
            <a:ext cx="11365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As with the 4GSR - Xenon cases, a PSF simulation was performed for the current structure (with mesh).</a:t>
            </a:r>
            <a:endParaRPr lang="ko-KR" altLang="en-US" dirty="0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8DE259AE-D112-4C95-824F-3BE78CAF4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520669"/>
              </p:ext>
            </p:extLst>
          </p:nvPr>
        </p:nvGraphicFramePr>
        <p:xfrm>
          <a:off x="650241" y="1957070"/>
          <a:ext cx="4927599" cy="1112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588012">
                  <a:extLst>
                    <a:ext uri="{9D8B030D-6E8A-4147-A177-3AD203B41FA5}">
                      <a16:colId xmlns:a16="http://schemas.microsoft.com/office/drawing/2014/main" val="3200467587"/>
                    </a:ext>
                  </a:extLst>
                </a:gridCol>
                <a:gridCol w="1234114">
                  <a:extLst>
                    <a:ext uri="{9D8B030D-6E8A-4147-A177-3AD203B41FA5}">
                      <a16:colId xmlns:a16="http://schemas.microsoft.com/office/drawing/2014/main" val="3344946557"/>
                    </a:ext>
                  </a:extLst>
                </a:gridCol>
                <a:gridCol w="1105473">
                  <a:extLst>
                    <a:ext uri="{9D8B030D-6E8A-4147-A177-3AD203B41FA5}">
                      <a16:colId xmlns:a16="http://schemas.microsoft.com/office/drawing/2014/main" val="2187780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 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 B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925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Non-linearity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10 um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 um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88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Defocusing field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+10%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+6%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853"/>
                  </a:ext>
                </a:extLst>
              </a:tr>
            </a:tbl>
          </a:graphicData>
        </a:graphic>
      </p:graphicFrame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DDEBDFB6-9167-4F36-BDDA-41B01DEF51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973986"/>
              </p:ext>
            </p:extLst>
          </p:nvPr>
        </p:nvGraphicFramePr>
        <p:xfrm>
          <a:off x="6963216" y="1957070"/>
          <a:ext cx="4578543" cy="736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005711">
                  <a:extLst>
                    <a:ext uri="{9D8B030D-6E8A-4147-A177-3AD203B41FA5}">
                      <a16:colId xmlns:a16="http://schemas.microsoft.com/office/drawing/2014/main" val="3200467587"/>
                    </a:ext>
                  </a:extLst>
                </a:gridCol>
                <a:gridCol w="956439">
                  <a:extLst>
                    <a:ext uri="{9D8B030D-6E8A-4147-A177-3AD203B41FA5}">
                      <a16:colId xmlns:a16="http://schemas.microsoft.com/office/drawing/2014/main" val="3344946557"/>
                    </a:ext>
                  </a:extLst>
                </a:gridCol>
                <a:gridCol w="1616393">
                  <a:extLst>
                    <a:ext uri="{9D8B030D-6E8A-4147-A177-3AD203B41FA5}">
                      <a16:colId xmlns:a16="http://schemas.microsoft.com/office/drawing/2014/main" val="2187780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MCP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Calibration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925737"/>
                  </a:ext>
                </a:extLst>
              </a:tr>
              <a:tr h="32537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Resolution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80 um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Not included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588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744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464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Point spread function analysis</a:t>
            </a:r>
          </a:p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 - XIBPM, Krypton Exp.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8FC63C36-8E72-416C-997E-835DA1038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24385"/>
              </p:ext>
            </p:extLst>
          </p:nvPr>
        </p:nvGraphicFramePr>
        <p:xfrm>
          <a:off x="575310" y="1259058"/>
          <a:ext cx="10531710" cy="1478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2622">
                  <a:extLst>
                    <a:ext uri="{9D8B030D-6E8A-4147-A177-3AD203B41FA5}">
                      <a16:colId xmlns:a16="http://schemas.microsoft.com/office/drawing/2014/main" val="3831064024"/>
                    </a:ext>
                  </a:extLst>
                </a:gridCol>
                <a:gridCol w="1074053">
                  <a:extLst>
                    <a:ext uri="{9D8B030D-6E8A-4147-A177-3AD203B41FA5}">
                      <a16:colId xmlns:a16="http://schemas.microsoft.com/office/drawing/2014/main" val="2474566058"/>
                    </a:ext>
                  </a:extLst>
                </a:gridCol>
                <a:gridCol w="1797568">
                  <a:extLst>
                    <a:ext uri="{9D8B030D-6E8A-4147-A177-3AD203B41FA5}">
                      <a16:colId xmlns:a16="http://schemas.microsoft.com/office/drawing/2014/main" val="187012748"/>
                    </a:ext>
                  </a:extLst>
                </a:gridCol>
                <a:gridCol w="1797568">
                  <a:extLst>
                    <a:ext uri="{9D8B030D-6E8A-4147-A177-3AD203B41FA5}">
                      <a16:colId xmlns:a16="http://schemas.microsoft.com/office/drawing/2014/main" val="2960324298"/>
                    </a:ext>
                  </a:extLst>
                </a:gridCol>
                <a:gridCol w="1797568">
                  <a:extLst>
                    <a:ext uri="{9D8B030D-6E8A-4147-A177-3AD203B41FA5}">
                      <a16:colId xmlns:a16="http://schemas.microsoft.com/office/drawing/2014/main" val="170119269"/>
                    </a:ext>
                  </a:extLst>
                </a:gridCol>
                <a:gridCol w="1882331">
                  <a:extLst>
                    <a:ext uri="{9D8B030D-6E8A-4147-A177-3AD203B41FA5}">
                      <a16:colId xmlns:a16="http://schemas.microsoft.com/office/drawing/2014/main" val="22037770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/>
                        <a:t>Vset</a:t>
                      </a:r>
                      <a:r>
                        <a:rPr lang="en-US" altLang="ko-KR" dirty="0"/>
                        <a:t> 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500 eV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700 eV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900 eV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1100 eV</a:t>
                      </a:r>
                      <a:endParaRPr lang="ko-KR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7612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Thermionic spread</a:t>
                      </a:r>
                      <a:endParaRPr lang="ko-KR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Set A</a:t>
                      </a:r>
                    </a:p>
                    <a:p>
                      <a:pPr algn="ctr" latinLnBrk="1"/>
                      <a:r>
                        <a:rPr lang="en-US" altLang="ko-KR" dirty="0"/>
                        <a:t>(um)</a:t>
                      </a:r>
                      <a:endParaRPr lang="ko-KR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122.464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118.593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112.686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107.919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7764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Expected size</a:t>
                      </a:r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162.048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158.594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153.396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rgbClr val="FF0000"/>
                          </a:solidFill>
                        </a:rPr>
                        <a:t>149.271</a:t>
                      </a:r>
                      <a:endParaRPr lang="ko-KR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02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Measured size</a:t>
                      </a:r>
                      <a:endParaRPr lang="ko-KR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245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245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201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rgbClr val="FF0000"/>
                          </a:solidFill>
                        </a:rPr>
                        <a:t>145.60</a:t>
                      </a:r>
                      <a:endParaRPr lang="ko-KR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140925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7BCC833A-20EC-4BD6-A99D-7792848BF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2737338"/>
            <a:ext cx="4625244" cy="346893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7F45AD-6D66-46AE-8F7E-1C1461C3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93" y="2737337"/>
            <a:ext cx="4625244" cy="3468933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62E32938-1B97-44C9-A878-C3324DFBABCF}"/>
              </a:ext>
            </a:extLst>
          </p:cNvPr>
          <p:cNvSpPr/>
          <p:nvPr/>
        </p:nvSpPr>
        <p:spPr>
          <a:xfrm>
            <a:off x="2157412" y="6088082"/>
            <a:ext cx="7877175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ko-KR" dirty="0"/>
              <a:t>In the case where the photon beam energy is 1100 eV, the measured results closely match the expectations.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3403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4644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Point spread function analysis</a:t>
            </a:r>
          </a:p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 - XIBPM, Krypton Exp.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9A2DFB09-6849-4BCC-A34F-626042DAB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924949"/>
              </p:ext>
            </p:extLst>
          </p:nvPr>
        </p:nvGraphicFramePr>
        <p:xfrm>
          <a:off x="758175" y="1553032"/>
          <a:ext cx="10079093" cy="1107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82622">
                  <a:extLst>
                    <a:ext uri="{9D8B030D-6E8A-4147-A177-3AD203B41FA5}">
                      <a16:colId xmlns:a16="http://schemas.microsoft.com/office/drawing/2014/main" val="3831064024"/>
                    </a:ext>
                  </a:extLst>
                </a:gridCol>
                <a:gridCol w="1285764">
                  <a:extLst>
                    <a:ext uri="{9D8B030D-6E8A-4147-A177-3AD203B41FA5}">
                      <a16:colId xmlns:a16="http://schemas.microsoft.com/office/drawing/2014/main" val="187012748"/>
                    </a:ext>
                  </a:extLst>
                </a:gridCol>
                <a:gridCol w="1285764">
                  <a:extLst>
                    <a:ext uri="{9D8B030D-6E8A-4147-A177-3AD203B41FA5}">
                      <a16:colId xmlns:a16="http://schemas.microsoft.com/office/drawing/2014/main" val="2960324298"/>
                    </a:ext>
                  </a:extLst>
                </a:gridCol>
                <a:gridCol w="1285764">
                  <a:extLst>
                    <a:ext uri="{9D8B030D-6E8A-4147-A177-3AD203B41FA5}">
                      <a16:colId xmlns:a16="http://schemas.microsoft.com/office/drawing/2014/main" val="170119269"/>
                    </a:ext>
                  </a:extLst>
                </a:gridCol>
                <a:gridCol w="1346393">
                  <a:extLst>
                    <a:ext uri="{9D8B030D-6E8A-4147-A177-3AD203B41FA5}">
                      <a16:colId xmlns:a16="http://schemas.microsoft.com/office/drawing/2014/main" val="2203777020"/>
                    </a:ext>
                  </a:extLst>
                </a:gridCol>
                <a:gridCol w="1346393">
                  <a:extLst>
                    <a:ext uri="{9D8B030D-6E8A-4147-A177-3AD203B41FA5}">
                      <a16:colId xmlns:a16="http://schemas.microsoft.com/office/drawing/2014/main" val="479292204"/>
                    </a:ext>
                  </a:extLst>
                </a:gridCol>
                <a:gridCol w="1346393">
                  <a:extLst>
                    <a:ext uri="{9D8B030D-6E8A-4147-A177-3AD203B41FA5}">
                      <a16:colId xmlns:a16="http://schemas.microsoft.com/office/drawing/2014/main" val="8416203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</a:t>
                      </a:r>
                      <a:r>
                        <a:rPr lang="ko-KR" altLang="en-US" dirty="0"/>
                        <a:t> </a:t>
                      </a:r>
                      <a:r>
                        <a:rPr lang="en-US" altLang="ko-KR" dirty="0"/>
                        <a:t>A, V 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 B, V 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 A, V 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 B, V 4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 A, V 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Set B, V 7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612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Expected size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149.271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132.909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138.97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123.59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131.877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117.632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502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Measured size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145.60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129.00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136.05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123.77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129.18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>
                          <a:solidFill>
                            <a:schemeClr val="tx1"/>
                          </a:solidFill>
                        </a:rPr>
                        <a:t>118.59</a:t>
                      </a:r>
                      <a:endParaRPr lang="ko-KR" alt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140925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8DAC0B06-70F3-4EDE-8079-326C56467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4"/>
          <a:stretch/>
        </p:blipFill>
        <p:spPr>
          <a:xfrm>
            <a:off x="6234408" y="3097453"/>
            <a:ext cx="5771319" cy="144773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06C52C2-B3E8-4FA3-A869-391E27831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76"/>
          <a:stretch/>
        </p:blipFill>
        <p:spPr>
          <a:xfrm>
            <a:off x="6234408" y="4944935"/>
            <a:ext cx="5771319" cy="14541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890C58-2963-43AA-A4EA-17BDCCAD6B1F}"/>
              </a:ext>
            </a:extLst>
          </p:cNvPr>
          <p:cNvSpPr txBox="1"/>
          <p:nvPr/>
        </p:nvSpPr>
        <p:spPr>
          <a:xfrm>
            <a:off x="6234408" y="3883367"/>
            <a:ext cx="115908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Set A</a:t>
            </a:r>
          </a:p>
          <a:p>
            <a:r>
              <a:rPr lang="en-US" altLang="ko-KR" sz="1600" b="1" dirty="0"/>
              <a:t>Solid line</a:t>
            </a:r>
            <a:endParaRPr lang="ko-KR" altLang="en-US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C1498C-3B86-4C69-8D1C-3CD00B5A595C}"/>
              </a:ext>
            </a:extLst>
          </p:cNvPr>
          <p:cNvSpPr txBox="1"/>
          <p:nvPr/>
        </p:nvSpPr>
        <p:spPr>
          <a:xfrm>
            <a:off x="6234408" y="5814323"/>
            <a:ext cx="136742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Set B</a:t>
            </a:r>
          </a:p>
          <a:p>
            <a:r>
              <a:rPr lang="en-US" altLang="ko-KR" sz="1600" b="1" dirty="0"/>
              <a:t>Dashed line</a:t>
            </a:r>
            <a:endParaRPr lang="ko-KR" altLang="en-US" sz="1600" b="1" dirty="0"/>
          </a:p>
        </p:txBody>
      </p: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96132539-ACF4-4405-AD5B-F5C121D448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257199"/>
              </p:ext>
            </p:extLst>
          </p:nvPr>
        </p:nvGraphicFramePr>
        <p:xfrm>
          <a:off x="5127085" y="93966"/>
          <a:ext cx="3330575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55">
                  <a:extLst>
                    <a:ext uri="{9D8B030D-6E8A-4147-A177-3AD203B41FA5}">
                      <a16:colId xmlns:a16="http://schemas.microsoft.com/office/drawing/2014/main" val="28223324"/>
                    </a:ext>
                  </a:extLst>
                </a:gridCol>
                <a:gridCol w="789305">
                  <a:extLst>
                    <a:ext uri="{9D8B030D-6E8A-4147-A177-3AD203B41FA5}">
                      <a16:colId xmlns:a16="http://schemas.microsoft.com/office/drawing/2014/main" val="1406873789"/>
                    </a:ext>
                  </a:extLst>
                </a:gridCol>
                <a:gridCol w="676592">
                  <a:extLst>
                    <a:ext uri="{9D8B030D-6E8A-4147-A177-3AD203B41FA5}">
                      <a16:colId xmlns:a16="http://schemas.microsoft.com/office/drawing/2014/main" val="1942943767"/>
                    </a:ext>
                  </a:extLst>
                </a:gridCol>
                <a:gridCol w="592455">
                  <a:extLst>
                    <a:ext uri="{9D8B030D-6E8A-4147-A177-3AD203B41FA5}">
                      <a16:colId xmlns:a16="http://schemas.microsoft.com/office/drawing/2014/main" val="2838220696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1555861504"/>
                    </a:ext>
                  </a:extLst>
                </a:gridCol>
              </a:tblGrid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A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MCP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M1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M2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Rep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67829"/>
                  </a:ext>
                </a:extLst>
              </a:tr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 1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-1600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-713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44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2000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033727"/>
                  </a:ext>
                </a:extLst>
              </a:tr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 4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-1600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-466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501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3000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797800"/>
                  </a:ext>
                </a:extLst>
              </a:tr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 7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-1600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-220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958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4000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98320"/>
                  </a:ext>
                </a:extLst>
              </a:tr>
            </a:tbl>
          </a:graphicData>
        </a:graphic>
      </p:graphicFrame>
      <p:pic>
        <p:nvPicPr>
          <p:cNvPr id="12" name="그림 11">
            <a:extLst>
              <a:ext uri="{FF2B5EF4-FFF2-40B4-BE49-F238E27FC236}">
                <a16:creationId xmlns:a16="http://schemas.microsoft.com/office/drawing/2014/main" id="{DA1A2D90-8C50-47D9-A67E-9D0CD712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50" y="2793089"/>
            <a:ext cx="5194139" cy="3895604"/>
          </a:xfrm>
          <a:prstGeom prst="rect">
            <a:avLst/>
          </a:prstGeom>
        </p:spPr>
      </p:pic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4F411225-CE21-4624-91A9-C60E5AFCB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690984"/>
              </p:ext>
            </p:extLst>
          </p:nvPr>
        </p:nvGraphicFramePr>
        <p:xfrm>
          <a:off x="8505294" y="93966"/>
          <a:ext cx="3527425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7055">
                  <a:extLst>
                    <a:ext uri="{9D8B030D-6E8A-4147-A177-3AD203B41FA5}">
                      <a16:colId xmlns:a16="http://schemas.microsoft.com/office/drawing/2014/main" val="28223324"/>
                    </a:ext>
                  </a:extLst>
                </a:gridCol>
                <a:gridCol w="789305">
                  <a:extLst>
                    <a:ext uri="{9D8B030D-6E8A-4147-A177-3AD203B41FA5}">
                      <a16:colId xmlns:a16="http://schemas.microsoft.com/office/drawing/2014/main" val="1406873789"/>
                    </a:ext>
                  </a:extLst>
                </a:gridCol>
                <a:gridCol w="789305">
                  <a:extLst>
                    <a:ext uri="{9D8B030D-6E8A-4147-A177-3AD203B41FA5}">
                      <a16:colId xmlns:a16="http://schemas.microsoft.com/office/drawing/2014/main" val="1942943767"/>
                    </a:ext>
                  </a:extLst>
                </a:gridCol>
                <a:gridCol w="676592">
                  <a:extLst>
                    <a:ext uri="{9D8B030D-6E8A-4147-A177-3AD203B41FA5}">
                      <a16:colId xmlns:a16="http://schemas.microsoft.com/office/drawing/2014/main" val="2838220696"/>
                    </a:ext>
                  </a:extLst>
                </a:gridCol>
                <a:gridCol w="705168">
                  <a:extLst>
                    <a:ext uri="{9D8B030D-6E8A-4147-A177-3AD203B41FA5}">
                      <a16:colId xmlns:a16="http://schemas.microsoft.com/office/drawing/2014/main" val="1555861504"/>
                    </a:ext>
                  </a:extLst>
                </a:gridCol>
              </a:tblGrid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B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MCP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M1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M2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Rep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267829"/>
                  </a:ext>
                </a:extLst>
              </a:tr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 1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/>
                        <a:t>-1600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-1600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-630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2000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033727"/>
                  </a:ext>
                </a:extLst>
              </a:tr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 4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-1600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-1600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-630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3000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797800"/>
                  </a:ext>
                </a:extLst>
              </a:tr>
              <a:tr h="1776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 7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-1600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F0502020204030204"/>
                          <a:ea typeface="맑은 고딕" panose="020B0503020000020004" pitchFamily="50" charset="-127"/>
                          <a:cs typeface="+mn-cs"/>
                        </a:rPr>
                        <a:t>-1600</a:t>
                      </a:r>
                      <a:endParaRPr kumimoji="0" lang="ko-KR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F0502020204030204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-630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4000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89832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9F8F7D2-980E-4F15-94D0-A8A49401FDC9}"/>
              </a:ext>
            </a:extLst>
          </p:cNvPr>
          <p:cNvSpPr txBox="1"/>
          <p:nvPr/>
        </p:nvSpPr>
        <p:spPr>
          <a:xfrm>
            <a:off x="4671812" y="4606381"/>
            <a:ext cx="710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/>
              <a:t>X=Y</a:t>
            </a:r>
            <a:endParaRPr lang="ko-KR" altLang="en-US" sz="1600" b="1" dirty="0"/>
          </a:p>
        </p:txBody>
      </p:sp>
      <p:cxnSp>
        <p:nvCxnSpPr>
          <p:cNvPr id="16" name="직선 화살표 연결선 15">
            <a:extLst>
              <a:ext uri="{FF2B5EF4-FFF2-40B4-BE49-F238E27FC236}">
                <a16:creationId xmlns:a16="http://schemas.microsoft.com/office/drawing/2014/main" id="{2F719232-6ABF-44BF-8065-59E944C348F8}"/>
              </a:ext>
            </a:extLst>
          </p:cNvPr>
          <p:cNvCxnSpPr/>
          <p:nvPr/>
        </p:nvCxnSpPr>
        <p:spPr>
          <a:xfrm flipH="1" flipV="1">
            <a:off x="4830493" y="3429000"/>
            <a:ext cx="1403915" cy="6172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BB9BB20A-C7C4-40A3-9B0A-888D1C815EB9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543300" y="4343400"/>
            <a:ext cx="2691108" cy="1763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853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4116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Plan for WBPM experiment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6F30E6C-20FF-41CE-82E0-99B063C6D20D}"/>
              </a:ext>
            </a:extLst>
          </p:cNvPr>
          <p:cNvSpPr/>
          <p:nvPr/>
        </p:nvSpPr>
        <p:spPr>
          <a:xfrm>
            <a:off x="533399" y="905401"/>
            <a:ext cx="8610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Main goal: Photon beam profile (size) measurement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E3DBF-3394-4EDB-9E5C-4D40963FF8D3}"/>
              </a:ext>
            </a:extLst>
          </p:cNvPr>
          <p:cNvSpPr txBox="1"/>
          <p:nvPr/>
        </p:nvSpPr>
        <p:spPr>
          <a:xfrm>
            <a:off x="5848353" y="2220544"/>
            <a:ext cx="426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CST + Particle tracking simulation</a:t>
            </a:r>
          </a:p>
          <a:p>
            <a:r>
              <a:rPr lang="en-US" altLang="ko-KR" dirty="0"/>
              <a:t>&amp; Displacement measurement at XFEL.</a:t>
            </a:r>
            <a:endParaRPr lang="ko-KR" altLang="en-US" dirty="0"/>
          </a:p>
        </p:txBody>
      </p:sp>
      <p:sp>
        <p:nvSpPr>
          <p:cNvPr id="5" name="오른쪽 중괄호 4">
            <a:extLst>
              <a:ext uri="{FF2B5EF4-FFF2-40B4-BE49-F238E27FC236}">
                <a16:creationId xmlns:a16="http://schemas.microsoft.com/office/drawing/2014/main" id="{195ADF63-7001-4D3E-BFB4-15DD7735FD5C}"/>
              </a:ext>
            </a:extLst>
          </p:cNvPr>
          <p:cNvSpPr/>
          <p:nvPr/>
        </p:nvSpPr>
        <p:spPr>
          <a:xfrm>
            <a:off x="4782417" y="2132176"/>
            <a:ext cx="617220" cy="834390"/>
          </a:xfrm>
          <a:prstGeom prst="rightBrace">
            <a:avLst/>
          </a:prstGeom>
          <a:ln w="28575">
            <a:solidFill>
              <a:srgbClr val="010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0F99010A-5BCC-446F-B7B7-35657745B2E7}"/>
              </a:ext>
            </a:extLst>
          </p:cNvPr>
          <p:cNvSpPr/>
          <p:nvPr/>
        </p:nvSpPr>
        <p:spPr>
          <a:xfrm>
            <a:off x="533399" y="1582340"/>
            <a:ext cx="464819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/>
              <a:t>Major topics</a:t>
            </a:r>
          </a:p>
          <a:p>
            <a:endParaRPr lang="en-US" altLang="ko-KR" dirty="0"/>
          </a:p>
          <a:p>
            <a:pPr marL="342900" indent="-342900">
              <a:buAutoNum type="arabicPeriod"/>
            </a:pPr>
            <a:r>
              <a:rPr lang="en-US" altLang="ko-KR" dirty="0"/>
              <a:t>Field design</a:t>
            </a:r>
          </a:p>
          <a:p>
            <a:pPr marL="800100" lvl="1" indent="-342900">
              <a:buAutoNum type="arabicPeriod"/>
            </a:pPr>
            <a:r>
              <a:rPr lang="en-US" altLang="ko-KR" dirty="0"/>
              <a:t>Field quality improvement</a:t>
            </a:r>
          </a:p>
          <a:p>
            <a:pPr marL="800100" lvl="1" indent="-342900">
              <a:buAutoNum type="arabicPeriod"/>
            </a:pPr>
            <a:r>
              <a:rPr lang="en-US" altLang="ko-KR" dirty="0"/>
              <a:t>1:1 mapping field</a:t>
            </a:r>
          </a:p>
          <a:p>
            <a:pPr marL="800100" lvl="1" indent="-342900">
              <a:buAutoNum type="arabicPeriod"/>
            </a:pPr>
            <a:endParaRPr lang="en-US" altLang="ko-KR" dirty="0"/>
          </a:p>
          <a:p>
            <a:pPr marL="342900" indent="-342900">
              <a:buAutoNum type="arabicPeriod"/>
            </a:pPr>
            <a:r>
              <a:rPr lang="en-US" altLang="ko-KR" dirty="0"/>
              <a:t>Theoretical approach</a:t>
            </a:r>
          </a:p>
          <a:p>
            <a:pPr marL="800100" lvl="1" indent="-342900">
              <a:buFontTx/>
              <a:buAutoNum type="arabicPeriod"/>
            </a:pPr>
            <a:r>
              <a:rPr lang="en-US" altLang="ko-KR" dirty="0"/>
              <a:t>Thermionic spread calculation</a:t>
            </a:r>
            <a:br>
              <a:rPr lang="en-US" altLang="ko-KR" dirty="0"/>
            </a:br>
            <a:r>
              <a:rPr lang="en-US" altLang="ko-KR" dirty="0"/>
              <a:t>(Photo-ion behavior)</a:t>
            </a:r>
          </a:p>
          <a:p>
            <a:pPr marL="800100" lvl="1" indent="-342900">
              <a:buAutoNum type="arabicPeriod"/>
            </a:pPr>
            <a:endParaRPr lang="en-US" altLang="ko-KR" dirty="0"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r>
              <a:rPr lang="en-US" altLang="ko-KR" dirty="0">
                <a:sym typeface="Wingdings" panose="05000000000000000000" pitchFamily="2" charset="2"/>
              </a:rPr>
              <a:t>New method</a:t>
            </a:r>
          </a:p>
          <a:p>
            <a:pPr marL="800100" lvl="1" indent="-342900">
              <a:buAutoNum type="arabicPeriod"/>
            </a:pPr>
            <a:r>
              <a:rPr lang="en-US" altLang="ko-KR" dirty="0">
                <a:sym typeface="Wingdings" panose="05000000000000000000" pitchFamily="2" charset="2"/>
              </a:rPr>
              <a:t>Defocusing field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(Magnification)</a:t>
            </a:r>
          </a:p>
          <a:p>
            <a:pPr marL="800100" lvl="1" indent="-342900">
              <a:buAutoNum type="arabicPeriod"/>
            </a:pPr>
            <a:r>
              <a:rPr lang="en-US" altLang="ko-KR" dirty="0">
                <a:sym typeface="Wingdings" panose="05000000000000000000" pitchFamily="2" charset="2"/>
              </a:rPr>
              <a:t>Calibration method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9469E4B-C883-4C1D-9B6F-A28C9557AF4B}"/>
              </a:ext>
            </a:extLst>
          </p:cNvPr>
          <p:cNvSpPr/>
          <p:nvPr/>
        </p:nvSpPr>
        <p:spPr>
          <a:xfrm>
            <a:off x="5796514" y="1582340"/>
            <a:ext cx="3444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/>
              <a:t>Verification or demonstration</a:t>
            </a:r>
          </a:p>
        </p:txBody>
      </p:sp>
      <p:sp>
        <p:nvSpPr>
          <p:cNvPr id="8" name="오른쪽 중괄호 7">
            <a:extLst>
              <a:ext uri="{FF2B5EF4-FFF2-40B4-BE49-F238E27FC236}">
                <a16:creationId xmlns:a16="http://schemas.microsoft.com/office/drawing/2014/main" id="{AFCD0ABC-9DE0-4092-8451-19255F629427}"/>
              </a:ext>
            </a:extLst>
          </p:cNvPr>
          <p:cNvSpPr/>
          <p:nvPr/>
        </p:nvSpPr>
        <p:spPr>
          <a:xfrm>
            <a:off x="4782417" y="3303002"/>
            <a:ext cx="617220" cy="834390"/>
          </a:xfrm>
          <a:prstGeom prst="rightBrace">
            <a:avLst/>
          </a:prstGeom>
          <a:ln w="28575">
            <a:solidFill>
              <a:srgbClr val="010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B14D9-5E97-4CF8-AC50-4BEB1B81740C}"/>
              </a:ext>
            </a:extLst>
          </p:cNvPr>
          <p:cNvSpPr txBox="1"/>
          <p:nvPr/>
        </p:nvSpPr>
        <p:spPr>
          <a:xfrm>
            <a:off x="5848353" y="3272466"/>
            <a:ext cx="3967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Point spread function measurement.</a:t>
            </a:r>
          </a:p>
          <a:p>
            <a:r>
              <a:rPr lang="en-US" altLang="ko-KR" dirty="0">
                <a:sym typeface="Wingdings" panose="05000000000000000000" pitchFamily="2" charset="2"/>
              </a:rPr>
              <a:t> Done by the XFEL experiment.</a:t>
            </a:r>
            <a:br>
              <a:rPr lang="en-US" altLang="ko-KR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    (+ Need to check Mesh effect)</a:t>
            </a:r>
            <a:endParaRPr lang="ko-KR" altLang="en-US" dirty="0"/>
          </a:p>
        </p:txBody>
      </p:sp>
      <p:sp>
        <p:nvSpPr>
          <p:cNvPr id="10" name="오른쪽 중괄호 9">
            <a:extLst>
              <a:ext uri="{FF2B5EF4-FFF2-40B4-BE49-F238E27FC236}">
                <a16:creationId xmlns:a16="http://schemas.microsoft.com/office/drawing/2014/main" id="{B0044043-55FC-4ABA-A305-650BE6C36F76}"/>
              </a:ext>
            </a:extLst>
          </p:cNvPr>
          <p:cNvSpPr/>
          <p:nvPr/>
        </p:nvSpPr>
        <p:spPr>
          <a:xfrm>
            <a:off x="4782417" y="4441043"/>
            <a:ext cx="617220" cy="964334"/>
          </a:xfrm>
          <a:prstGeom prst="rightBrace">
            <a:avLst/>
          </a:prstGeom>
          <a:ln w="28575">
            <a:solidFill>
              <a:srgbClr val="FF09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F75A72-3CDD-4B9A-9A37-C580C01E645F}"/>
              </a:ext>
            </a:extLst>
          </p:cNvPr>
          <p:cNvSpPr txBox="1"/>
          <p:nvPr/>
        </p:nvSpPr>
        <p:spPr>
          <a:xfrm>
            <a:off x="5848353" y="4456831"/>
            <a:ext cx="5458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Experimental validation</a:t>
            </a:r>
          </a:p>
          <a:p>
            <a:r>
              <a:rPr lang="en-US" altLang="ko-KR" b="1" dirty="0">
                <a:sym typeface="Wingdings" panose="05000000000000000000" pitchFamily="2" charset="2"/>
              </a:rPr>
              <a:t> Further testing needed with the final design.</a:t>
            </a:r>
            <a:br>
              <a:rPr lang="en-US" altLang="ko-KR" b="1" dirty="0">
                <a:sym typeface="Wingdings" panose="05000000000000000000" pitchFamily="2" charset="2"/>
              </a:rPr>
            </a:br>
            <a:r>
              <a:rPr lang="en-US" altLang="ko-KR" dirty="0">
                <a:sym typeface="Wingdings" panose="05000000000000000000" pitchFamily="2" charset="2"/>
              </a:rPr>
              <a:t>(Calibration is explained using simulation results.)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DF89E03-990A-40A9-90A0-D8EFB62B5B0D}"/>
              </a:ext>
            </a:extLst>
          </p:cNvPr>
          <p:cNvSpPr/>
          <p:nvPr/>
        </p:nvSpPr>
        <p:spPr>
          <a:xfrm>
            <a:off x="1720623" y="5785881"/>
            <a:ext cx="8474937" cy="8343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</a:rPr>
              <a:t>Beam profile </a:t>
            </a:r>
            <a:r>
              <a:rPr lang="en-US" altLang="ko-KR" dirty="0">
                <a:solidFill>
                  <a:schemeClr val="tx1"/>
                </a:solidFill>
              </a:rPr>
              <a:t>Meas. at </a:t>
            </a:r>
            <a:r>
              <a:rPr lang="en-US" altLang="ko-KR" dirty="0">
                <a:solidFill>
                  <a:srgbClr val="FF0000"/>
                </a:solidFill>
              </a:rPr>
              <a:t>PLS-II</a:t>
            </a:r>
            <a:r>
              <a:rPr lang="en-US" altLang="ko-KR" dirty="0">
                <a:solidFill>
                  <a:schemeClr val="tx1"/>
                </a:solidFill>
              </a:rPr>
              <a:t> using both Hor. and Ver. Chamber.</a:t>
            </a:r>
          </a:p>
          <a:p>
            <a:pPr algn="ctr"/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ko-KR" b="1" dirty="0">
                <a:solidFill>
                  <a:schemeClr val="tx1"/>
                </a:solidFill>
                <a:sym typeface="Wingdings" panose="05000000000000000000" pitchFamily="2" charset="2"/>
              </a:rPr>
              <a:t>PSF, Mag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Meas. at </a:t>
            </a:r>
            <a:r>
              <a:rPr lang="en-US" altLang="ko-KR" dirty="0">
                <a:solidFill>
                  <a:srgbClr val="FF0000"/>
                </a:solidFill>
                <a:sym typeface="Wingdings" panose="05000000000000000000" pitchFamily="2" charset="2"/>
              </a:rPr>
              <a:t>PAL-XFEL </a:t>
            </a:r>
            <a:r>
              <a:rPr lang="en-US" altLang="ko-KR" dirty="0">
                <a:solidFill>
                  <a:schemeClr val="tx1"/>
                </a:solidFill>
                <a:sym typeface="Wingdings" panose="05000000000000000000" pitchFamily="2" charset="2"/>
              </a:rPr>
              <a:t>using one chamber.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94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488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Magnification measurement test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oogle Shape;107;p3">
            <a:extLst>
              <a:ext uri="{FF2B5EF4-FFF2-40B4-BE49-F238E27FC236}">
                <a16:creationId xmlns:a16="http://schemas.microsoft.com/office/drawing/2014/main" id="{F0A6CA04-8FC8-4F57-BC00-0245A6AE1B0B}"/>
              </a:ext>
            </a:extLst>
          </p:cNvPr>
          <p:cNvGrpSpPr/>
          <p:nvPr/>
        </p:nvGrpSpPr>
        <p:grpSpPr>
          <a:xfrm>
            <a:off x="279147" y="1206130"/>
            <a:ext cx="5609464" cy="4074115"/>
            <a:chOff x="597704" y="1908895"/>
            <a:chExt cx="5609464" cy="4074115"/>
          </a:xfrm>
        </p:grpSpPr>
        <p:grpSp>
          <p:nvGrpSpPr>
            <p:cNvPr id="15" name="Google Shape;108;p3">
              <a:extLst>
                <a:ext uri="{FF2B5EF4-FFF2-40B4-BE49-F238E27FC236}">
                  <a16:creationId xmlns:a16="http://schemas.microsoft.com/office/drawing/2014/main" id="{DE326D51-27FC-4986-B973-1E9116CCD02F}"/>
                </a:ext>
              </a:extLst>
            </p:cNvPr>
            <p:cNvGrpSpPr/>
            <p:nvPr/>
          </p:nvGrpSpPr>
          <p:grpSpPr>
            <a:xfrm>
              <a:off x="597704" y="1908895"/>
              <a:ext cx="5609464" cy="4074115"/>
              <a:chOff x="670944" y="1678550"/>
              <a:chExt cx="4650526" cy="3377645"/>
            </a:xfrm>
          </p:grpSpPr>
          <p:pic>
            <p:nvPicPr>
              <p:cNvPr id="18" name="Google Shape;109;p3">
                <a:extLst>
                  <a:ext uri="{FF2B5EF4-FFF2-40B4-BE49-F238E27FC236}">
                    <a16:creationId xmlns:a16="http://schemas.microsoft.com/office/drawing/2014/main" id="{BFCB6222-466B-4E83-9257-3696F845AB4E}"/>
                  </a:ext>
                </a:extLst>
              </p:cNvPr>
              <p:cNvPicPr preferRelativeResize="0"/>
              <p:nvPr/>
            </p:nvPicPr>
            <p:blipFill>
              <a:blip r:embed="rId2">
                <a:alphaModFix/>
              </a:blip>
              <a:stretch>
                <a:fillRect/>
              </a:stretch>
            </p:blipFill>
            <p:spPr>
              <a:xfrm>
                <a:off x="670944" y="1678550"/>
                <a:ext cx="4650526" cy="33776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Google Shape;110;p3">
                <a:extLst>
                  <a:ext uri="{FF2B5EF4-FFF2-40B4-BE49-F238E27FC236}">
                    <a16:creationId xmlns:a16="http://schemas.microsoft.com/office/drawing/2014/main" id="{33A0D3B4-B7F2-4A5D-899C-7C748986C9A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12470" r="-12470"/>
              <a:stretch/>
            </p:blipFill>
            <p:spPr>
              <a:xfrm flipH="1">
                <a:off x="2960197" y="2131174"/>
                <a:ext cx="506487" cy="23258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" name="Google Shape;111;p3">
              <a:extLst>
                <a:ext uri="{FF2B5EF4-FFF2-40B4-BE49-F238E27FC236}">
                  <a16:creationId xmlns:a16="http://schemas.microsoft.com/office/drawing/2014/main" id="{347EBDF0-98DD-4BF5-8F71-5CB201F97A93}"/>
                </a:ext>
              </a:extLst>
            </p:cNvPr>
            <p:cNvSpPr/>
            <p:nvPr/>
          </p:nvSpPr>
          <p:spPr>
            <a:xfrm>
              <a:off x="3202900" y="2857500"/>
              <a:ext cx="513000" cy="303600"/>
            </a:xfrm>
            <a:prstGeom prst="flowChartConnector">
              <a:avLst/>
            </a:prstGeom>
            <a:solidFill>
              <a:srgbClr val="000000">
                <a:alpha val="43670"/>
              </a:srgb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algun Gothic"/>
                <a:ea typeface="Malgun Gothic"/>
                <a:cs typeface="Malgun Gothic"/>
                <a:sym typeface="Malgun Gothic"/>
              </a:endParaRPr>
            </a:p>
          </p:txBody>
        </p:sp>
        <p:pic>
          <p:nvPicPr>
            <p:cNvPr id="17" name="Google Shape;112;p3">
              <a:extLst>
                <a:ext uri="{FF2B5EF4-FFF2-40B4-BE49-F238E27FC236}">
                  <a16:creationId xmlns:a16="http://schemas.microsoft.com/office/drawing/2014/main" id="{1A5B7A79-9455-4E1E-B005-86326D46EFD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52825" y="4807300"/>
              <a:ext cx="2204450" cy="496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118;p4">
            <a:extLst>
              <a:ext uri="{FF2B5EF4-FFF2-40B4-BE49-F238E27FC236}">
                <a16:creationId xmlns:a16="http://schemas.microsoft.com/office/drawing/2014/main" id="{FC0C4B7E-ADC5-4C90-A34A-9D4FC03FCED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7667"/>
          <a:stretch/>
        </p:blipFill>
        <p:spPr>
          <a:xfrm>
            <a:off x="8458773" y="508823"/>
            <a:ext cx="3685277" cy="163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19;p4">
            <a:extLst>
              <a:ext uri="{FF2B5EF4-FFF2-40B4-BE49-F238E27FC236}">
                <a16:creationId xmlns:a16="http://schemas.microsoft.com/office/drawing/2014/main" id="{43E28411-0FCD-44D2-A9F9-CD6C8E671E7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67166"/>
          <a:stretch/>
        </p:blipFill>
        <p:spPr>
          <a:xfrm>
            <a:off x="5967505" y="2179768"/>
            <a:ext cx="3685277" cy="166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0;p4">
            <a:extLst>
              <a:ext uri="{FF2B5EF4-FFF2-40B4-BE49-F238E27FC236}">
                <a16:creationId xmlns:a16="http://schemas.microsoft.com/office/drawing/2014/main" id="{324A4E40-FF89-4F5C-AAF9-F2C5ECB592B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7166"/>
          <a:stretch/>
        </p:blipFill>
        <p:spPr>
          <a:xfrm>
            <a:off x="8468932" y="4015155"/>
            <a:ext cx="3675118" cy="166047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21;p4">
            <a:extLst>
              <a:ext uri="{FF2B5EF4-FFF2-40B4-BE49-F238E27FC236}">
                <a16:creationId xmlns:a16="http://schemas.microsoft.com/office/drawing/2014/main" id="{A285D439-CC64-413C-8F05-9E2364BC893F}"/>
              </a:ext>
            </a:extLst>
          </p:cNvPr>
          <p:cNvSpPr txBox="1"/>
          <p:nvPr/>
        </p:nvSpPr>
        <p:spPr>
          <a:xfrm>
            <a:off x="9321696" y="231824"/>
            <a:ext cx="24406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 position : (5 mm,  </a:t>
            </a:r>
            <a:r>
              <a:rPr lang="en-US" sz="1200" b="1" dirty="0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+5mm</a:t>
            </a:r>
            <a:r>
              <a:rPr lang="en-US" sz="1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12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" name="Google Shape;122;p4">
            <a:extLst>
              <a:ext uri="{FF2B5EF4-FFF2-40B4-BE49-F238E27FC236}">
                <a16:creationId xmlns:a16="http://schemas.microsoft.com/office/drawing/2014/main" id="{A2A05E00-F611-4EE0-A130-352CF841D9E5}"/>
              </a:ext>
            </a:extLst>
          </p:cNvPr>
          <p:cNvSpPr txBox="1"/>
          <p:nvPr/>
        </p:nvSpPr>
        <p:spPr>
          <a:xfrm>
            <a:off x="6520427" y="1898049"/>
            <a:ext cx="238719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 position : (5 mm,  </a:t>
            </a:r>
            <a:r>
              <a:rPr lang="en-US" sz="1200" b="1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0 mm</a:t>
            </a:r>
            <a:r>
              <a:rPr lang="en-US" sz="120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12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" name="Google Shape;123;p4">
            <a:extLst>
              <a:ext uri="{FF2B5EF4-FFF2-40B4-BE49-F238E27FC236}">
                <a16:creationId xmlns:a16="http://schemas.microsoft.com/office/drawing/2014/main" id="{30D8285C-C942-4AF6-BD16-816C427D39A5}"/>
              </a:ext>
            </a:extLst>
          </p:cNvPr>
          <p:cNvSpPr txBox="1"/>
          <p:nvPr/>
        </p:nvSpPr>
        <p:spPr>
          <a:xfrm>
            <a:off x="9333192" y="3775915"/>
            <a:ext cx="241765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Beam position : (5 mm,  </a:t>
            </a:r>
            <a:r>
              <a:rPr lang="en-US" sz="1200" b="1" dirty="0">
                <a:solidFill>
                  <a:srgbClr val="FF0000"/>
                </a:solidFill>
                <a:latin typeface="Malgun Gothic"/>
                <a:ea typeface="Malgun Gothic"/>
                <a:cs typeface="Malgun Gothic"/>
                <a:sym typeface="Malgun Gothic"/>
              </a:rPr>
              <a:t>-5mm</a:t>
            </a:r>
            <a:r>
              <a:rPr lang="en-US" sz="12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)</a:t>
            </a:r>
            <a:endParaRPr sz="12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6" name="Google Shape;136;p4">
            <a:extLst>
              <a:ext uri="{FF2B5EF4-FFF2-40B4-BE49-F238E27FC236}">
                <a16:creationId xmlns:a16="http://schemas.microsoft.com/office/drawing/2014/main" id="{054F1667-3163-4678-9462-3F5D07034D07}"/>
              </a:ext>
            </a:extLst>
          </p:cNvPr>
          <p:cNvSpPr/>
          <p:nvPr/>
        </p:nvSpPr>
        <p:spPr>
          <a:xfrm rot="19478894">
            <a:off x="8943153" y="1834679"/>
            <a:ext cx="463216" cy="3210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" name="Google Shape;137;p4">
            <a:extLst>
              <a:ext uri="{FF2B5EF4-FFF2-40B4-BE49-F238E27FC236}">
                <a16:creationId xmlns:a16="http://schemas.microsoft.com/office/drawing/2014/main" id="{0312D814-2685-46B2-BFB9-E1B0395571F0}"/>
              </a:ext>
            </a:extLst>
          </p:cNvPr>
          <p:cNvSpPr/>
          <p:nvPr/>
        </p:nvSpPr>
        <p:spPr>
          <a:xfrm rot="2168451">
            <a:off x="8740981" y="3594886"/>
            <a:ext cx="463216" cy="32103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" name="내용 개체 틀 2">
            <a:extLst>
              <a:ext uri="{FF2B5EF4-FFF2-40B4-BE49-F238E27FC236}">
                <a16:creationId xmlns:a16="http://schemas.microsoft.com/office/drawing/2014/main" id="{80BE0B9E-3B30-461E-8B0B-359218E9CA2B}"/>
              </a:ext>
            </a:extLst>
          </p:cNvPr>
          <p:cNvSpPr txBox="1">
            <a:spLocks/>
          </p:cNvSpPr>
          <p:nvPr/>
        </p:nvSpPr>
        <p:spPr>
          <a:xfrm>
            <a:off x="441158" y="5680197"/>
            <a:ext cx="11309684" cy="8822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altLang="ko-KR" sz="1800" dirty="0"/>
              <a:t>The magnification varies with the vertical position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altLang="ko-KR" sz="1800" dirty="0">
                <a:sym typeface="Wingdings" panose="05000000000000000000" pitchFamily="2" charset="2"/>
              </a:rPr>
              <a:t> By confirming this phenomenon, the defocusing field design can be validated.</a:t>
            </a:r>
            <a:endParaRPr lang="en-US" altLang="ko-KR" sz="1800" dirty="0"/>
          </a:p>
        </p:txBody>
      </p:sp>
    </p:spTree>
    <p:extLst>
      <p:ext uri="{BB962C8B-B14F-4D97-AF65-F5344CB8AC3E}">
        <p14:creationId xmlns:p14="http://schemas.microsoft.com/office/powerpoint/2010/main" val="1645322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B66436C7-F902-4545-8C8B-1760BF423916}"/>
              </a:ext>
            </a:extLst>
          </p:cNvPr>
          <p:cNvSpPr/>
          <p:nvPr/>
        </p:nvSpPr>
        <p:spPr>
          <a:xfrm>
            <a:off x="6687207" y="5490944"/>
            <a:ext cx="4567483" cy="174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7C69F-E6B6-4DE9-88F9-D2633841DF77}"/>
              </a:ext>
            </a:extLst>
          </p:cNvPr>
          <p:cNvSpPr txBox="1"/>
          <p:nvPr/>
        </p:nvSpPr>
        <p:spPr>
          <a:xfrm>
            <a:off x="186273" y="169307"/>
            <a:ext cx="488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Magnification measurement test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211C1BE-D9BA-41D4-B9AD-845B276C9847}"/>
              </a:ext>
            </a:extLst>
          </p:cNvPr>
          <p:cNvSpPr/>
          <p:nvPr/>
        </p:nvSpPr>
        <p:spPr>
          <a:xfrm>
            <a:off x="5831780" y="1272431"/>
            <a:ext cx="5391150" cy="10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EDA2AA-93F2-4369-83E0-C7821E8E7295}"/>
              </a:ext>
            </a:extLst>
          </p:cNvPr>
          <p:cNvSpPr txBox="1"/>
          <p:nvPr/>
        </p:nvSpPr>
        <p:spPr>
          <a:xfrm>
            <a:off x="5817633" y="870387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Repeller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6A2D75F7-D323-4FDF-B579-3D415DF0AC22}"/>
              </a:ext>
            </a:extLst>
          </p:cNvPr>
          <p:cNvSpPr/>
          <p:nvPr/>
        </p:nvSpPr>
        <p:spPr>
          <a:xfrm>
            <a:off x="5876230" y="3550920"/>
            <a:ext cx="796925" cy="10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4065C7F-43C8-4728-9612-9794D5915DD7}"/>
              </a:ext>
            </a:extLst>
          </p:cNvPr>
          <p:cNvSpPr/>
          <p:nvPr/>
        </p:nvSpPr>
        <p:spPr>
          <a:xfrm>
            <a:off x="5876229" y="4224020"/>
            <a:ext cx="796925" cy="10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54FBA3-D17E-4952-9A12-51B3D0A0DFC6}"/>
              </a:ext>
            </a:extLst>
          </p:cNvPr>
          <p:cNvSpPr txBox="1"/>
          <p:nvPr/>
        </p:nvSpPr>
        <p:spPr>
          <a:xfrm>
            <a:off x="5750544" y="3768993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평행 사변형 33">
            <a:extLst>
              <a:ext uri="{FF2B5EF4-FFF2-40B4-BE49-F238E27FC236}">
                <a16:creationId xmlns:a16="http://schemas.microsoft.com/office/drawing/2014/main" id="{C6736991-5747-4610-ABEA-8416A7CF2813}"/>
              </a:ext>
            </a:extLst>
          </p:cNvPr>
          <p:cNvSpPr/>
          <p:nvPr/>
        </p:nvSpPr>
        <p:spPr>
          <a:xfrm>
            <a:off x="716895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평행 사변형 34">
            <a:extLst>
              <a:ext uri="{FF2B5EF4-FFF2-40B4-BE49-F238E27FC236}">
                <a16:creationId xmlns:a16="http://schemas.microsoft.com/office/drawing/2014/main" id="{6C3CA12D-2F5F-44A0-97E3-055F38F69EEB}"/>
              </a:ext>
            </a:extLst>
          </p:cNvPr>
          <p:cNvSpPr/>
          <p:nvPr/>
        </p:nvSpPr>
        <p:spPr>
          <a:xfrm>
            <a:off x="740390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평행 사변형 35">
            <a:extLst>
              <a:ext uri="{FF2B5EF4-FFF2-40B4-BE49-F238E27FC236}">
                <a16:creationId xmlns:a16="http://schemas.microsoft.com/office/drawing/2014/main" id="{6C0BD04D-22AE-4DBA-B314-81622C7937FA}"/>
              </a:ext>
            </a:extLst>
          </p:cNvPr>
          <p:cNvSpPr/>
          <p:nvPr/>
        </p:nvSpPr>
        <p:spPr>
          <a:xfrm>
            <a:off x="765155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평행 사변형 36">
            <a:extLst>
              <a:ext uri="{FF2B5EF4-FFF2-40B4-BE49-F238E27FC236}">
                <a16:creationId xmlns:a16="http://schemas.microsoft.com/office/drawing/2014/main" id="{290F0FCB-1BE4-4284-A6F6-09D9DC22D53C}"/>
              </a:ext>
            </a:extLst>
          </p:cNvPr>
          <p:cNvSpPr/>
          <p:nvPr/>
        </p:nvSpPr>
        <p:spPr>
          <a:xfrm>
            <a:off x="788650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평행 사변형 37">
            <a:extLst>
              <a:ext uri="{FF2B5EF4-FFF2-40B4-BE49-F238E27FC236}">
                <a16:creationId xmlns:a16="http://schemas.microsoft.com/office/drawing/2014/main" id="{B6FC2068-769E-4A90-B4D2-75410CB8FA8A}"/>
              </a:ext>
            </a:extLst>
          </p:cNvPr>
          <p:cNvSpPr/>
          <p:nvPr/>
        </p:nvSpPr>
        <p:spPr>
          <a:xfrm>
            <a:off x="813633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평행 사변형 38">
            <a:extLst>
              <a:ext uri="{FF2B5EF4-FFF2-40B4-BE49-F238E27FC236}">
                <a16:creationId xmlns:a16="http://schemas.microsoft.com/office/drawing/2014/main" id="{16761CB9-BAA6-4E37-A53C-31C327E8A190}"/>
              </a:ext>
            </a:extLst>
          </p:cNvPr>
          <p:cNvSpPr/>
          <p:nvPr/>
        </p:nvSpPr>
        <p:spPr>
          <a:xfrm>
            <a:off x="837128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평행 사변형 39">
            <a:extLst>
              <a:ext uri="{FF2B5EF4-FFF2-40B4-BE49-F238E27FC236}">
                <a16:creationId xmlns:a16="http://schemas.microsoft.com/office/drawing/2014/main" id="{B5431DEB-2C7D-4050-AABA-850B752FAB35}"/>
              </a:ext>
            </a:extLst>
          </p:cNvPr>
          <p:cNvSpPr/>
          <p:nvPr/>
        </p:nvSpPr>
        <p:spPr>
          <a:xfrm>
            <a:off x="861893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평행 사변형 40">
            <a:extLst>
              <a:ext uri="{FF2B5EF4-FFF2-40B4-BE49-F238E27FC236}">
                <a16:creationId xmlns:a16="http://schemas.microsoft.com/office/drawing/2014/main" id="{1F23DAE3-3C64-4DD2-8769-B5D349F6533C}"/>
              </a:ext>
            </a:extLst>
          </p:cNvPr>
          <p:cNvSpPr/>
          <p:nvPr/>
        </p:nvSpPr>
        <p:spPr>
          <a:xfrm>
            <a:off x="885388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평행 사변형 41">
            <a:extLst>
              <a:ext uri="{FF2B5EF4-FFF2-40B4-BE49-F238E27FC236}">
                <a16:creationId xmlns:a16="http://schemas.microsoft.com/office/drawing/2014/main" id="{5DEFE67F-518A-4631-9687-0FDF1B474977}"/>
              </a:ext>
            </a:extLst>
          </p:cNvPr>
          <p:cNvSpPr/>
          <p:nvPr/>
        </p:nvSpPr>
        <p:spPr>
          <a:xfrm>
            <a:off x="9097859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평행 사변형 42">
            <a:extLst>
              <a:ext uri="{FF2B5EF4-FFF2-40B4-BE49-F238E27FC236}">
                <a16:creationId xmlns:a16="http://schemas.microsoft.com/office/drawing/2014/main" id="{CA9F28E6-020E-41F0-98E4-B98B2D05E0D5}"/>
              </a:ext>
            </a:extLst>
          </p:cNvPr>
          <p:cNvSpPr/>
          <p:nvPr/>
        </p:nvSpPr>
        <p:spPr>
          <a:xfrm>
            <a:off x="9332809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평행 사변형 43">
            <a:extLst>
              <a:ext uri="{FF2B5EF4-FFF2-40B4-BE49-F238E27FC236}">
                <a16:creationId xmlns:a16="http://schemas.microsoft.com/office/drawing/2014/main" id="{6E23785B-9573-4C09-9AD9-77835E0FEB5F}"/>
              </a:ext>
            </a:extLst>
          </p:cNvPr>
          <p:cNvSpPr/>
          <p:nvPr/>
        </p:nvSpPr>
        <p:spPr>
          <a:xfrm>
            <a:off x="9580459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평행 사변형 44">
            <a:extLst>
              <a:ext uri="{FF2B5EF4-FFF2-40B4-BE49-F238E27FC236}">
                <a16:creationId xmlns:a16="http://schemas.microsoft.com/office/drawing/2014/main" id="{3E0212F9-B626-4093-B4F8-5706124AEADC}"/>
              </a:ext>
            </a:extLst>
          </p:cNvPr>
          <p:cNvSpPr/>
          <p:nvPr/>
        </p:nvSpPr>
        <p:spPr>
          <a:xfrm>
            <a:off x="9815409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평행 사변형 45">
            <a:extLst>
              <a:ext uri="{FF2B5EF4-FFF2-40B4-BE49-F238E27FC236}">
                <a16:creationId xmlns:a16="http://schemas.microsoft.com/office/drawing/2014/main" id="{1F8E462C-6C67-4AB5-8001-A3E84201369C}"/>
              </a:ext>
            </a:extLst>
          </p:cNvPr>
          <p:cNvSpPr/>
          <p:nvPr/>
        </p:nvSpPr>
        <p:spPr>
          <a:xfrm>
            <a:off x="10065236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평행 사변형 46">
            <a:extLst>
              <a:ext uri="{FF2B5EF4-FFF2-40B4-BE49-F238E27FC236}">
                <a16:creationId xmlns:a16="http://schemas.microsoft.com/office/drawing/2014/main" id="{6AEA6DFB-60C1-4420-98B2-9045A65D3817}"/>
              </a:ext>
            </a:extLst>
          </p:cNvPr>
          <p:cNvSpPr/>
          <p:nvPr/>
        </p:nvSpPr>
        <p:spPr>
          <a:xfrm>
            <a:off x="10300186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평행 사변형 47">
            <a:extLst>
              <a:ext uri="{FF2B5EF4-FFF2-40B4-BE49-F238E27FC236}">
                <a16:creationId xmlns:a16="http://schemas.microsoft.com/office/drawing/2014/main" id="{7443C921-9ED4-4E3F-9E42-566468D7A985}"/>
              </a:ext>
            </a:extLst>
          </p:cNvPr>
          <p:cNvSpPr/>
          <p:nvPr/>
        </p:nvSpPr>
        <p:spPr>
          <a:xfrm>
            <a:off x="10547836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평행 사변형 48">
            <a:extLst>
              <a:ext uri="{FF2B5EF4-FFF2-40B4-BE49-F238E27FC236}">
                <a16:creationId xmlns:a16="http://schemas.microsoft.com/office/drawing/2014/main" id="{6B50E749-EF2F-4C58-AD2D-D98461D333AE}"/>
              </a:ext>
            </a:extLst>
          </p:cNvPr>
          <p:cNvSpPr/>
          <p:nvPr/>
        </p:nvSpPr>
        <p:spPr>
          <a:xfrm>
            <a:off x="10782786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D2A64B-89E8-4289-A85F-38587A54F70E}"/>
              </a:ext>
            </a:extLst>
          </p:cNvPr>
          <p:cNvSpPr txBox="1"/>
          <p:nvPr/>
        </p:nvSpPr>
        <p:spPr>
          <a:xfrm>
            <a:off x="6353194" y="452146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MCP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74C9650-A40E-425B-9A6A-9758B436049D}"/>
              </a:ext>
            </a:extLst>
          </p:cNvPr>
          <p:cNvSpPr/>
          <p:nvPr/>
        </p:nvSpPr>
        <p:spPr>
          <a:xfrm>
            <a:off x="7740454" y="1578243"/>
            <a:ext cx="3482475" cy="17631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AC585301-7B38-4724-8BBC-83110A2A5BC1}"/>
              </a:ext>
            </a:extLst>
          </p:cNvPr>
          <p:cNvCxnSpPr/>
          <p:nvPr/>
        </p:nvCxnSpPr>
        <p:spPr>
          <a:xfrm flipV="1">
            <a:off x="10151959" y="437277"/>
            <a:ext cx="0" cy="480274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타원 53">
            <a:extLst>
              <a:ext uri="{FF2B5EF4-FFF2-40B4-BE49-F238E27FC236}">
                <a16:creationId xmlns:a16="http://schemas.microsoft.com/office/drawing/2014/main" id="{FDA8F0C3-82F4-4797-8FB8-9ACCA87798E4}"/>
              </a:ext>
            </a:extLst>
          </p:cNvPr>
          <p:cNvSpPr/>
          <p:nvPr/>
        </p:nvSpPr>
        <p:spPr>
          <a:xfrm>
            <a:off x="8054780" y="2849830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B2E4F9F5-DA17-4A75-BD8C-7A627F8F4A71}"/>
              </a:ext>
            </a:extLst>
          </p:cNvPr>
          <p:cNvSpPr/>
          <p:nvPr/>
        </p:nvSpPr>
        <p:spPr>
          <a:xfrm>
            <a:off x="8776003" y="2844060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01A4BE48-5863-49A5-AD3F-0EEB4B2D306B}"/>
              </a:ext>
            </a:extLst>
          </p:cNvPr>
          <p:cNvSpPr/>
          <p:nvPr/>
        </p:nvSpPr>
        <p:spPr>
          <a:xfrm>
            <a:off x="9543701" y="2844060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5ED4E725-43C8-4064-B70C-34796C753C82}"/>
              </a:ext>
            </a:extLst>
          </p:cNvPr>
          <p:cNvSpPr/>
          <p:nvPr/>
        </p:nvSpPr>
        <p:spPr>
          <a:xfrm>
            <a:off x="10278804" y="2855330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4E13B415-98C4-48D7-9957-672B3B7086AF}"/>
              </a:ext>
            </a:extLst>
          </p:cNvPr>
          <p:cNvSpPr/>
          <p:nvPr/>
        </p:nvSpPr>
        <p:spPr>
          <a:xfrm>
            <a:off x="11020072" y="2844060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195D6F-BE57-4BFB-A785-F676B71760AE}"/>
              </a:ext>
            </a:extLst>
          </p:cNvPr>
          <p:cNvSpPr txBox="1"/>
          <p:nvPr/>
        </p:nvSpPr>
        <p:spPr>
          <a:xfrm>
            <a:off x="10224158" y="435243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직선 화살표 연결선 62">
            <a:extLst>
              <a:ext uri="{FF2B5EF4-FFF2-40B4-BE49-F238E27FC236}">
                <a16:creationId xmlns:a16="http://schemas.microsoft.com/office/drawing/2014/main" id="{4C5419AD-2060-4295-8CCA-38A87289CC89}"/>
              </a:ext>
            </a:extLst>
          </p:cNvPr>
          <p:cNvCxnSpPr/>
          <p:nvPr/>
        </p:nvCxnSpPr>
        <p:spPr>
          <a:xfrm>
            <a:off x="8136332" y="2666300"/>
            <a:ext cx="73199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A2BA41C-7EC7-4377-B9DF-7D19539A3C67}"/>
              </a:ext>
            </a:extLst>
          </p:cNvPr>
          <p:cNvSpPr txBox="1"/>
          <p:nvPr/>
        </p:nvSpPr>
        <p:spPr>
          <a:xfrm>
            <a:off x="8408616" y="2240032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Same step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직선 화살표 연결선 64">
            <a:extLst>
              <a:ext uri="{FF2B5EF4-FFF2-40B4-BE49-F238E27FC236}">
                <a16:creationId xmlns:a16="http://schemas.microsoft.com/office/drawing/2014/main" id="{D5D8CBCA-2943-4DBD-8F1A-B70FEAC9E089}"/>
              </a:ext>
            </a:extLst>
          </p:cNvPr>
          <p:cNvCxnSpPr/>
          <p:nvPr/>
        </p:nvCxnSpPr>
        <p:spPr>
          <a:xfrm>
            <a:off x="8868326" y="2666300"/>
            <a:ext cx="73199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화살표 연결선 65">
            <a:extLst>
              <a:ext uri="{FF2B5EF4-FFF2-40B4-BE49-F238E27FC236}">
                <a16:creationId xmlns:a16="http://schemas.microsoft.com/office/drawing/2014/main" id="{63CCF66D-70C4-4EFC-8BD1-6E51F1439CA0}"/>
              </a:ext>
            </a:extLst>
          </p:cNvPr>
          <p:cNvCxnSpPr/>
          <p:nvPr/>
        </p:nvCxnSpPr>
        <p:spPr>
          <a:xfrm>
            <a:off x="9617687" y="2666300"/>
            <a:ext cx="73199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65C0C5DA-5216-4836-A669-5A0340D924E4}"/>
              </a:ext>
            </a:extLst>
          </p:cNvPr>
          <p:cNvSpPr txBox="1"/>
          <p:nvPr/>
        </p:nvSpPr>
        <p:spPr>
          <a:xfrm>
            <a:off x="5832777" y="5390416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58486DE6-957E-4A55-8A98-9C59674E7994}"/>
              </a:ext>
            </a:extLst>
          </p:cNvPr>
          <p:cNvSpPr/>
          <p:nvPr/>
        </p:nvSpPr>
        <p:spPr>
          <a:xfrm>
            <a:off x="9286188" y="5163312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자유형: 도형 73">
            <a:extLst>
              <a:ext uri="{FF2B5EF4-FFF2-40B4-BE49-F238E27FC236}">
                <a16:creationId xmlns:a16="http://schemas.microsoft.com/office/drawing/2014/main" id="{46397DF2-CBD2-4A0C-AB84-A6EE350E482D}"/>
              </a:ext>
            </a:extLst>
          </p:cNvPr>
          <p:cNvSpPr/>
          <p:nvPr/>
        </p:nvSpPr>
        <p:spPr>
          <a:xfrm>
            <a:off x="8292407" y="5153896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자유형: 도형 74">
            <a:extLst>
              <a:ext uri="{FF2B5EF4-FFF2-40B4-BE49-F238E27FC236}">
                <a16:creationId xmlns:a16="http://schemas.microsoft.com/office/drawing/2014/main" id="{A9232B59-4052-4997-9EEF-CF1366206613}"/>
              </a:ext>
            </a:extLst>
          </p:cNvPr>
          <p:cNvSpPr/>
          <p:nvPr/>
        </p:nvSpPr>
        <p:spPr>
          <a:xfrm>
            <a:off x="7076890" y="5163312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자유형: 도형 75">
            <a:extLst>
              <a:ext uri="{FF2B5EF4-FFF2-40B4-BE49-F238E27FC236}">
                <a16:creationId xmlns:a16="http://schemas.microsoft.com/office/drawing/2014/main" id="{B2CF2599-34F0-4887-89B5-2A73B89F782B}"/>
              </a:ext>
            </a:extLst>
          </p:cNvPr>
          <p:cNvSpPr/>
          <p:nvPr/>
        </p:nvSpPr>
        <p:spPr>
          <a:xfrm>
            <a:off x="10169604" y="5163312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자유형: 도형 76">
            <a:extLst>
              <a:ext uri="{FF2B5EF4-FFF2-40B4-BE49-F238E27FC236}">
                <a16:creationId xmlns:a16="http://schemas.microsoft.com/office/drawing/2014/main" id="{CC91C3DC-2D1A-4C18-A6CC-83CCC044D386}"/>
              </a:ext>
            </a:extLst>
          </p:cNvPr>
          <p:cNvSpPr/>
          <p:nvPr/>
        </p:nvSpPr>
        <p:spPr>
          <a:xfrm>
            <a:off x="11083165" y="5166596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066F6E4C-E128-4C6D-8996-55F507CBD321}"/>
              </a:ext>
            </a:extLst>
          </p:cNvPr>
          <p:cNvCxnSpPr>
            <a:stCxn id="57" idx="4"/>
          </p:cNvCxnSpPr>
          <p:nvPr/>
        </p:nvCxnSpPr>
        <p:spPr>
          <a:xfrm flipH="1">
            <a:off x="9543701" y="3035721"/>
            <a:ext cx="92324" cy="20645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CD60E35D-EDBD-48A0-9131-E3A64A08843C}"/>
              </a:ext>
            </a:extLst>
          </p:cNvPr>
          <p:cNvCxnSpPr>
            <a:cxnSpLocks/>
            <a:stCxn id="56" idx="4"/>
          </p:cNvCxnSpPr>
          <p:nvPr/>
        </p:nvCxnSpPr>
        <p:spPr>
          <a:xfrm flipH="1">
            <a:off x="8550417" y="3035721"/>
            <a:ext cx="317910" cy="20201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E4066BA4-739E-4B46-A83C-7363229CEEDF}"/>
              </a:ext>
            </a:extLst>
          </p:cNvPr>
          <p:cNvCxnSpPr>
            <a:cxnSpLocks/>
            <a:stCxn id="54" idx="4"/>
          </p:cNvCxnSpPr>
          <p:nvPr/>
        </p:nvCxnSpPr>
        <p:spPr>
          <a:xfrm flipH="1">
            <a:off x="7385695" y="3041491"/>
            <a:ext cx="761409" cy="2077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화살표 연결선 85">
            <a:extLst>
              <a:ext uri="{FF2B5EF4-FFF2-40B4-BE49-F238E27FC236}">
                <a16:creationId xmlns:a16="http://schemas.microsoft.com/office/drawing/2014/main" id="{FD102F3B-2A8C-438B-B915-35BAEC7A7CF2}"/>
              </a:ext>
            </a:extLst>
          </p:cNvPr>
          <p:cNvCxnSpPr>
            <a:cxnSpLocks/>
            <a:stCxn id="58" idx="4"/>
          </p:cNvCxnSpPr>
          <p:nvPr/>
        </p:nvCxnSpPr>
        <p:spPr>
          <a:xfrm>
            <a:off x="10371128" y="3046991"/>
            <a:ext cx="48302" cy="2053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09F5BB44-381F-4D5D-AA61-7381E8A59E08}"/>
              </a:ext>
            </a:extLst>
          </p:cNvPr>
          <p:cNvCxnSpPr>
            <a:cxnSpLocks/>
          </p:cNvCxnSpPr>
          <p:nvPr/>
        </p:nvCxnSpPr>
        <p:spPr>
          <a:xfrm>
            <a:off x="11119337" y="3045137"/>
            <a:ext cx="245969" cy="2055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A7693905-FF49-42B9-9736-E71DC47846AD}"/>
              </a:ext>
            </a:extLst>
          </p:cNvPr>
          <p:cNvCxnSpPr>
            <a:cxnSpLocks/>
          </p:cNvCxnSpPr>
          <p:nvPr/>
        </p:nvCxnSpPr>
        <p:spPr>
          <a:xfrm>
            <a:off x="7285558" y="5790500"/>
            <a:ext cx="126485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8FCC25D3-BAF5-442D-8B3E-7F1EEEBB601D}"/>
              </a:ext>
            </a:extLst>
          </p:cNvPr>
          <p:cNvCxnSpPr>
            <a:cxnSpLocks/>
          </p:cNvCxnSpPr>
          <p:nvPr/>
        </p:nvCxnSpPr>
        <p:spPr>
          <a:xfrm>
            <a:off x="8527354" y="5790500"/>
            <a:ext cx="97373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3EE6CCA9-D7C2-46E5-A037-20A28C11CF99}"/>
              </a:ext>
            </a:extLst>
          </p:cNvPr>
          <p:cNvSpPr txBox="1"/>
          <p:nvPr/>
        </p:nvSpPr>
        <p:spPr>
          <a:xfrm>
            <a:off x="7930859" y="5863026"/>
            <a:ext cx="320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Different distance (Caused by magnification)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F6512A2-767C-47C0-8FAE-9A6DE57C92BA}"/>
              </a:ext>
            </a:extLst>
          </p:cNvPr>
          <p:cNvSpPr txBox="1"/>
          <p:nvPr/>
        </p:nvSpPr>
        <p:spPr>
          <a:xfrm>
            <a:off x="315899" y="1766937"/>
            <a:ext cx="5998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ko-KR" dirty="0"/>
              <a:t>Even without knowing the exact transverse position, magnification can be measured based on relative position changes.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As of the previous test, it is possible to measure using 8 or more points.</a:t>
            </a:r>
            <a:endParaRPr lang="ko-KR" altLang="en-US" dirty="0"/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2DF0B6FE-2B1F-4E3A-8806-E41FD8D4C6D0}"/>
              </a:ext>
            </a:extLst>
          </p:cNvPr>
          <p:cNvGrpSpPr/>
          <p:nvPr/>
        </p:nvGrpSpPr>
        <p:grpSpPr>
          <a:xfrm>
            <a:off x="159823" y="3768993"/>
            <a:ext cx="5735574" cy="2708505"/>
            <a:chOff x="158800" y="4231640"/>
            <a:chExt cx="4760198" cy="2247904"/>
          </a:xfrm>
        </p:grpSpPr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F5F69D44-B6A9-41E7-94C9-35D8D243E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53650"/>
            <a:stretch/>
          </p:blipFill>
          <p:spPr>
            <a:xfrm>
              <a:off x="160021" y="4231640"/>
              <a:ext cx="4758977" cy="1763127"/>
            </a:xfrm>
            <a:prstGeom prst="rect">
              <a:avLst/>
            </a:prstGeom>
          </p:spPr>
        </p:pic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18C3311E-FF91-4542-A43D-63DB9B7CC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252" b="-655"/>
            <a:stretch/>
          </p:blipFill>
          <p:spPr>
            <a:xfrm>
              <a:off x="158800" y="5931681"/>
              <a:ext cx="4758977" cy="547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0877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B66436C7-F902-4545-8C8B-1760BF423916}"/>
              </a:ext>
            </a:extLst>
          </p:cNvPr>
          <p:cNvSpPr/>
          <p:nvPr/>
        </p:nvSpPr>
        <p:spPr>
          <a:xfrm>
            <a:off x="6681523" y="5490944"/>
            <a:ext cx="4567483" cy="174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B7C69F-E6B6-4DE9-88F9-D2633841DF77}"/>
              </a:ext>
            </a:extLst>
          </p:cNvPr>
          <p:cNvSpPr txBox="1"/>
          <p:nvPr/>
        </p:nvSpPr>
        <p:spPr>
          <a:xfrm>
            <a:off x="186273" y="169307"/>
            <a:ext cx="4887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Magnification measurement test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8211C1BE-D9BA-41D4-B9AD-845B276C9847}"/>
              </a:ext>
            </a:extLst>
          </p:cNvPr>
          <p:cNvSpPr/>
          <p:nvPr/>
        </p:nvSpPr>
        <p:spPr>
          <a:xfrm>
            <a:off x="5826096" y="1272431"/>
            <a:ext cx="5391150" cy="10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EDA2AA-93F2-4369-83E0-C7821E8E7295}"/>
              </a:ext>
            </a:extLst>
          </p:cNvPr>
          <p:cNvSpPr txBox="1"/>
          <p:nvPr/>
        </p:nvSpPr>
        <p:spPr>
          <a:xfrm>
            <a:off x="5826096" y="815207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Repeller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6A2D75F7-D323-4FDF-B579-3D415DF0AC22}"/>
              </a:ext>
            </a:extLst>
          </p:cNvPr>
          <p:cNvSpPr/>
          <p:nvPr/>
        </p:nvSpPr>
        <p:spPr>
          <a:xfrm>
            <a:off x="5870546" y="3550920"/>
            <a:ext cx="796925" cy="10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4065C7F-43C8-4728-9612-9794D5915DD7}"/>
              </a:ext>
            </a:extLst>
          </p:cNvPr>
          <p:cNvSpPr/>
          <p:nvPr/>
        </p:nvSpPr>
        <p:spPr>
          <a:xfrm>
            <a:off x="5870545" y="4224020"/>
            <a:ext cx="796925" cy="101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54FBA3-D17E-4952-9A12-51B3D0A0DFC6}"/>
              </a:ext>
            </a:extLst>
          </p:cNvPr>
          <p:cNvSpPr txBox="1"/>
          <p:nvPr/>
        </p:nvSpPr>
        <p:spPr>
          <a:xfrm>
            <a:off x="5757219" y="3745767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Electrode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평행 사변형 33">
            <a:extLst>
              <a:ext uri="{FF2B5EF4-FFF2-40B4-BE49-F238E27FC236}">
                <a16:creationId xmlns:a16="http://schemas.microsoft.com/office/drawing/2014/main" id="{C6736991-5747-4610-ABEA-8416A7CF2813}"/>
              </a:ext>
            </a:extLst>
          </p:cNvPr>
          <p:cNvSpPr/>
          <p:nvPr/>
        </p:nvSpPr>
        <p:spPr>
          <a:xfrm>
            <a:off x="7163271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평행 사변형 34">
            <a:extLst>
              <a:ext uri="{FF2B5EF4-FFF2-40B4-BE49-F238E27FC236}">
                <a16:creationId xmlns:a16="http://schemas.microsoft.com/office/drawing/2014/main" id="{6C3CA12D-2F5F-44A0-97E3-055F38F69EEB}"/>
              </a:ext>
            </a:extLst>
          </p:cNvPr>
          <p:cNvSpPr/>
          <p:nvPr/>
        </p:nvSpPr>
        <p:spPr>
          <a:xfrm>
            <a:off x="7398221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평행 사변형 35">
            <a:extLst>
              <a:ext uri="{FF2B5EF4-FFF2-40B4-BE49-F238E27FC236}">
                <a16:creationId xmlns:a16="http://schemas.microsoft.com/office/drawing/2014/main" id="{6C0BD04D-22AE-4DBA-B314-81622C7937FA}"/>
              </a:ext>
            </a:extLst>
          </p:cNvPr>
          <p:cNvSpPr/>
          <p:nvPr/>
        </p:nvSpPr>
        <p:spPr>
          <a:xfrm>
            <a:off x="7645871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평행 사변형 36">
            <a:extLst>
              <a:ext uri="{FF2B5EF4-FFF2-40B4-BE49-F238E27FC236}">
                <a16:creationId xmlns:a16="http://schemas.microsoft.com/office/drawing/2014/main" id="{290F0FCB-1BE4-4284-A6F6-09D9DC22D53C}"/>
              </a:ext>
            </a:extLst>
          </p:cNvPr>
          <p:cNvSpPr/>
          <p:nvPr/>
        </p:nvSpPr>
        <p:spPr>
          <a:xfrm>
            <a:off x="7880821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평행 사변형 37">
            <a:extLst>
              <a:ext uri="{FF2B5EF4-FFF2-40B4-BE49-F238E27FC236}">
                <a16:creationId xmlns:a16="http://schemas.microsoft.com/office/drawing/2014/main" id="{B6FC2068-769E-4A90-B4D2-75410CB8FA8A}"/>
              </a:ext>
            </a:extLst>
          </p:cNvPr>
          <p:cNvSpPr/>
          <p:nvPr/>
        </p:nvSpPr>
        <p:spPr>
          <a:xfrm>
            <a:off x="8130648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평행 사변형 38">
            <a:extLst>
              <a:ext uri="{FF2B5EF4-FFF2-40B4-BE49-F238E27FC236}">
                <a16:creationId xmlns:a16="http://schemas.microsoft.com/office/drawing/2014/main" id="{16761CB9-BAA6-4E37-A53C-31C327E8A190}"/>
              </a:ext>
            </a:extLst>
          </p:cNvPr>
          <p:cNvSpPr/>
          <p:nvPr/>
        </p:nvSpPr>
        <p:spPr>
          <a:xfrm>
            <a:off x="8365598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평행 사변형 39">
            <a:extLst>
              <a:ext uri="{FF2B5EF4-FFF2-40B4-BE49-F238E27FC236}">
                <a16:creationId xmlns:a16="http://schemas.microsoft.com/office/drawing/2014/main" id="{B5431DEB-2C7D-4050-AABA-850B752FAB35}"/>
              </a:ext>
            </a:extLst>
          </p:cNvPr>
          <p:cNvSpPr/>
          <p:nvPr/>
        </p:nvSpPr>
        <p:spPr>
          <a:xfrm>
            <a:off x="8613248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평행 사변형 40">
            <a:extLst>
              <a:ext uri="{FF2B5EF4-FFF2-40B4-BE49-F238E27FC236}">
                <a16:creationId xmlns:a16="http://schemas.microsoft.com/office/drawing/2014/main" id="{1F23DAE3-3C64-4DD2-8769-B5D349F6533C}"/>
              </a:ext>
            </a:extLst>
          </p:cNvPr>
          <p:cNvSpPr/>
          <p:nvPr/>
        </p:nvSpPr>
        <p:spPr>
          <a:xfrm>
            <a:off x="8848198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평행 사변형 41">
            <a:extLst>
              <a:ext uri="{FF2B5EF4-FFF2-40B4-BE49-F238E27FC236}">
                <a16:creationId xmlns:a16="http://schemas.microsoft.com/office/drawing/2014/main" id="{5DEFE67F-518A-4631-9687-0FDF1B474977}"/>
              </a:ext>
            </a:extLst>
          </p:cNvPr>
          <p:cNvSpPr/>
          <p:nvPr/>
        </p:nvSpPr>
        <p:spPr>
          <a:xfrm>
            <a:off x="909217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평행 사변형 42">
            <a:extLst>
              <a:ext uri="{FF2B5EF4-FFF2-40B4-BE49-F238E27FC236}">
                <a16:creationId xmlns:a16="http://schemas.microsoft.com/office/drawing/2014/main" id="{CA9F28E6-020E-41F0-98E4-B98B2D05E0D5}"/>
              </a:ext>
            </a:extLst>
          </p:cNvPr>
          <p:cNvSpPr/>
          <p:nvPr/>
        </p:nvSpPr>
        <p:spPr>
          <a:xfrm>
            <a:off x="932712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평행 사변형 43">
            <a:extLst>
              <a:ext uri="{FF2B5EF4-FFF2-40B4-BE49-F238E27FC236}">
                <a16:creationId xmlns:a16="http://schemas.microsoft.com/office/drawing/2014/main" id="{6E23785B-9573-4C09-9AD9-77835E0FEB5F}"/>
              </a:ext>
            </a:extLst>
          </p:cNvPr>
          <p:cNvSpPr/>
          <p:nvPr/>
        </p:nvSpPr>
        <p:spPr>
          <a:xfrm>
            <a:off x="957477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평행 사변형 44">
            <a:extLst>
              <a:ext uri="{FF2B5EF4-FFF2-40B4-BE49-F238E27FC236}">
                <a16:creationId xmlns:a16="http://schemas.microsoft.com/office/drawing/2014/main" id="{3E0212F9-B626-4093-B4F8-5706124AEADC}"/>
              </a:ext>
            </a:extLst>
          </p:cNvPr>
          <p:cNvSpPr/>
          <p:nvPr/>
        </p:nvSpPr>
        <p:spPr>
          <a:xfrm>
            <a:off x="9809725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평행 사변형 45">
            <a:extLst>
              <a:ext uri="{FF2B5EF4-FFF2-40B4-BE49-F238E27FC236}">
                <a16:creationId xmlns:a16="http://schemas.microsoft.com/office/drawing/2014/main" id="{1F8E462C-6C67-4AB5-8001-A3E84201369C}"/>
              </a:ext>
            </a:extLst>
          </p:cNvPr>
          <p:cNvSpPr/>
          <p:nvPr/>
        </p:nvSpPr>
        <p:spPr>
          <a:xfrm>
            <a:off x="1005955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평행 사변형 46">
            <a:extLst>
              <a:ext uri="{FF2B5EF4-FFF2-40B4-BE49-F238E27FC236}">
                <a16:creationId xmlns:a16="http://schemas.microsoft.com/office/drawing/2014/main" id="{6AEA6DFB-60C1-4420-98B2-9045A65D3817}"/>
              </a:ext>
            </a:extLst>
          </p:cNvPr>
          <p:cNvSpPr/>
          <p:nvPr/>
        </p:nvSpPr>
        <p:spPr>
          <a:xfrm>
            <a:off x="1029450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평행 사변형 47">
            <a:extLst>
              <a:ext uri="{FF2B5EF4-FFF2-40B4-BE49-F238E27FC236}">
                <a16:creationId xmlns:a16="http://schemas.microsoft.com/office/drawing/2014/main" id="{7443C921-9ED4-4E3F-9E42-566468D7A985}"/>
              </a:ext>
            </a:extLst>
          </p:cNvPr>
          <p:cNvSpPr/>
          <p:nvPr/>
        </p:nvSpPr>
        <p:spPr>
          <a:xfrm>
            <a:off x="1054215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평행 사변형 48">
            <a:extLst>
              <a:ext uri="{FF2B5EF4-FFF2-40B4-BE49-F238E27FC236}">
                <a16:creationId xmlns:a16="http://schemas.microsoft.com/office/drawing/2014/main" id="{6B50E749-EF2F-4C58-AD2D-D98461D333AE}"/>
              </a:ext>
            </a:extLst>
          </p:cNvPr>
          <p:cNvSpPr/>
          <p:nvPr/>
        </p:nvSpPr>
        <p:spPr>
          <a:xfrm>
            <a:off x="10777102" y="4484370"/>
            <a:ext cx="336550" cy="41275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D2A64B-89E8-4289-A85F-38587A54F70E}"/>
              </a:ext>
            </a:extLst>
          </p:cNvPr>
          <p:cNvSpPr txBox="1"/>
          <p:nvPr/>
        </p:nvSpPr>
        <p:spPr>
          <a:xfrm>
            <a:off x="6347510" y="452146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MCP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74C9650-A40E-425B-9A6A-9758B436049D}"/>
              </a:ext>
            </a:extLst>
          </p:cNvPr>
          <p:cNvSpPr/>
          <p:nvPr/>
        </p:nvSpPr>
        <p:spPr>
          <a:xfrm>
            <a:off x="7734770" y="1578243"/>
            <a:ext cx="3482475" cy="176312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AC585301-7B38-4724-8BBC-83110A2A5BC1}"/>
              </a:ext>
            </a:extLst>
          </p:cNvPr>
          <p:cNvCxnSpPr/>
          <p:nvPr/>
        </p:nvCxnSpPr>
        <p:spPr>
          <a:xfrm flipV="1">
            <a:off x="10146275" y="437277"/>
            <a:ext cx="0" cy="480274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타원 53">
            <a:extLst>
              <a:ext uri="{FF2B5EF4-FFF2-40B4-BE49-F238E27FC236}">
                <a16:creationId xmlns:a16="http://schemas.microsoft.com/office/drawing/2014/main" id="{FDA8F0C3-82F4-4797-8FB8-9ACCA87798E4}"/>
              </a:ext>
            </a:extLst>
          </p:cNvPr>
          <p:cNvSpPr/>
          <p:nvPr/>
        </p:nvSpPr>
        <p:spPr>
          <a:xfrm>
            <a:off x="8049096" y="2849830"/>
            <a:ext cx="184647" cy="1916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타원 55">
            <a:extLst>
              <a:ext uri="{FF2B5EF4-FFF2-40B4-BE49-F238E27FC236}">
                <a16:creationId xmlns:a16="http://schemas.microsoft.com/office/drawing/2014/main" id="{B2E4F9F5-DA17-4A75-BD8C-7A627F8F4A71}"/>
              </a:ext>
            </a:extLst>
          </p:cNvPr>
          <p:cNvSpPr/>
          <p:nvPr/>
        </p:nvSpPr>
        <p:spPr>
          <a:xfrm>
            <a:off x="8770319" y="2844060"/>
            <a:ext cx="184647" cy="1916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01A4BE48-5863-49A5-AD3F-0EEB4B2D306B}"/>
              </a:ext>
            </a:extLst>
          </p:cNvPr>
          <p:cNvSpPr/>
          <p:nvPr/>
        </p:nvSpPr>
        <p:spPr>
          <a:xfrm>
            <a:off x="9538017" y="2844060"/>
            <a:ext cx="184647" cy="1916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5ED4E725-43C8-4064-B70C-34796C753C82}"/>
              </a:ext>
            </a:extLst>
          </p:cNvPr>
          <p:cNvSpPr/>
          <p:nvPr/>
        </p:nvSpPr>
        <p:spPr>
          <a:xfrm>
            <a:off x="10273120" y="2855330"/>
            <a:ext cx="184647" cy="1916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타원 58">
            <a:extLst>
              <a:ext uri="{FF2B5EF4-FFF2-40B4-BE49-F238E27FC236}">
                <a16:creationId xmlns:a16="http://schemas.microsoft.com/office/drawing/2014/main" id="{4E13B415-98C4-48D7-9957-672B3B7086AF}"/>
              </a:ext>
            </a:extLst>
          </p:cNvPr>
          <p:cNvSpPr/>
          <p:nvPr/>
        </p:nvSpPr>
        <p:spPr>
          <a:xfrm>
            <a:off x="11014388" y="2844060"/>
            <a:ext cx="184647" cy="19166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F195D6F-BE57-4BFB-A785-F676B71760AE}"/>
              </a:ext>
            </a:extLst>
          </p:cNvPr>
          <p:cNvSpPr txBox="1"/>
          <p:nvPr/>
        </p:nvSpPr>
        <p:spPr>
          <a:xfrm>
            <a:off x="10218474" y="435243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5C0C5DA-5216-4836-A669-5A0340D924E4}"/>
              </a:ext>
            </a:extLst>
          </p:cNvPr>
          <p:cNvSpPr txBox="1"/>
          <p:nvPr/>
        </p:nvSpPr>
        <p:spPr>
          <a:xfrm>
            <a:off x="5827093" y="5390416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latin typeface="Arial" panose="020B0604020202020204" pitchFamily="34" charset="0"/>
                <a:cs typeface="Arial" panose="020B0604020202020204" pitchFamily="34" charset="0"/>
              </a:rPr>
              <a:t>Screen</a:t>
            </a:r>
            <a:endParaRPr lang="ko-KR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자유형: 도형 72">
            <a:extLst>
              <a:ext uri="{FF2B5EF4-FFF2-40B4-BE49-F238E27FC236}">
                <a16:creationId xmlns:a16="http://schemas.microsoft.com/office/drawing/2014/main" id="{58486DE6-957E-4A55-8A98-9C59674E7994}"/>
              </a:ext>
            </a:extLst>
          </p:cNvPr>
          <p:cNvSpPr/>
          <p:nvPr/>
        </p:nvSpPr>
        <p:spPr>
          <a:xfrm>
            <a:off x="9280504" y="5163312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자유형: 도형 73">
            <a:extLst>
              <a:ext uri="{FF2B5EF4-FFF2-40B4-BE49-F238E27FC236}">
                <a16:creationId xmlns:a16="http://schemas.microsoft.com/office/drawing/2014/main" id="{46397DF2-CBD2-4A0C-AB84-A6EE350E482D}"/>
              </a:ext>
            </a:extLst>
          </p:cNvPr>
          <p:cNvSpPr/>
          <p:nvPr/>
        </p:nvSpPr>
        <p:spPr>
          <a:xfrm>
            <a:off x="8286723" y="5153896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자유형: 도형 74">
            <a:extLst>
              <a:ext uri="{FF2B5EF4-FFF2-40B4-BE49-F238E27FC236}">
                <a16:creationId xmlns:a16="http://schemas.microsoft.com/office/drawing/2014/main" id="{A9232B59-4052-4997-9EEF-CF1366206613}"/>
              </a:ext>
            </a:extLst>
          </p:cNvPr>
          <p:cNvSpPr/>
          <p:nvPr/>
        </p:nvSpPr>
        <p:spPr>
          <a:xfrm>
            <a:off x="7071206" y="5163312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자유형: 도형 75">
            <a:extLst>
              <a:ext uri="{FF2B5EF4-FFF2-40B4-BE49-F238E27FC236}">
                <a16:creationId xmlns:a16="http://schemas.microsoft.com/office/drawing/2014/main" id="{B2CF2599-34F0-4887-89B5-2A73B89F782B}"/>
              </a:ext>
            </a:extLst>
          </p:cNvPr>
          <p:cNvSpPr/>
          <p:nvPr/>
        </p:nvSpPr>
        <p:spPr>
          <a:xfrm>
            <a:off x="10163920" y="5163312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자유형: 도형 76">
            <a:extLst>
              <a:ext uri="{FF2B5EF4-FFF2-40B4-BE49-F238E27FC236}">
                <a16:creationId xmlns:a16="http://schemas.microsoft.com/office/drawing/2014/main" id="{CC91C3DC-2D1A-4C18-A6CC-83CCC044D386}"/>
              </a:ext>
            </a:extLst>
          </p:cNvPr>
          <p:cNvSpPr/>
          <p:nvPr/>
        </p:nvSpPr>
        <p:spPr>
          <a:xfrm>
            <a:off x="11077481" y="5166596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066F6E4C-E128-4C6D-8996-55F507CBD321}"/>
              </a:ext>
            </a:extLst>
          </p:cNvPr>
          <p:cNvCxnSpPr>
            <a:cxnSpLocks/>
            <a:stCxn id="62" idx="4"/>
          </p:cNvCxnSpPr>
          <p:nvPr/>
        </p:nvCxnSpPr>
        <p:spPr>
          <a:xfrm flipH="1">
            <a:off x="9519807" y="2636564"/>
            <a:ext cx="110534" cy="24538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CD60E35D-EDBD-48A0-9131-E3A64A08843C}"/>
              </a:ext>
            </a:extLst>
          </p:cNvPr>
          <p:cNvCxnSpPr>
            <a:cxnSpLocks/>
          </p:cNvCxnSpPr>
          <p:nvPr/>
        </p:nvCxnSpPr>
        <p:spPr>
          <a:xfrm flipH="1">
            <a:off x="8331045" y="2645980"/>
            <a:ext cx="519330" cy="24444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화살표 연결선 82">
            <a:extLst>
              <a:ext uri="{FF2B5EF4-FFF2-40B4-BE49-F238E27FC236}">
                <a16:creationId xmlns:a16="http://schemas.microsoft.com/office/drawing/2014/main" id="{E4066BA4-739E-4B46-A83C-7363229CEEDF}"/>
              </a:ext>
            </a:extLst>
          </p:cNvPr>
          <p:cNvCxnSpPr>
            <a:cxnSpLocks/>
            <a:stCxn id="52" idx="4"/>
          </p:cNvCxnSpPr>
          <p:nvPr/>
        </p:nvCxnSpPr>
        <p:spPr>
          <a:xfrm flipH="1">
            <a:off x="7066061" y="2642334"/>
            <a:ext cx="1075359" cy="24574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화살표 연결선 85">
            <a:extLst>
              <a:ext uri="{FF2B5EF4-FFF2-40B4-BE49-F238E27FC236}">
                <a16:creationId xmlns:a16="http://schemas.microsoft.com/office/drawing/2014/main" id="{FD102F3B-2A8C-438B-B915-35BAEC7A7CF2}"/>
              </a:ext>
            </a:extLst>
          </p:cNvPr>
          <p:cNvCxnSpPr>
            <a:cxnSpLocks/>
            <a:stCxn id="67" idx="4"/>
          </p:cNvCxnSpPr>
          <p:nvPr/>
        </p:nvCxnSpPr>
        <p:spPr>
          <a:xfrm>
            <a:off x="10365444" y="2647834"/>
            <a:ext cx="84623" cy="24425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직선 화살표 연결선 88">
            <a:extLst>
              <a:ext uri="{FF2B5EF4-FFF2-40B4-BE49-F238E27FC236}">
                <a16:creationId xmlns:a16="http://schemas.microsoft.com/office/drawing/2014/main" id="{09F5BB44-381F-4D5D-AA61-7381E8A59E08}"/>
              </a:ext>
            </a:extLst>
          </p:cNvPr>
          <p:cNvCxnSpPr>
            <a:cxnSpLocks/>
          </p:cNvCxnSpPr>
          <p:nvPr/>
        </p:nvCxnSpPr>
        <p:spPr>
          <a:xfrm>
            <a:off x="11121243" y="2672808"/>
            <a:ext cx="311528" cy="24175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타원 51">
            <a:extLst>
              <a:ext uri="{FF2B5EF4-FFF2-40B4-BE49-F238E27FC236}">
                <a16:creationId xmlns:a16="http://schemas.microsoft.com/office/drawing/2014/main" id="{73E9E93F-449A-4253-BE33-D4FE5DEAB545}"/>
              </a:ext>
            </a:extLst>
          </p:cNvPr>
          <p:cNvSpPr/>
          <p:nvPr/>
        </p:nvSpPr>
        <p:spPr>
          <a:xfrm>
            <a:off x="8049096" y="2450673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타원 54">
            <a:extLst>
              <a:ext uri="{FF2B5EF4-FFF2-40B4-BE49-F238E27FC236}">
                <a16:creationId xmlns:a16="http://schemas.microsoft.com/office/drawing/2014/main" id="{1A675FF3-1318-4AA0-81F3-59009BD1CBD5}"/>
              </a:ext>
            </a:extLst>
          </p:cNvPr>
          <p:cNvSpPr/>
          <p:nvPr/>
        </p:nvSpPr>
        <p:spPr>
          <a:xfrm>
            <a:off x="8770319" y="2444903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BCF5DB9F-7320-413B-A09E-EF3FDFA7E1DC}"/>
              </a:ext>
            </a:extLst>
          </p:cNvPr>
          <p:cNvSpPr/>
          <p:nvPr/>
        </p:nvSpPr>
        <p:spPr>
          <a:xfrm>
            <a:off x="9538017" y="2444903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BF61C7DB-EF04-418B-A32D-56AB91D42120}"/>
              </a:ext>
            </a:extLst>
          </p:cNvPr>
          <p:cNvSpPr/>
          <p:nvPr/>
        </p:nvSpPr>
        <p:spPr>
          <a:xfrm>
            <a:off x="10273120" y="2456173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타원 67">
            <a:extLst>
              <a:ext uri="{FF2B5EF4-FFF2-40B4-BE49-F238E27FC236}">
                <a16:creationId xmlns:a16="http://schemas.microsoft.com/office/drawing/2014/main" id="{33FA4C18-AB78-467A-8E46-F496A65919AC}"/>
              </a:ext>
            </a:extLst>
          </p:cNvPr>
          <p:cNvSpPr/>
          <p:nvPr/>
        </p:nvSpPr>
        <p:spPr>
          <a:xfrm>
            <a:off x="11014388" y="2444903"/>
            <a:ext cx="184647" cy="191661"/>
          </a:xfrm>
          <a:prstGeom prst="ellipse">
            <a:avLst/>
          </a:prstGeom>
          <a:solidFill>
            <a:srgbClr val="0101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자유형: 도형 68">
            <a:extLst>
              <a:ext uri="{FF2B5EF4-FFF2-40B4-BE49-F238E27FC236}">
                <a16:creationId xmlns:a16="http://schemas.microsoft.com/office/drawing/2014/main" id="{42AF344F-A28E-44F8-93A7-6576325AB45C}"/>
              </a:ext>
            </a:extLst>
          </p:cNvPr>
          <p:cNvSpPr/>
          <p:nvPr/>
        </p:nvSpPr>
        <p:spPr>
          <a:xfrm>
            <a:off x="9220107" y="5172728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자유형: 도형 69">
            <a:extLst>
              <a:ext uri="{FF2B5EF4-FFF2-40B4-BE49-F238E27FC236}">
                <a16:creationId xmlns:a16="http://schemas.microsoft.com/office/drawing/2014/main" id="{7692A1A9-23E4-4548-B5E4-0056823B5C9C}"/>
              </a:ext>
            </a:extLst>
          </p:cNvPr>
          <p:cNvSpPr/>
          <p:nvPr/>
        </p:nvSpPr>
        <p:spPr>
          <a:xfrm>
            <a:off x="8034131" y="5166596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자유형: 도형 70">
            <a:extLst>
              <a:ext uri="{FF2B5EF4-FFF2-40B4-BE49-F238E27FC236}">
                <a16:creationId xmlns:a16="http://schemas.microsoft.com/office/drawing/2014/main" id="{AA5827AD-CE21-4329-A19A-40110C4EE78A}"/>
              </a:ext>
            </a:extLst>
          </p:cNvPr>
          <p:cNvSpPr/>
          <p:nvPr/>
        </p:nvSpPr>
        <p:spPr>
          <a:xfrm>
            <a:off x="6725804" y="5157678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자유형: 도형 77">
            <a:extLst>
              <a:ext uri="{FF2B5EF4-FFF2-40B4-BE49-F238E27FC236}">
                <a16:creationId xmlns:a16="http://schemas.microsoft.com/office/drawing/2014/main" id="{0C75A2D4-7791-40D6-963E-63FA4907FA53}"/>
              </a:ext>
            </a:extLst>
          </p:cNvPr>
          <p:cNvSpPr/>
          <p:nvPr/>
        </p:nvSpPr>
        <p:spPr>
          <a:xfrm>
            <a:off x="10199255" y="5172728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자유형: 도형 80">
            <a:extLst>
              <a:ext uri="{FF2B5EF4-FFF2-40B4-BE49-F238E27FC236}">
                <a16:creationId xmlns:a16="http://schemas.microsoft.com/office/drawing/2014/main" id="{EA92A03F-2CB8-43ED-927C-D69DA1E19EAB}"/>
              </a:ext>
            </a:extLst>
          </p:cNvPr>
          <p:cNvSpPr/>
          <p:nvPr/>
        </p:nvSpPr>
        <p:spPr>
          <a:xfrm>
            <a:off x="11168124" y="5166596"/>
            <a:ext cx="469895" cy="327632"/>
          </a:xfrm>
          <a:custGeom>
            <a:avLst/>
            <a:gdLst>
              <a:gd name="connsiteX0" fmla="*/ 0 w 2146300"/>
              <a:gd name="connsiteY0" fmla="*/ 790999 h 790999"/>
              <a:gd name="connsiteX1" fmla="*/ 692150 w 2146300"/>
              <a:gd name="connsiteY1" fmla="*/ 638599 h 790999"/>
              <a:gd name="connsiteX2" fmla="*/ 1009650 w 2146300"/>
              <a:gd name="connsiteY2" fmla="*/ 60749 h 790999"/>
              <a:gd name="connsiteX3" fmla="*/ 1358900 w 2146300"/>
              <a:gd name="connsiteY3" fmla="*/ 86149 h 790999"/>
              <a:gd name="connsiteX4" fmla="*/ 1549400 w 2146300"/>
              <a:gd name="connsiteY4" fmla="*/ 670349 h 790999"/>
              <a:gd name="connsiteX5" fmla="*/ 2146300 w 2146300"/>
              <a:gd name="connsiteY5" fmla="*/ 778299 h 79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46300" h="790999">
                <a:moveTo>
                  <a:pt x="0" y="790999"/>
                </a:moveTo>
                <a:cubicBezTo>
                  <a:pt x="261937" y="775653"/>
                  <a:pt x="523875" y="760307"/>
                  <a:pt x="692150" y="638599"/>
                </a:cubicBezTo>
                <a:cubicBezTo>
                  <a:pt x="860425" y="516891"/>
                  <a:pt x="898525" y="152824"/>
                  <a:pt x="1009650" y="60749"/>
                </a:cubicBezTo>
                <a:cubicBezTo>
                  <a:pt x="1120775" y="-31326"/>
                  <a:pt x="1268942" y="-15451"/>
                  <a:pt x="1358900" y="86149"/>
                </a:cubicBezTo>
                <a:cubicBezTo>
                  <a:pt x="1448858" y="187749"/>
                  <a:pt x="1418167" y="554991"/>
                  <a:pt x="1549400" y="670349"/>
                </a:cubicBezTo>
                <a:cubicBezTo>
                  <a:pt x="1680633" y="785707"/>
                  <a:pt x="1913466" y="782003"/>
                  <a:pt x="2146300" y="7782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813417F-0E3E-4BD0-B95C-70FED77E7716}"/>
              </a:ext>
            </a:extLst>
          </p:cNvPr>
          <p:cNvSpPr txBox="1"/>
          <p:nvPr/>
        </p:nvSpPr>
        <p:spPr>
          <a:xfrm>
            <a:off x="238152" y="1730730"/>
            <a:ext cx="6245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ko-KR" dirty="0"/>
              <a:t>The variation in magnification with respect to vertical position changes allows calculation of the baseline magnification (design value).</a:t>
            </a:r>
            <a:br>
              <a:rPr lang="en-US" altLang="ko-KR" dirty="0"/>
            </a:br>
            <a:br>
              <a:rPr lang="en-US" altLang="ko-KR" dirty="0"/>
            </a:br>
            <a:r>
              <a:rPr lang="en-US" altLang="ko-KR" dirty="0">
                <a:sym typeface="Wingdings" panose="05000000000000000000" pitchFamily="2" charset="2"/>
              </a:rPr>
              <a:t></a:t>
            </a:r>
            <a:r>
              <a:rPr lang="en-US" altLang="ko-KR" dirty="0"/>
              <a:t> At least three or more vertical position measurements are required.</a:t>
            </a:r>
            <a:endParaRPr lang="ko-KR" altLang="en-US" dirty="0"/>
          </a:p>
        </p:txBody>
      </p:sp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841EDFDA-132E-41FA-968A-58F5037B9612}"/>
              </a:ext>
            </a:extLst>
          </p:cNvPr>
          <p:cNvCxnSpPr>
            <a:cxnSpLocks/>
          </p:cNvCxnSpPr>
          <p:nvPr/>
        </p:nvCxnSpPr>
        <p:spPr>
          <a:xfrm>
            <a:off x="6848574" y="5784150"/>
            <a:ext cx="126485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화살표 연결선 84">
            <a:extLst>
              <a:ext uri="{FF2B5EF4-FFF2-40B4-BE49-F238E27FC236}">
                <a16:creationId xmlns:a16="http://schemas.microsoft.com/office/drawing/2014/main" id="{EB252B7D-A61C-4DAA-81E7-56B35FB267C7}"/>
              </a:ext>
            </a:extLst>
          </p:cNvPr>
          <p:cNvCxnSpPr>
            <a:cxnSpLocks/>
          </p:cNvCxnSpPr>
          <p:nvPr/>
        </p:nvCxnSpPr>
        <p:spPr>
          <a:xfrm>
            <a:off x="7308821" y="5923850"/>
            <a:ext cx="80461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3B53887F-281B-48CC-8ABC-D4827DE5061C}"/>
              </a:ext>
            </a:extLst>
          </p:cNvPr>
          <p:cNvSpPr txBox="1"/>
          <p:nvPr/>
        </p:nvSpPr>
        <p:spPr>
          <a:xfrm>
            <a:off x="6508249" y="6029702"/>
            <a:ext cx="1709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Magnification</a:t>
            </a:r>
            <a:r>
              <a:rPr lang="ko-KR" alt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24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8655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Verification with changing magnification (applied voltage)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62BFD7B3-3B54-4158-A63F-16D62B3023E2}"/>
              </a:ext>
            </a:extLst>
          </p:cNvPr>
          <p:cNvSpPr/>
          <p:nvPr/>
        </p:nvSpPr>
        <p:spPr>
          <a:xfrm>
            <a:off x="579119" y="954375"/>
            <a:ext cx="105537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With the current design, </a:t>
            </a:r>
            <a:r>
              <a:rPr lang="en-US" altLang="ko-KR" b="1" dirty="0"/>
              <a:t>magnification can be varied up to a maximum of x2.3</a:t>
            </a:r>
            <a:r>
              <a:rPr lang="en-US" altLang="ko-K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It is also possible to configure the system for </a:t>
            </a:r>
            <a:r>
              <a:rPr lang="en-US" altLang="ko-KR" b="1" dirty="0"/>
              <a:t>lower magnification (focusing field)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b="1" dirty="0"/>
              <a:t>Magnification measurement tests</a:t>
            </a:r>
            <a:r>
              <a:rPr lang="en-US" altLang="ko-KR" dirty="0"/>
              <a:t> were conducted for the cases of </a:t>
            </a:r>
            <a:r>
              <a:rPr lang="en-US" altLang="ko-KR" b="1" dirty="0"/>
              <a:t>x0.5, x1, x1.5, and x2</a:t>
            </a:r>
            <a:br>
              <a:rPr lang="en-US" altLang="ko-KR" dirty="0"/>
            </a:br>
            <a:r>
              <a:rPr lang="en-US" altLang="ko-KR" dirty="0"/>
              <a:t>→ Aimed at </a:t>
            </a:r>
            <a:r>
              <a:rPr lang="en-US" altLang="ko-KR" b="1" dirty="0"/>
              <a:t>validating the defocusing field design</a:t>
            </a:r>
            <a:r>
              <a:rPr lang="en-US" altLang="ko-KR" dirty="0"/>
              <a:t>.</a:t>
            </a:r>
          </a:p>
        </p:txBody>
      </p:sp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id="{A4A494E2-54B4-4380-871B-CEE058C5C2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987616"/>
              </p:ext>
            </p:extLst>
          </p:nvPr>
        </p:nvGraphicFramePr>
        <p:xfrm>
          <a:off x="1616077" y="2915364"/>
          <a:ext cx="8959846" cy="259588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469869">
                  <a:extLst>
                    <a:ext uri="{9D8B030D-6E8A-4147-A177-3AD203B41FA5}">
                      <a16:colId xmlns:a16="http://schemas.microsoft.com/office/drawing/2014/main" val="4071988364"/>
                    </a:ext>
                  </a:extLst>
                </a:gridCol>
                <a:gridCol w="1770380">
                  <a:extLst>
                    <a:ext uri="{9D8B030D-6E8A-4147-A177-3AD203B41FA5}">
                      <a16:colId xmlns:a16="http://schemas.microsoft.com/office/drawing/2014/main" val="2511979212"/>
                    </a:ext>
                  </a:extLst>
                </a:gridCol>
                <a:gridCol w="1255903">
                  <a:extLst>
                    <a:ext uri="{9D8B030D-6E8A-4147-A177-3AD203B41FA5}">
                      <a16:colId xmlns:a16="http://schemas.microsoft.com/office/drawing/2014/main" val="2485380453"/>
                    </a:ext>
                  </a:extLst>
                </a:gridCol>
                <a:gridCol w="2231847">
                  <a:extLst>
                    <a:ext uri="{9D8B030D-6E8A-4147-A177-3AD203B41FA5}">
                      <a16:colId xmlns:a16="http://schemas.microsoft.com/office/drawing/2014/main" val="3994365785"/>
                    </a:ext>
                  </a:extLst>
                </a:gridCol>
                <a:gridCol w="2231847">
                  <a:extLst>
                    <a:ext uri="{9D8B030D-6E8A-4147-A177-3AD203B41FA5}">
                      <a16:colId xmlns:a16="http://schemas.microsoft.com/office/drawing/2014/main" val="1792784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Magnification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err="1"/>
                        <a:t>Repeller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Electrode 2 (upper)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Electrode 1 (lower)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7536987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x0.5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x0.499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2500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1500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-1500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00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x0.507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2500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1450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01953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X0.981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2000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-500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9213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x1.008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4000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750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-1500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250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x1.5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1.500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3000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-1250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20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/>
                        <a:t>X2.002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3000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-3000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0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255749"/>
                  </a:ext>
                </a:extLst>
              </a:tr>
            </a:tbl>
          </a:graphicData>
        </a:graphic>
      </p:graphicFrame>
      <p:sp>
        <p:nvSpPr>
          <p:cNvPr id="48" name="직사각형 47">
            <a:extLst>
              <a:ext uri="{FF2B5EF4-FFF2-40B4-BE49-F238E27FC236}">
                <a16:creationId xmlns:a16="http://schemas.microsoft.com/office/drawing/2014/main" id="{5F35E054-8D10-448A-B75D-6FB3B621AD9D}"/>
              </a:ext>
            </a:extLst>
          </p:cNvPr>
          <p:cNvSpPr/>
          <p:nvPr/>
        </p:nvSpPr>
        <p:spPr>
          <a:xfrm>
            <a:off x="750433" y="6014035"/>
            <a:ext cx="9776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High voltage PS: Maximum 4 kV</a:t>
            </a:r>
          </a:p>
          <a:p>
            <a:r>
              <a:rPr lang="en-US" altLang="ko-KR" dirty="0"/>
              <a:t>The MCP-In voltage is fixed at -1600 V (for the PSF analysis).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434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632D4915-7E5D-4D78-994F-091B4B598EC9}"/>
              </a:ext>
            </a:extLst>
          </p:cNvPr>
          <p:cNvSpPr/>
          <p:nvPr/>
        </p:nvSpPr>
        <p:spPr>
          <a:xfrm>
            <a:off x="186273" y="3620721"/>
            <a:ext cx="5345847" cy="2308324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Expected</a:t>
            </a:r>
            <a:r>
              <a:rPr lang="ko-K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signal strength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Exposure time estimation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Expected results at BL6C (TBD)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Transverse spread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Systematic error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-K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 of White PBPM Development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76F9646-8EE2-455C-98D3-CC9AEB79DD7E}"/>
              </a:ext>
            </a:extLst>
          </p:cNvPr>
          <p:cNvSpPr/>
          <p:nvPr/>
        </p:nvSpPr>
        <p:spPr>
          <a:xfrm>
            <a:off x="308663" y="2121424"/>
            <a:ext cx="283443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3. Detailed Design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F506A97-9905-45C3-99CB-F54A64F39208}"/>
              </a:ext>
            </a:extLst>
          </p:cNvPr>
          <p:cNvSpPr/>
          <p:nvPr/>
        </p:nvSpPr>
        <p:spPr>
          <a:xfrm>
            <a:off x="308663" y="3358300"/>
            <a:ext cx="39966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5. Resolution (Dec 06, 24)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9918443-99CD-4C4A-8CCA-023F876A6093}"/>
              </a:ext>
            </a:extLst>
          </p:cNvPr>
          <p:cNvSpPr/>
          <p:nvPr/>
        </p:nvSpPr>
        <p:spPr>
          <a:xfrm>
            <a:off x="308663" y="2739862"/>
            <a:ext cx="220284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Experiment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B7CF80F6-4A2E-4351-A011-D2E7245F0DD8}"/>
              </a:ext>
            </a:extLst>
          </p:cNvPr>
          <p:cNvSpPr/>
          <p:nvPr/>
        </p:nvSpPr>
        <p:spPr>
          <a:xfrm>
            <a:off x="308663" y="882788"/>
            <a:ext cx="326082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1. Background Study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889331F-D44C-482D-874B-55336A56013B}"/>
              </a:ext>
            </a:extLst>
          </p:cNvPr>
          <p:cNvSpPr/>
          <p:nvPr/>
        </p:nvSpPr>
        <p:spPr>
          <a:xfrm>
            <a:off x="308663" y="1502986"/>
            <a:ext cx="33121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2. Conceptual Design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2C8106F-EDCC-47E6-857A-9DE1582558B9}"/>
              </a:ext>
            </a:extLst>
          </p:cNvPr>
          <p:cNvSpPr/>
          <p:nvPr/>
        </p:nvSpPr>
        <p:spPr>
          <a:xfrm>
            <a:off x="6064805" y="665254"/>
            <a:ext cx="5940922" cy="5016758"/>
          </a:xfrm>
          <a:prstGeom prst="rect">
            <a:avLst/>
          </a:prstGeom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 plan (Nov 01, 24 )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Set-up (Feb 02, 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Experiment (Previous)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Test plan (Jan 03, 25)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(Feb 02, 25)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Data processing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Data analysis – Tilted beam path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Results  -  PSF analysis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PLS-II BL6C (TBD)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Experiment (Alternative)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Target &amp; Method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Test plan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ko-KR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PAL-XFEL SX beamline test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2801D5EE-3AB0-4D24-AA85-6B0D28BF5864}"/>
              </a:ext>
            </a:extLst>
          </p:cNvPr>
          <p:cNvCxnSpPr>
            <a:cxnSpLocks/>
          </p:cNvCxnSpPr>
          <p:nvPr/>
        </p:nvCxnSpPr>
        <p:spPr>
          <a:xfrm>
            <a:off x="2767263" y="2970694"/>
            <a:ext cx="304399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091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7F607-A9B4-4F91-93FE-499463B21E56}"/>
              </a:ext>
            </a:extLst>
          </p:cNvPr>
          <p:cNvSpPr txBox="1"/>
          <p:nvPr/>
        </p:nvSpPr>
        <p:spPr>
          <a:xfrm>
            <a:off x="186273" y="169307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177DD41F-DEB3-4145-99A2-DE28FA3BBA8F}"/>
              </a:ext>
            </a:extLst>
          </p:cNvPr>
          <p:cNvSpPr/>
          <p:nvPr/>
        </p:nvSpPr>
        <p:spPr>
          <a:xfrm>
            <a:off x="396239" y="1010132"/>
            <a:ext cx="11239501" cy="4837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 the XIBPM experiment, the beam path direction changed in the obtained beam image.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This is suspected to be caused by the mesh, though the exact cause was not identified.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→ Mesh removal experiments are necessary.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Building upon the existing PSF calculations, analysis was extended to the PAL-XFEL XIBPM environment.</a:t>
            </a: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In the 1100 eV experiment, the measured results closely matched expectations.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→ It is necessary to confirm whether this agreement holds at other photon energies when the mesh is removed.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Since the resolution calculation has already been verified,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if the defocusing field is also experimentally validated, the overall logic is expected to be sound.</a:t>
            </a:r>
            <a:b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→ Therefore, a method for magnification measurement has been proposed.</a:t>
            </a:r>
          </a:p>
        </p:txBody>
      </p:sp>
    </p:spTree>
    <p:extLst>
      <p:ext uri="{BB962C8B-B14F-4D97-AF65-F5344CB8AC3E}">
        <p14:creationId xmlns:p14="http://schemas.microsoft.com/office/powerpoint/2010/main" val="1565500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35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4">
            <a:extLst>
              <a:ext uri="{FF2B5EF4-FFF2-40B4-BE49-F238E27FC236}">
                <a16:creationId xmlns:a16="http://schemas.microsoft.com/office/drawing/2014/main" id="{E00A2422-0382-4EDA-854A-65882C625A00}"/>
              </a:ext>
            </a:extLst>
          </p:cNvPr>
          <p:cNvSpPr txBox="1">
            <a:spLocks/>
          </p:cNvSpPr>
          <p:nvPr/>
        </p:nvSpPr>
        <p:spPr>
          <a:xfrm>
            <a:off x="135467" y="827026"/>
            <a:ext cx="10515600" cy="52039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18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3EC755B-B02E-4671-B4F3-44CC4D87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77" y="0"/>
            <a:ext cx="5122333" cy="384175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6DB14948-04B3-4BF7-8CB8-00C486DE5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36" y="-1"/>
            <a:ext cx="5122335" cy="3841751"/>
          </a:xfrm>
          <a:prstGeom prst="rect">
            <a:avLst/>
          </a:prstGeom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4E801AD-24F2-4C48-AB49-47371F4F8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266306"/>
              </p:ext>
            </p:extLst>
          </p:nvPr>
        </p:nvGraphicFramePr>
        <p:xfrm>
          <a:off x="1540933" y="3841750"/>
          <a:ext cx="8683407" cy="29667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16578">
                  <a:extLst>
                    <a:ext uri="{9D8B030D-6E8A-4147-A177-3AD203B41FA5}">
                      <a16:colId xmlns:a16="http://schemas.microsoft.com/office/drawing/2014/main" val="3543464214"/>
                    </a:ext>
                  </a:extLst>
                </a:gridCol>
                <a:gridCol w="1009547">
                  <a:extLst>
                    <a:ext uri="{9D8B030D-6E8A-4147-A177-3AD203B41FA5}">
                      <a16:colId xmlns:a16="http://schemas.microsoft.com/office/drawing/2014/main" val="876837448"/>
                    </a:ext>
                  </a:extLst>
                </a:gridCol>
                <a:gridCol w="1009547">
                  <a:extLst>
                    <a:ext uri="{9D8B030D-6E8A-4147-A177-3AD203B41FA5}">
                      <a16:colId xmlns:a16="http://schemas.microsoft.com/office/drawing/2014/main" val="3612539794"/>
                    </a:ext>
                  </a:extLst>
                </a:gridCol>
                <a:gridCol w="1009547">
                  <a:extLst>
                    <a:ext uri="{9D8B030D-6E8A-4147-A177-3AD203B41FA5}">
                      <a16:colId xmlns:a16="http://schemas.microsoft.com/office/drawing/2014/main" val="3292753995"/>
                    </a:ext>
                  </a:extLst>
                </a:gridCol>
                <a:gridCol w="1009547">
                  <a:extLst>
                    <a:ext uri="{9D8B030D-6E8A-4147-A177-3AD203B41FA5}">
                      <a16:colId xmlns:a16="http://schemas.microsoft.com/office/drawing/2014/main" val="1781217600"/>
                    </a:ext>
                  </a:extLst>
                </a:gridCol>
                <a:gridCol w="931031">
                  <a:extLst>
                    <a:ext uri="{9D8B030D-6E8A-4147-A177-3AD203B41FA5}">
                      <a16:colId xmlns:a16="http://schemas.microsoft.com/office/drawing/2014/main" val="3887598254"/>
                    </a:ext>
                  </a:extLst>
                </a:gridCol>
                <a:gridCol w="1088063">
                  <a:extLst>
                    <a:ext uri="{9D8B030D-6E8A-4147-A177-3AD203B41FA5}">
                      <a16:colId xmlns:a16="http://schemas.microsoft.com/office/drawing/2014/main" val="2477062481"/>
                    </a:ext>
                  </a:extLst>
                </a:gridCol>
                <a:gridCol w="1009547">
                  <a:extLst>
                    <a:ext uri="{9D8B030D-6E8A-4147-A177-3AD203B41FA5}">
                      <a16:colId xmlns:a16="http://schemas.microsoft.com/office/drawing/2014/main" val="20112271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V</a:t>
                      </a:r>
                      <a:r>
                        <a:rPr lang="ko-KR" altLang="en-US" sz="1600" dirty="0"/>
                        <a:t> </a:t>
                      </a:r>
                      <a:r>
                        <a:rPr lang="en-US" altLang="ko-KR" sz="1600" dirty="0"/>
                        <a:t>set</a:t>
                      </a:r>
                      <a:r>
                        <a:rPr lang="ko-KR" altLang="en-US" sz="1600" dirty="0"/>
                        <a:t> </a:t>
                      </a:r>
                      <a:r>
                        <a:rPr lang="en-US" altLang="ko-KR" sz="1600" dirty="0"/>
                        <a:t>Num</a:t>
                      </a:r>
                      <a:endParaRPr lang="ko-KR" altLang="en-US" sz="1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2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4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5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6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7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641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Screen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584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MCP-IN</a:t>
                      </a:r>
                      <a:endParaRPr lang="ko-KR" altLang="en-US" sz="1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-1600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-1600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-1400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-1600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-1600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-1400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-1600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861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Mesh1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-713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-589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-316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-466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-343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-69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-220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5365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Mesh2</a:t>
                      </a:r>
                      <a:endParaRPr lang="ko-KR" altLang="en-US" sz="1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44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273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610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501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729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1067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958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4787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/>
                        <a:t>Repeller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+2000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+2500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+3000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+3500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+4000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+4000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310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E field (V/cm)</a:t>
                      </a:r>
                      <a:endParaRPr lang="ko-KR" altLang="en-US" sz="16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631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718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771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806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894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946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981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98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/>
                        <a:t>Slope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0000"/>
                          </a:solidFill>
                        </a:rPr>
                        <a:t>249</a:t>
                      </a:r>
                      <a:endParaRPr lang="ko-KR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231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00FF"/>
                          </a:solidFill>
                        </a:rPr>
                        <a:t>228</a:t>
                      </a:r>
                      <a:endParaRPr lang="ko-KR" altLang="en-US" sz="16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4000"/>
                          </a:solidFill>
                        </a:rPr>
                        <a:t>229</a:t>
                      </a:r>
                      <a:endParaRPr lang="ko-KR" altLang="en-US" sz="1600" dirty="0">
                        <a:solidFill>
                          <a:srgbClr val="FF4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8000"/>
                          </a:solidFill>
                        </a:rPr>
                        <a:t>227</a:t>
                      </a:r>
                      <a:endParaRPr lang="ko-KR" altLang="en-US" sz="1600" dirty="0">
                        <a:solidFill>
                          <a:srgbClr val="FF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00FF80"/>
                          </a:solidFill>
                        </a:rPr>
                        <a:t>226</a:t>
                      </a:r>
                      <a:endParaRPr lang="ko-KR" altLang="en-US" sz="1600" dirty="0">
                        <a:solidFill>
                          <a:srgbClr val="00FF8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rgbClr val="FFFF00"/>
                          </a:solidFill>
                        </a:rPr>
                        <a:t>228</a:t>
                      </a:r>
                      <a:endParaRPr lang="ko-KR" alt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7598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189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8210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(Ver.)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AF92385-13F0-42ED-914C-82C1178755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6"/>
          <a:stretch/>
        </p:blipFill>
        <p:spPr>
          <a:xfrm>
            <a:off x="1290223" y="1200705"/>
            <a:ext cx="4190372" cy="2828647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D45D5472-D671-40C3-9870-98035916B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6"/>
          <a:stretch/>
        </p:blipFill>
        <p:spPr>
          <a:xfrm>
            <a:off x="6830646" y="1217793"/>
            <a:ext cx="4190372" cy="282864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100C9DE-223F-4056-BC54-6037CFC3E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96"/>
          <a:stretch/>
        </p:blipFill>
        <p:spPr>
          <a:xfrm>
            <a:off x="1290223" y="4012265"/>
            <a:ext cx="4190372" cy="2828647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08F4B03-AAC1-4C82-8C97-B64AD963B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996"/>
          <a:stretch/>
        </p:blipFill>
        <p:spPr>
          <a:xfrm>
            <a:off x="6830646" y="4029352"/>
            <a:ext cx="4190372" cy="28286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DB5292-DE12-4DD9-AB07-B58405D7B462}"/>
              </a:ext>
            </a:extLst>
          </p:cNvPr>
          <p:cNvSpPr txBox="1"/>
          <p:nvPr/>
        </p:nvSpPr>
        <p:spPr>
          <a:xfrm>
            <a:off x="186273" y="1323469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500 eV</a:t>
            </a:r>
            <a:endParaRPr lang="ko-KR" alt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6E357-1831-4999-B746-7F1AE1F4E1F6}"/>
              </a:ext>
            </a:extLst>
          </p:cNvPr>
          <p:cNvSpPr txBox="1"/>
          <p:nvPr/>
        </p:nvSpPr>
        <p:spPr>
          <a:xfrm>
            <a:off x="5682843" y="1323468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700 eV</a:t>
            </a:r>
            <a:endParaRPr lang="ko-KR" alt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D1C087-2C54-4DA3-AAAF-6912524FD4EC}"/>
              </a:ext>
            </a:extLst>
          </p:cNvPr>
          <p:cNvSpPr txBox="1"/>
          <p:nvPr/>
        </p:nvSpPr>
        <p:spPr>
          <a:xfrm>
            <a:off x="186273" y="4046440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900 eV</a:t>
            </a:r>
            <a:endParaRPr lang="ko-KR" alt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289E9C-24D0-4156-95C3-76985BDD75AE}"/>
              </a:ext>
            </a:extLst>
          </p:cNvPr>
          <p:cNvSpPr txBox="1"/>
          <p:nvPr/>
        </p:nvSpPr>
        <p:spPr>
          <a:xfrm>
            <a:off x="5700373" y="4046439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1100 eV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04002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4E8DEE-A5B0-4808-ACB5-A43657F1298B}"/>
              </a:ext>
            </a:extLst>
          </p:cNvPr>
          <p:cNvSpPr txBox="1"/>
          <p:nvPr/>
        </p:nvSpPr>
        <p:spPr>
          <a:xfrm>
            <a:off x="186273" y="169307"/>
            <a:ext cx="8278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results (Ver.)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73.png">
            <a:extLst>
              <a:ext uri="{FF2B5EF4-FFF2-40B4-BE49-F238E27FC236}">
                <a16:creationId xmlns:a16="http://schemas.microsoft.com/office/drawing/2014/main" id="{D03BF2E7-5EE2-4004-9428-C6073558E225}"/>
              </a:ext>
            </a:extLst>
          </p:cNvPr>
          <p:cNvPicPr/>
          <p:nvPr/>
        </p:nvPicPr>
        <p:blipFill rotWithShape="1">
          <a:blip r:embed="rId2"/>
          <a:srcRect t="10250" r="31617" b="21651"/>
          <a:stretch/>
        </p:blipFill>
        <p:spPr bwMode="auto">
          <a:xfrm>
            <a:off x="7920509" y="1243328"/>
            <a:ext cx="4074312" cy="26911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55.png">
            <a:extLst>
              <a:ext uri="{FF2B5EF4-FFF2-40B4-BE49-F238E27FC236}">
                <a16:creationId xmlns:a16="http://schemas.microsoft.com/office/drawing/2014/main" id="{A43D2C7E-973B-44D2-B321-DA831DFCE937}"/>
              </a:ext>
            </a:extLst>
          </p:cNvPr>
          <p:cNvPicPr/>
          <p:nvPr/>
        </p:nvPicPr>
        <p:blipFill rotWithShape="1">
          <a:blip r:embed="rId3"/>
          <a:srcRect t="10462" r="31215" b="18253"/>
          <a:stretch/>
        </p:blipFill>
        <p:spPr bwMode="auto">
          <a:xfrm>
            <a:off x="1800026" y="4046439"/>
            <a:ext cx="4073236" cy="274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59.png">
            <a:extLst>
              <a:ext uri="{FF2B5EF4-FFF2-40B4-BE49-F238E27FC236}">
                <a16:creationId xmlns:a16="http://schemas.microsoft.com/office/drawing/2014/main" id="{11A6F316-6DD4-49E4-83AA-9A1E176F894E}"/>
              </a:ext>
            </a:extLst>
          </p:cNvPr>
          <p:cNvPicPr/>
          <p:nvPr/>
        </p:nvPicPr>
        <p:blipFill rotWithShape="1">
          <a:blip r:embed="rId4"/>
          <a:srcRect t="9710" r="30612" b="19995"/>
          <a:stretch/>
        </p:blipFill>
        <p:spPr bwMode="auto">
          <a:xfrm>
            <a:off x="1774274" y="1243328"/>
            <a:ext cx="4103084" cy="27434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e7.png">
            <a:extLst>
              <a:ext uri="{FF2B5EF4-FFF2-40B4-BE49-F238E27FC236}">
                <a16:creationId xmlns:a16="http://schemas.microsoft.com/office/drawing/2014/main" id="{2140CC3F-EA1C-47C7-AD4B-97579B180C69}"/>
              </a:ext>
            </a:extLst>
          </p:cNvPr>
          <p:cNvPicPr/>
          <p:nvPr/>
        </p:nvPicPr>
        <p:blipFill rotWithShape="1">
          <a:blip r:embed="rId5"/>
          <a:srcRect l="-1" t="10039" r="29693" b="17826"/>
          <a:stretch/>
        </p:blipFill>
        <p:spPr bwMode="auto">
          <a:xfrm>
            <a:off x="7921046" y="3934457"/>
            <a:ext cx="4073237" cy="2758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DB5292-DE12-4DD9-AB07-B58405D7B462}"/>
              </a:ext>
            </a:extLst>
          </p:cNvPr>
          <p:cNvSpPr txBox="1"/>
          <p:nvPr/>
        </p:nvSpPr>
        <p:spPr>
          <a:xfrm>
            <a:off x="176519" y="1391525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500 eV</a:t>
            </a:r>
            <a:endParaRPr lang="ko-KR" alt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6E357-1831-4999-B746-7F1AE1F4E1F6}"/>
              </a:ext>
            </a:extLst>
          </p:cNvPr>
          <p:cNvSpPr txBox="1"/>
          <p:nvPr/>
        </p:nvSpPr>
        <p:spPr>
          <a:xfrm>
            <a:off x="6297114" y="1414499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700 eV</a:t>
            </a:r>
            <a:endParaRPr lang="ko-KR" alt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D1C087-2C54-4DA3-AAAF-6912524FD4EC}"/>
              </a:ext>
            </a:extLst>
          </p:cNvPr>
          <p:cNvSpPr txBox="1"/>
          <p:nvPr/>
        </p:nvSpPr>
        <p:spPr>
          <a:xfrm>
            <a:off x="176519" y="4114496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900 eV</a:t>
            </a:r>
            <a:endParaRPr lang="ko-KR" alt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289E9C-24D0-4156-95C3-76985BDD75AE}"/>
              </a:ext>
            </a:extLst>
          </p:cNvPr>
          <p:cNvSpPr txBox="1"/>
          <p:nvPr/>
        </p:nvSpPr>
        <p:spPr>
          <a:xfrm>
            <a:off x="6314644" y="4137470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/>
              <a:t>1100 eV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6995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55.png">
            <a:extLst>
              <a:ext uri="{FF2B5EF4-FFF2-40B4-BE49-F238E27FC236}">
                <a16:creationId xmlns:a16="http://schemas.microsoft.com/office/drawing/2014/main" id="{F4B5D2D9-9E84-4334-B915-2EB2F344DA9F}"/>
              </a:ext>
            </a:extLst>
          </p:cNvPr>
          <p:cNvPicPr/>
          <p:nvPr/>
        </p:nvPicPr>
        <p:blipFill rotWithShape="1">
          <a:blip r:embed="rId2"/>
          <a:srcRect t="9858" r="30790"/>
          <a:stretch/>
        </p:blipFill>
        <p:spPr bwMode="auto">
          <a:xfrm>
            <a:off x="241726" y="2287143"/>
            <a:ext cx="5427554" cy="4594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8653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review (Feb 14)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정육면체 7">
            <a:extLst>
              <a:ext uri="{FF2B5EF4-FFF2-40B4-BE49-F238E27FC236}">
                <a16:creationId xmlns:a16="http://schemas.microsoft.com/office/drawing/2014/main" id="{DC3D134F-4A8C-4EF2-8C97-FB41957AE17B}"/>
              </a:ext>
            </a:extLst>
          </p:cNvPr>
          <p:cNvSpPr/>
          <p:nvPr/>
        </p:nvSpPr>
        <p:spPr>
          <a:xfrm rot="21060000">
            <a:off x="1852084" y="1754306"/>
            <a:ext cx="522832" cy="105581"/>
          </a:xfrm>
          <a:prstGeom prst="cube">
            <a:avLst>
              <a:gd name="adj" fmla="val 54279"/>
            </a:avLst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정육면체 8">
            <a:extLst>
              <a:ext uri="{FF2B5EF4-FFF2-40B4-BE49-F238E27FC236}">
                <a16:creationId xmlns:a16="http://schemas.microsoft.com/office/drawing/2014/main" id="{33082578-0D4B-4B1B-B98E-00C32AF43C60}"/>
              </a:ext>
            </a:extLst>
          </p:cNvPr>
          <p:cNvSpPr/>
          <p:nvPr/>
        </p:nvSpPr>
        <p:spPr>
          <a:xfrm>
            <a:off x="434438" y="1731445"/>
            <a:ext cx="1690492" cy="105581"/>
          </a:xfrm>
          <a:prstGeom prst="cube">
            <a:avLst>
              <a:gd name="adj" fmla="val 54279"/>
            </a:avLst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정육면체 9">
            <a:extLst>
              <a:ext uri="{FF2B5EF4-FFF2-40B4-BE49-F238E27FC236}">
                <a16:creationId xmlns:a16="http://schemas.microsoft.com/office/drawing/2014/main" id="{AC8FB37F-ACF9-45A0-85B5-FB809F7242AA}"/>
              </a:ext>
            </a:extLst>
          </p:cNvPr>
          <p:cNvSpPr/>
          <p:nvPr/>
        </p:nvSpPr>
        <p:spPr>
          <a:xfrm>
            <a:off x="2012807" y="1728293"/>
            <a:ext cx="6545621" cy="105581"/>
          </a:xfrm>
          <a:prstGeom prst="cube">
            <a:avLst>
              <a:gd name="adj" fmla="val 54279"/>
            </a:avLst>
          </a:prstGeom>
          <a:solidFill>
            <a:srgbClr val="FFC000">
              <a:lumMod val="40000"/>
              <a:lumOff val="6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371F8-9BC6-441C-99E2-04984E2D5ECC}"/>
              </a:ext>
            </a:extLst>
          </p:cNvPr>
          <p:cNvSpPr txBox="1"/>
          <p:nvPr/>
        </p:nvSpPr>
        <p:spPr>
          <a:xfrm>
            <a:off x="1274199" y="1914364"/>
            <a:ext cx="1678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Grating mirror</a:t>
            </a:r>
            <a:endParaRPr lang="ko-KR" altLang="en-US" dirty="0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DD885587-3041-458D-A780-9CD12FE507E9}"/>
              </a:ext>
            </a:extLst>
          </p:cNvPr>
          <p:cNvSpPr/>
          <p:nvPr/>
        </p:nvSpPr>
        <p:spPr>
          <a:xfrm>
            <a:off x="4994910" y="1352458"/>
            <a:ext cx="11430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3F3BD78-34C9-44EB-AD3B-5CC8A7CE0A2A}"/>
              </a:ext>
            </a:extLst>
          </p:cNvPr>
          <p:cNvSpPr/>
          <p:nvPr/>
        </p:nvSpPr>
        <p:spPr>
          <a:xfrm>
            <a:off x="8199120" y="1352458"/>
            <a:ext cx="114300" cy="8572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D36AC-D7C8-4582-9C19-562D134929E9}"/>
              </a:ext>
            </a:extLst>
          </p:cNvPr>
          <p:cNvSpPr txBox="1"/>
          <p:nvPr/>
        </p:nvSpPr>
        <p:spPr>
          <a:xfrm>
            <a:off x="4060314" y="1903031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XIBPM</a:t>
            </a:r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992E15-5538-4DDF-9273-2188965B293F}"/>
              </a:ext>
            </a:extLst>
          </p:cNvPr>
          <p:cNvSpPr txBox="1"/>
          <p:nvPr/>
        </p:nvSpPr>
        <p:spPr>
          <a:xfrm>
            <a:off x="8558428" y="1714061"/>
            <a:ext cx="235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Pop-in Monitor (PM)</a:t>
            </a:r>
          </a:p>
          <a:p>
            <a:r>
              <a:rPr lang="en-US" altLang="ko-KR" dirty="0"/>
              <a:t>YAG </a:t>
            </a:r>
            <a:r>
              <a:rPr lang="en-US" altLang="ko-KR" dirty="0">
                <a:sym typeface="Wingdings" panose="05000000000000000000" pitchFamily="2" charset="2"/>
              </a:rPr>
              <a:t> Reference</a:t>
            </a:r>
            <a:endParaRPr lang="ko-KR" altLang="en-US" dirty="0"/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28E60BDD-AE25-4F42-B580-A9C656D0936B}"/>
              </a:ext>
            </a:extLst>
          </p:cNvPr>
          <p:cNvCxnSpPr>
            <a:cxnSpLocks/>
          </p:cNvCxnSpPr>
          <p:nvPr/>
        </p:nvCxnSpPr>
        <p:spPr>
          <a:xfrm flipV="1">
            <a:off x="2012807" y="1472839"/>
            <a:ext cx="2982103" cy="1631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E967A8-4E6B-4935-AC53-3D2EA596F5CB}"/>
              </a:ext>
            </a:extLst>
          </p:cNvPr>
          <p:cNvSpPr txBox="1"/>
          <p:nvPr/>
        </p:nvSpPr>
        <p:spPr>
          <a:xfrm>
            <a:off x="2823210" y="98298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19.04 m</a:t>
            </a:r>
            <a:endParaRPr lang="ko-KR" altLang="en-US" dirty="0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9069EA96-6DB0-44D9-8E7F-08BC1CD42B87}"/>
              </a:ext>
            </a:extLst>
          </p:cNvPr>
          <p:cNvCxnSpPr/>
          <p:nvPr/>
        </p:nvCxnSpPr>
        <p:spPr>
          <a:xfrm>
            <a:off x="5109210" y="1472839"/>
            <a:ext cx="3096403" cy="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63ED3C-FA76-4CF8-9ED8-B68EAF7DA784}"/>
              </a:ext>
            </a:extLst>
          </p:cNvPr>
          <p:cNvSpPr txBox="1"/>
          <p:nvPr/>
        </p:nvSpPr>
        <p:spPr>
          <a:xfrm>
            <a:off x="5919613" y="981349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14.58 m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81F9B4-F2F0-4F52-B4AE-4B40B26BCF39}"/>
              </a:ext>
            </a:extLst>
          </p:cNvPr>
          <p:cNvSpPr txBox="1"/>
          <p:nvPr/>
        </p:nvSpPr>
        <p:spPr>
          <a:xfrm>
            <a:off x="7723629" y="802106"/>
            <a:ext cx="2215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Image ration: 1.766</a:t>
            </a:r>
            <a:endParaRPr lang="ko-KR" altLang="en-US" dirty="0"/>
          </a:p>
        </p:txBody>
      </p:sp>
      <p:pic>
        <p:nvPicPr>
          <p:cNvPr id="20" name="image41.png">
            <a:extLst>
              <a:ext uri="{FF2B5EF4-FFF2-40B4-BE49-F238E27FC236}">
                <a16:creationId xmlns:a16="http://schemas.microsoft.com/office/drawing/2014/main" id="{489F5714-735D-4BC1-8AEF-1CE5733EC25B}"/>
              </a:ext>
            </a:extLst>
          </p:cNvPr>
          <p:cNvPicPr/>
          <p:nvPr/>
        </p:nvPicPr>
        <p:blipFill rotWithShape="1">
          <a:blip r:embed="rId3"/>
          <a:srcRect t="8513" r="34191" b="10742"/>
          <a:stretch/>
        </p:blipFill>
        <p:spPr bwMode="auto">
          <a:xfrm>
            <a:off x="6075706" y="2343724"/>
            <a:ext cx="5788633" cy="4514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512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8653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PAL-XFEL Soft X-ray beamline experiment</a:t>
            </a:r>
            <a:r>
              <a:rPr lang="ko-K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review (Feb 14)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9ACFCAE2-590A-4439-8D1C-45844B0B89AF}"/>
              </a:ext>
            </a:extLst>
          </p:cNvPr>
          <p:cNvSpPr/>
          <p:nvPr/>
        </p:nvSpPr>
        <p:spPr>
          <a:xfrm>
            <a:off x="473242" y="866365"/>
            <a:ext cx="8670758" cy="1287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Experimental target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ko-KR" dirty="0">
                <a:latin typeface="+mj-lt"/>
                <a:cs typeface="Arial" panose="020B0604020202020204" pitchFamily="34" charset="0"/>
              </a:rPr>
              <a:t>Vertical / Horizontal displacement </a:t>
            </a:r>
          </a:p>
          <a:p>
            <a:pPr lvl="1">
              <a:lnSpc>
                <a:spcPct val="150000"/>
              </a:lnSpc>
            </a:pPr>
            <a:r>
              <a:rPr lang="en-US" altLang="ko-KR" dirty="0"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Beam path change</a:t>
            </a:r>
            <a:endParaRPr lang="en-US" altLang="ko-KR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319271D9-6E1D-45D8-AB3A-6E67F6B6A820}"/>
              </a:ext>
            </a:extLst>
          </p:cNvPr>
          <p:cNvSpPr/>
          <p:nvPr/>
        </p:nvSpPr>
        <p:spPr>
          <a:xfrm>
            <a:off x="4994031" y="866365"/>
            <a:ext cx="6096000" cy="1285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2"/>
            </a:pPr>
            <a:r>
              <a:rPr lang="en-US" altLang="ko-KR" dirty="0">
                <a:cs typeface="Arial" panose="020B0604020202020204" pitchFamily="34" charset="0"/>
              </a:rPr>
              <a:t>Point spread function (Beam size)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dirty="0">
                <a:cs typeface="Arial" panose="020B0604020202020204" pitchFamily="34" charset="0"/>
                <a:sym typeface="Wingdings" panose="05000000000000000000" pitchFamily="2" charset="2"/>
              </a:rPr>
              <a:t>Applied voltage change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altLang="ko-KR" dirty="0">
                <a:cs typeface="Arial" panose="020B0604020202020204" pitchFamily="34" charset="0"/>
              </a:rPr>
              <a:t>Photon beam energy change, Pink / Mono beam</a:t>
            </a: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72EE2866-4C19-4E56-BADA-2C0142FF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4729"/>
            <a:ext cx="6190504" cy="356603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E72C8D72-6E84-4A25-B339-E91705EE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918" y="2392870"/>
            <a:ext cx="6163131" cy="356789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32CADDD0-FA95-49BB-B8C3-E334CD504177}"/>
              </a:ext>
            </a:extLst>
          </p:cNvPr>
          <p:cNvSpPr/>
          <p:nvPr/>
        </p:nvSpPr>
        <p:spPr>
          <a:xfrm>
            <a:off x="5890918" y="604236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dirty="0"/>
              <a:t>By applying the same voltage to Mesh 1 as MCP-in, it is possible to mitigate the magnification increase (M=1.04).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00D60-6687-450D-AAA5-36F808FE9FD3}"/>
              </a:ext>
            </a:extLst>
          </p:cNvPr>
          <p:cNvSpPr txBox="1"/>
          <p:nvPr/>
        </p:nvSpPr>
        <p:spPr>
          <a:xfrm>
            <a:off x="186273" y="2476440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A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E20D376-ADD4-4C4C-B939-249FC4EC328E}"/>
              </a:ext>
            </a:extLst>
          </p:cNvPr>
          <p:cNvSpPr txBox="1"/>
          <p:nvPr/>
        </p:nvSpPr>
        <p:spPr>
          <a:xfrm>
            <a:off x="6411797" y="2476439"/>
            <a:ext cx="973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rgbClr val="FF0000"/>
                </a:solidFill>
              </a:rPr>
              <a:t>Set B</a:t>
            </a:r>
            <a:endParaRPr lang="ko-KR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09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78E82BA-8E86-45EF-8274-1AB28839DE55}"/>
              </a:ext>
            </a:extLst>
          </p:cNvPr>
          <p:cNvSpPr txBox="1"/>
          <p:nvPr/>
        </p:nvSpPr>
        <p:spPr>
          <a:xfrm>
            <a:off x="186273" y="169307"/>
            <a:ext cx="280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Tilted beam path?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CCF1AAE-025F-4B48-AC4F-F3A45A5FA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960" y="103932"/>
            <a:ext cx="3749040" cy="281178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54182C8-3912-4DF5-92D2-80345616BA13}"/>
              </a:ext>
            </a:extLst>
          </p:cNvPr>
          <p:cNvGrpSpPr/>
          <p:nvPr/>
        </p:nvGrpSpPr>
        <p:grpSpPr>
          <a:xfrm>
            <a:off x="115971" y="2699643"/>
            <a:ext cx="5231738" cy="3923804"/>
            <a:chOff x="339090" y="2007778"/>
            <a:chExt cx="6181821" cy="4636366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F95A93C4-4F0B-47D5-9245-0961A302C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090" y="2007778"/>
              <a:ext cx="6181821" cy="4636366"/>
            </a:xfrm>
            <a:prstGeom prst="rect">
              <a:avLst/>
            </a:prstGeom>
          </p:spPr>
        </p:pic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BF038A15-8C40-4755-89BC-F5B66D2E998E}"/>
                </a:ext>
              </a:extLst>
            </p:cNvPr>
            <p:cNvCxnSpPr>
              <a:cxnSpLocks/>
            </p:cNvCxnSpPr>
            <p:nvPr/>
          </p:nvCxnSpPr>
          <p:spPr>
            <a:xfrm>
              <a:off x="3719561" y="3292388"/>
              <a:ext cx="1907809" cy="6236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63268F8E-706F-46C7-ADB6-340FB315307E}"/>
              </a:ext>
            </a:extLst>
          </p:cNvPr>
          <p:cNvSpPr/>
          <p:nvPr/>
        </p:nvSpPr>
        <p:spPr>
          <a:xfrm>
            <a:off x="391693" y="931555"/>
            <a:ext cx="7540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The beam paths on either side of the center proceed in different directions.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/>
              <a:t>Check the slope in the 11.06–20 mm range (the condition beyond 20 mm is not good).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24703FD5-384A-4539-9947-FA56B818A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043" y="2915712"/>
            <a:ext cx="6190504" cy="3566033"/>
          </a:xfrm>
          <a:prstGeom prst="rect">
            <a:avLst/>
          </a:prstGeom>
        </p:spPr>
      </p:pic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2893726D-22F3-46E4-A53C-459E8F5CB55A}"/>
              </a:ext>
            </a:extLst>
          </p:cNvPr>
          <p:cNvCxnSpPr>
            <a:cxnSpLocks/>
          </p:cNvCxnSpPr>
          <p:nvPr/>
        </p:nvCxnSpPr>
        <p:spPr>
          <a:xfrm flipV="1">
            <a:off x="8613295" y="2571750"/>
            <a:ext cx="0" cy="404722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화살표: 오른쪽 30">
            <a:extLst>
              <a:ext uri="{FF2B5EF4-FFF2-40B4-BE49-F238E27FC236}">
                <a16:creationId xmlns:a16="http://schemas.microsoft.com/office/drawing/2014/main" id="{2E83EF6B-4C75-4943-842D-732BBBE7FC4B}"/>
              </a:ext>
            </a:extLst>
          </p:cNvPr>
          <p:cNvSpPr/>
          <p:nvPr/>
        </p:nvSpPr>
        <p:spPr>
          <a:xfrm rot="18900000">
            <a:off x="8583470" y="5238686"/>
            <a:ext cx="1315099" cy="73665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E field?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1D374B-9DF0-478A-A573-F55DF4ECC436}"/>
              </a:ext>
            </a:extLst>
          </p:cNvPr>
          <p:cNvSpPr txBox="1"/>
          <p:nvPr/>
        </p:nvSpPr>
        <p:spPr>
          <a:xfrm>
            <a:off x="1889901" y="2444641"/>
            <a:ext cx="2173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Single</a:t>
            </a:r>
            <a:r>
              <a:rPr lang="ko-KR" altLang="en-US" dirty="0"/>
              <a:t> </a:t>
            </a:r>
            <a:r>
              <a:rPr lang="en-US" altLang="ko-KR" dirty="0"/>
              <a:t>pulse</a:t>
            </a:r>
            <a:r>
              <a:rPr lang="ko-KR" altLang="en-US" dirty="0"/>
              <a:t> </a:t>
            </a:r>
            <a:r>
              <a:rPr lang="en-US" altLang="ko-KR" dirty="0"/>
              <a:t>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3744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280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Tilted beam path?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55F58D9-321D-4426-A6F6-B5BC10D84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1" y="967022"/>
            <a:ext cx="5626100" cy="421957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8540E8F-8C8E-4A17-839C-C4FF74D7F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183" y="967021"/>
            <a:ext cx="5626100" cy="421957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F09C4A85-654E-4EE5-A414-FB458C6F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454"/>
          <a:stretch/>
        </p:blipFill>
        <p:spPr>
          <a:xfrm>
            <a:off x="0" y="5135808"/>
            <a:ext cx="6190504" cy="155288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397EE23-2557-4649-93DF-0BB20FDE9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76"/>
          <a:stretch/>
        </p:blipFill>
        <p:spPr>
          <a:xfrm>
            <a:off x="5890918" y="5135807"/>
            <a:ext cx="6163131" cy="155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88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280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Tilted beam path?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C7874BE-BDA6-48E8-9A9D-72BDB6E6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673" y="1062990"/>
            <a:ext cx="5474970" cy="547497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1ED7130-C223-45E0-ADEA-1F15E21A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73" y="1062990"/>
            <a:ext cx="5474970" cy="547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0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280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Tilted beam path?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805F0EC-E323-4C0E-BCBD-291637C1C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0" t="16317" r="22971" b="15127"/>
          <a:stretch/>
        </p:blipFill>
        <p:spPr>
          <a:xfrm>
            <a:off x="209550" y="659922"/>
            <a:ext cx="8059615" cy="6179822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E571C329-5F25-40B1-9436-1E8884BDE135}"/>
              </a:ext>
            </a:extLst>
          </p:cNvPr>
          <p:cNvCxnSpPr>
            <a:cxnSpLocks/>
          </p:cNvCxnSpPr>
          <p:nvPr/>
        </p:nvCxnSpPr>
        <p:spPr>
          <a:xfrm>
            <a:off x="939800" y="1943099"/>
            <a:ext cx="7747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그림 4">
            <a:extLst>
              <a:ext uri="{FF2B5EF4-FFF2-40B4-BE49-F238E27FC236}">
                <a16:creationId xmlns:a16="http://schemas.microsoft.com/office/drawing/2014/main" id="{09D5285F-2D69-4CB0-BE54-F703BE3C0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54" y="2789887"/>
            <a:ext cx="5198409" cy="3898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7C71C-D1AE-43F5-BBA8-A4249FBA8DF8}"/>
              </a:ext>
            </a:extLst>
          </p:cNvPr>
          <p:cNvSpPr txBox="1"/>
          <p:nvPr/>
        </p:nvSpPr>
        <p:spPr>
          <a:xfrm>
            <a:off x="1172600" y="839845"/>
            <a:ext cx="3646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</a:rPr>
              <a:t>Horizontal beam image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76D31A4-2C69-4606-B503-BAB3DA3A8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98" y="2789887"/>
            <a:ext cx="5198409" cy="3898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828B46-BA8D-492F-9612-FD685942967D}"/>
              </a:ext>
            </a:extLst>
          </p:cNvPr>
          <p:cNvSpPr txBox="1"/>
          <p:nvPr/>
        </p:nvSpPr>
        <p:spPr>
          <a:xfrm>
            <a:off x="8335874" y="468609"/>
            <a:ext cx="3646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Analysis of the cause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dirty="0"/>
              <a:t>But it's currently on hold due to lower priority.</a:t>
            </a:r>
            <a:br>
              <a:rPr lang="en-US" altLang="ko-KR" sz="1600" dirty="0"/>
            </a:br>
            <a:r>
              <a:rPr lang="en-US" altLang="ko-KR" sz="1600" dirty="0"/>
              <a:t>(the reason will be explained later)</a:t>
            </a:r>
          </a:p>
        </p:txBody>
      </p:sp>
    </p:spTree>
    <p:extLst>
      <p:ext uri="{BB962C8B-B14F-4D97-AF65-F5344CB8AC3E}">
        <p14:creationId xmlns:p14="http://schemas.microsoft.com/office/powerpoint/2010/main" val="3224880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C6D9A-E169-44E0-9271-A8C4706408AD}"/>
              </a:ext>
            </a:extLst>
          </p:cNvPr>
          <p:cNvSpPr txBox="1"/>
          <p:nvPr/>
        </p:nvSpPr>
        <p:spPr>
          <a:xfrm>
            <a:off x="186273" y="169307"/>
            <a:ext cx="6526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latin typeface="Arial" panose="020B0604020202020204" pitchFamily="34" charset="0"/>
                <a:cs typeface="Arial" panose="020B0604020202020204" pitchFamily="34" charset="0"/>
              </a:rPr>
              <a:t>Point spread function analysis (Dec. 06, 24)</a:t>
            </a:r>
            <a:endParaRPr lang="ko-KR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6F30E6C-20FF-41CE-82E0-99B063C6D20D}"/>
              </a:ext>
            </a:extLst>
          </p:cNvPr>
          <p:cNvSpPr/>
          <p:nvPr/>
        </p:nvSpPr>
        <p:spPr>
          <a:xfrm>
            <a:off x="533399" y="905401"/>
            <a:ext cx="10347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Transverse spread calculation review</a:t>
            </a:r>
          </a:p>
          <a:p>
            <a:pPr marL="342900" indent="-342900">
              <a:buAutoNum type="arabicPeriod"/>
            </a:pPr>
            <a:r>
              <a:rPr lang="en-US" altLang="ko-KR" dirty="0"/>
              <a:t>Multiple photoionization </a:t>
            </a:r>
          </a:p>
          <a:p>
            <a:r>
              <a:rPr lang="en-US" altLang="ko-KR" dirty="0"/>
              <a:t> - The charge states of photo-ions generated by photon-gas interaction are distributed across a wide range.</a:t>
            </a:r>
            <a:endParaRPr lang="ko-KR" altLang="en-US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3EDF065-5A71-4EB5-9433-AEC295886362}"/>
              </a:ext>
            </a:extLst>
          </p:cNvPr>
          <p:cNvSpPr/>
          <p:nvPr/>
        </p:nvSpPr>
        <p:spPr>
          <a:xfrm>
            <a:off x="1769461" y="2422008"/>
            <a:ext cx="2929007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Coster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- </a:t>
            </a:r>
            <a:r>
              <a:rPr lang="en-US" altLang="ko-KR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Kroning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transition </a:t>
            </a:r>
            <a:endParaRPr lang="ko-KR" altLang="en-US" dirty="0"/>
          </a:p>
        </p:txBody>
      </p:sp>
      <p:pic>
        <p:nvPicPr>
          <p:cNvPr id="5" name="Picture 6" descr="11: Auger, Coster-Kronig and Super Coster-Kronig electron emission schematic diagrams [1]. ">
            <a:extLst>
              <a:ext uri="{FF2B5EF4-FFF2-40B4-BE49-F238E27FC236}">
                <a16:creationId xmlns:a16="http://schemas.microsoft.com/office/drawing/2014/main" id="{20A043F3-15D9-4B73-AB4B-57D706ED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005870"/>
            <a:ext cx="5211907" cy="2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7E7DD33-7EC4-4C36-A117-D88C99570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74"/>
          <a:stretch/>
        </p:blipFill>
        <p:spPr>
          <a:xfrm>
            <a:off x="6199917" y="3094023"/>
            <a:ext cx="5666514" cy="2811048"/>
          </a:xfrm>
          <a:prstGeom prst="rect">
            <a:avLst/>
          </a:prstGeom>
          <a:ln w="57150">
            <a:noFill/>
          </a:ln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4CA7FC9-1DEB-4E55-84EA-B05703812F16}"/>
              </a:ext>
            </a:extLst>
          </p:cNvPr>
          <p:cNvSpPr/>
          <p:nvPr/>
        </p:nvSpPr>
        <p:spPr>
          <a:xfrm>
            <a:off x="5230191" y="6096066"/>
            <a:ext cx="6636240" cy="36933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ko-KR" dirty="0"/>
              <a:t>Charge state ratio of ions produced through photoionization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1953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89669</TotalTime>
  <Words>1398</Words>
  <Application>Microsoft Office PowerPoint</Application>
  <PresentationFormat>와이드스크린</PresentationFormat>
  <Paragraphs>354</Paragraphs>
  <Slides>24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29" baseType="lpstr">
      <vt:lpstr>Malgun Gothic</vt:lpstr>
      <vt:lpstr>Malgun Gothic</vt:lpstr>
      <vt:lpstr>Arial</vt:lpstr>
      <vt:lpstr>Wingdings</vt:lpstr>
      <vt:lpstr>Office 테마</vt:lpstr>
      <vt:lpstr>Research Progress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송우진(첨단원자력공학부)</dc:creator>
  <cp:lastModifiedBy>송우진(첨단원자력공학부)</cp:lastModifiedBy>
  <cp:revision>634</cp:revision>
  <dcterms:created xsi:type="dcterms:W3CDTF">2024-05-07T14:33:29Z</dcterms:created>
  <dcterms:modified xsi:type="dcterms:W3CDTF">2025-03-27T07:17:36Z</dcterms:modified>
</cp:coreProperties>
</file>