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sldIdLst>
    <p:sldId id="916" r:id="rId5"/>
    <p:sldId id="1327" r:id="rId6"/>
    <p:sldId id="1360" r:id="rId7"/>
    <p:sldId id="1328" r:id="rId8"/>
    <p:sldId id="335" r:id="rId9"/>
    <p:sldId id="370" r:id="rId10"/>
    <p:sldId id="367" r:id="rId11"/>
    <p:sldId id="372" r:id="rId12"/>
    <p:sldId id="373" r:id="rId13"/>
    <p:sldId id="375" r:id="rId14"/>
    <p:sldId id="1330" r:id="rId15"/>
    <p:sldId id="1348" r:id="rId16"/>
    <p:sldId id="1361" r:id="rId17"/>
    <p:sldId id="1349" r:id="rId18"/>
    <p:sldId id="1362" r:id="rId19"/>
    <p:sldId id="1363" r:id="rId20"/>
    <p:sldId id="1364" r:id="rId21"/>
    <p:sldId id="1365" r:id="rId22"/>
    <p:sldId id="1350" r:id="rId23"/>
    <p:sldId id="1366" r:id="rId24"/>
    <p:sldId id="1367" r:id="rId25"/>
    <p:sldId id="1368" r:id="rId26"/>
    <p:sldId id="1351" r:id="rId27"/>
    <p:sldId id="1352" r:id="rId28"/>
    <p:sldId id="1338" r:id="rId29"/>
    <p:sldId id="1353" r:id="rId30"/>
    <p:sldId id="1354" r:id="rId31"/>
    <p:sldId id="1342" r:id="rId32"/>
    <p:sldId id="1355" r:id="rId33"/>
    <p:sldId id="1356" r:id="rId34"/>
    <p:sldId id="1357" r:id="rId35"/>
    <p:sldId id="1358" r:id="rId36"/>
    <p:sldId id="1359" r:id="rId37"/>
    <p:sldId id="996" r:id="rId38"/>
  </p:sldIdLst>
  <p:sldSz cx="12192000" cy="6858000"/>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g" initials="j" lastIdx="1" clrIdx="0">
    <p:extLst>
      <p:ext uri="{19B8F6BF-5375-455C-9EA6-DF929625EA0E}">
        <p15:presenceInfo xmlns:p15="http://schemas.microsoft.com/office/powerpoint/2012/main" userId="j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46D2"/>
    <a:srgbClr val="73FC6C"/>
    <a:srgbClr val="7EFEFE"/>
    <a:srgbClr val="FF00FF"/>
    <a:srgbClr val="19FF81"/>
    <a:srgbClr val="A0A40C"/>
    <a:srgbClr val="C7CB0F"/>
    <a:srgbClr val="FF66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2899" autoAdjust="0"/>
  </p:normalViewPr>
  <p:slideViewPr>
    <p:cSldViewPr snapToGrid="0">
      <p:cViewPr>
        <p:scale>
          <a:sx n="125" d="100"/>
          <a:sy n="125" d="100"/>
        </p:scale>
        <p:origin x="870" y="9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51228552-9E18-44ED-B7D1-E2854D0674B7}" type="datetimeFigureOut">
              <a:rPr lang="ko-KR" altLang="en-US" smtClean="0"/>
              <a:t>2025-03-06</a:t>
            </a:fld>
            <a:endParaRPr lang="ko-KR" altLang="en-US"/>
          </a:p>
        </p:txBody>
      </p:sp>
      <p:sp>
        <p:nvSpPr>
          <p:cNvPr id="4" name="슬라이드 이미지 개체 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B9AF32CD-6826-43AE-835C-65D233CC96E8}" type="slidenum">
              <a:rPr lang="ko-KR" altLang="en-US" smtClean="0"/>
              <a:t>‹#›</a:t>
            </a:fld>
            <a:endParaRPr lang="ko-KR" altLang="en-US"/>
          </a:p>
        </p:txBody>
      </p:sp>
    </p:spTree>
    <p:extLst>
      <p:ext uri="{BB962C8B-B14F-4D97-AF65-F5344CB8AC3E}">
        <p14:creationId xmlns:p14="http://schemas.microsoft.com/office/powerpoint/2010/main" val="23146261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422275" y="1241425"/>
            <a:ext cx="5953125" cy="3349625"/>
          </a:xfrm>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4DF84B69-19AC-4884-A797-F8C05B6DF801}" type="slidenum">
              <a:rPr lang="ko-KR" altLang="en-US" smtClean="0"/>
              <a:t>1</a:t>
            </a:fld>
            <a:endParaRPr lang="ko-KR" altLang="en-US"/>
          </a:p>
        </p:txBody>
      </p:sp>
    </p:spTree>
    <p:extLst>
      <p:ext uri="{BB962C8B-B14F-4D97-AF65-F5344CB8AC3E}">
        <p14:creationId xmlns:p14="http://schemas.microsoft.com/office/powerpoint/2010/main" val="304576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422275" y="1241425"/>
            <a:ext cx="5953125" cy="3349625"/>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DF84B69-19AC-4884-A797-F8C05B6DF801}" type="slidenum">
              <a:rPr lang="ko-KR" altLang="en-US" smtClean="0"/>
              <a:t>34</a:t>
            </a:fld>
            <a:endParaRPr lang="ko-KR" altLang="en-US"/>
          </a:p>
        </p:txBody>
      </p:sp>
    </p:spTree>
    <p:extLst>
      <p:ext uri="{BB962C8B-B14F-4D97-AF65-F5344CB8AC3E}">
        <p14:creationId xmlns:p14="http://schemas.microsoft.com/office/powerpoint/2010/main" val="129570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7C2CCA40-7E68-42EF-A5B4-DD9DE2881122}" type="datetime1">
              <a:rPr lang="ko-KR" altLang="en-US" smtClean="0"/>
              <a:t>2025-03-06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92250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0C0DC0F5-F13C-45AB-940E-F4834A6B20D5}" type="datetime1">
              <a:rPr lang="ko-KR" altLang="en-US" smtClean="0"/>
              <a:t>2025-03-06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64045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2"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2"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262ADE9-2401-472D-B814-8E806DA3679C}" type="datetime1">
              <a:rPr lang="ko-KR" altLang="en-US" smtClean="0"/>
              <a:t>2025-03-06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798452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61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6E95C192-F798-40B0-8A31-E93ACA5A16B2}" type="datetime1">
              <a:rPr lang="ko-KR" altLang="en-US" smtClean="0"/>
              <a:t>2025-03-06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328037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1" y="1709742"/>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4CC6F28E-A7DD-4CF3-A442-A9654C97596B}" type="datetime1">
              <a:rPr lang="ko-KR" altLang="en-US" smtClean="0"/>
              <a:t>2025-03-06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66877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BB488A26-312C-4C23-8869-D52F9C3F4DEE}" type="datetime1">
              <a:rPr lang="ko-KR" altLang="en-US" smtClean="0"/>
              <a:t>2025-03-06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71534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9"/>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9"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2"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66709558-4BA9-4C64-B97B-034A07B5FE02}" type="datetime1">
              <a:rPr lang="ko-KR" altLang="en-US" smtClean="0"/>
              <a:t>2025-03-06</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91166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11122B86-7B08-4BB2-8BF1-B2903321ED34}" type="datetime1">
              <a:rPr lang="ko-KR" altLang="en-US" smtClean="0"/>
              <a:t>2025-03-06</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03837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4783CB7-B656-4533-B529-922460B2B842}" type="datetime1">
              <a:rPr lang="ko-KR" altLang="en-US" smtClean="0"/>
              <a:t>2025-03-06</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17254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94E6AE59-5861-470F-8F99-001B2C13F091}" type="datetime1">
              <a:rPr lang="ko-KR" altLang="en-US" smtClean="0"/>
              <a:t>2025-03-06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59239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2B63D849-8A13-40B7-9D01-6C44718BA2C9}" type="datetime1">
              <a:rPr lang="ko-KR" altLang="en-US" smtClean="0"/>
              <a:t>2025-03-06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09459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1D634-737B-4E6A-AF15-1C3ABCA476DC}" type="datetime1">
              <a:rPr lang="ko-KR" altLang="en-US" smtClean="0"/>
              <a:t>2025-03-06</a:t>
            </a:fld>
            <a:endParaRPr lang="ko-KR" altLang="en-US"/>
          </a:p>
        </p:txBody>
      </p:sp>
      <p:sp>
        <p:nvSpPr>
          <p:cNvPr id="5" name="바닥글 개체 틀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3840275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377"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4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60.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9.png"/><Relationship Id="rId4" Type="http://schemas.openxmlformats.org/officeDocument/2006/relationships/image" Target="../media/image62.png"/><Relationship Id="rId9"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2.pn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76.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9.pn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0.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144" y="6691776"/>
            <a:ext cx="12191717" cy="166231"/>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8" name="그림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564" y="2250916"/>
            <a:ext cx="308269" cy="317517"/>
          </a:xfrm>
          <a:prstGeom prst="rect">
            <a:avLst/>
          </a:prstGeom>
        </p:spPr>
      </p:pic>
      <p:pic>
        <p:nvPicPr>
          <p:cNvPr id="59" name="그림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5299" y="2258607"/>
            <a:ext cx="280527" cy="302104"/>
          </a:xfrm>
          <a:prstGeom prst="rect">
            <a:avLst/>
          </a:prstGeom>
        </p:spPr>
      </p:pic>
      <p:grpSp>
        <p:nvGrpSpPr>
          <p:cNvPr id="7" name="그룹 6"/>
          <p:cNvGrpSpPr/>
          <p:nvPr/>
        </p:nvGrpSpPr>
        <p:grpSpPr>
          <a:xfrm>
            <a:off x="8223651" y="3"/>
            <a:ext cx="3968215" cy="6691771"/>
            <a:chOff x="10277475" y="1"/>
            <a:chExt cx="4959350" cy="8363163"/>
          </a:xfrm>
        </p:grpSpPr>
        <p:grpSp>
          <p:nvGrpSpPr>
            <p:cNvPr id="6" name="그룹 5"/>
            <p:cNvGrpSpPr/>
            <p:nvPr/>
          </p:nvGrpSpPr>
          <p:grpSpPr>
            <a:xfrm>
              <a:off x="10277475" y="1"/>
              <a:ext cx="4959350" cy="8363163"/>
              <a:chOff x="10277475" y="1"/>
              <a:chExt cx="4959350" cy="8363163"/>
            </a:xfrm>
          </p:grpSpPr>
          <p:sp>
            <p:nvSpPr>
              <p:cNvPr id="54" name="Rectangle 35"/>
              <p:cNvSpPr>
                <a:spLocks noChangeArrowheads="1"/>
              </p:cNvSpPr>
              <p:nvPr/>
            </p:nvSpPr>
            <p:spPr bwMode="auto">
              <a:xfrm>
                <a:off x="10277475" y="1"/>
                <a:ext cx="4959350" cy="8363163"/>
              </a:xfrm>
              <a:prstGeom prst="rect">
                <a:avLst/>
              </a:prstGeom>
              <a:solidFill>
                <a:schemeClr val="accent1">
                  <a:lumMod val="20000"/>
                  <a:lumOff val="80000"/>
                  <a:alpha val="60000"/>
                </a:schemeClr>
              </a:solidFill>
              <a:ln w="9525">
                <a:noFill/>
                <a:miter lim="800000"/>
                <a:headEnd/>
                <a:tailEnd/>
              </a:ln>
            </p:spPr>
            <p:txBody>
              <a:bodyPr/>
              <a:lstStyle/>
              <a:p>
                <a:endParaRPr lang="ko-KR" altLang="en-US" sz="1440"/>
              </a:p>
            </p:txBody>
          </p:sp>
          <p:pic>
            <p:nvPicPr>
              <p:cNvPr id="26" name="그림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4801" y="4359486"/>
                <a:ext cx="4464698" cy="3188567"/>
              </a:xfrm>
              <a:prstGeom prst="rect">
                <a:avLst/>
              </a:prstGeom>
            </p:spPr>
          </p:pic>
        </p:grpSp>
        <p:pic>
          <p:nvPicPr>
            <p:cNvPr id="50" name="그림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grpSp>
        <p:nvGrpSpPr>
          <p:cNvPr id="8" name="그룹 7"/>
          <p:cNvGrpSpPr/>
          <p:nvPr/>
        </p:nvGrpSpPr>
        <p:grpSpPr>
          <a:xfrm>
            <a:off x="231426" y="1205431"/>
            <a:ext cx="11148548" cy="1482624"/>
            <a:chOff x="620330" y="1459873"/>
            <a:chExt cx="10668118" cy="1421271"/>
          </a:xfrm>
        </p:grpSpPr>
        <p:sp>
          <p:nvSpPr>
            <p:cNvPr id="62" name="TextBox 61"/>
            <p:cNvSpPr txBox="1"/>
            <p:nvPr/>
          </p:nvSpPr>
          <p:spPr>
            <a:xfrm>
              <a:off x="620330" y="1459873"/>
              <a:ext cx="8163920" cy="678593"/>
            </a:xfrm>
            <a:prstGeom prst="rect">
              <a:avLst/>
            </a:prstGeom>
            <a:noFill/>
          </p:spPr>
          <p:txBody>
            <a:bodyPr wrap="square" rtlCol="0">
              <a:spAutoFit/>
            </a:bodyPr>
            <a:lstStyle/>
            <a:p>
              <a:r>
                <a:rPr lang="en-US" altLang="ko-KR" sz="2000" b="1" dirty="0">
                  <a:solidFill>
                    <a:srgbClr val="002060"/>
                  </a:solidFill>
                  <a:cs typeface="Verdana" panose="020B0604030504040204" pitchFamily="34" charset="0"/>
                </a:rPr>
                <a:t>Studies of simultaneous operation both round beam and flat beam in diffraction-limit storage ring</a:t>
              </a:r>
            </a:p>
          </p:txBody>
        </p:sp>
        <p:sp>
          <p:nvSpPr>
            <p:cNvPr id="63" name="TextBox 62"/>
            <p:cNvSpPr txBox="1"/>
            <p:nvPr/>
          </p:nvSpPr>
          <p:spPr>
            <a:xfrm>
              <a:off x="620330" y="2556600"/>
              <a:ext cx="10668118" cy="324544"/>
            </a:xfrm>
            <a:prstGeom prst="rect">
              <a:avLst/>
            </a:prstGeom>
            <a:noFill/>
          </p:spPr>
          <p:txBody>
            <a:bodyPr wrap="square" rtlCol="0">
              <a:spAutoFit/>
            </a:bodyPr>
            <a:lstStyle/>
            <a:p>
              <a:r>
                <a:rPr lang="en-US" altLang="ko-KR" sz="1600" b="1" dirty="0">
                  <a:cs typeface="Verdana" panose="020B0604030504040204" pitchFamily="34" charset="0"/>
                </a:rPr>
                <a:t>Junha Kim</a:t>
              </a:r>
            </a:p>
          </p:txBody>
        </p:sp>
      </p:grpSp>
      <p:grpSp>
        <p:nvGrpSpPr>
          <p:cNvPr id="3" name="그룹 2"/>
          <p:cNvGrpSpPr/>
          <p:nvPr/>
        </p:nvGrpSpPr>
        <p:grpSpPr>
          <a:xfrm>
            <a:off x="501813" y="1"/>
            <a:ext cx="6265891" cy="417681"/>
            <a:chOff x="626973" y="0"/>
            <a:chExt cx="7830913" cy="522004"/>
          </a:xfrm>
        </p:grpSpPr>
        <p:sp>
          <p:nvSpPr>
            <p:cNvPr id="2" name="Rectangle 6"/>
            <p:cNvSpPr>
              <a:spLocks noChangeArrowheads="1"/>
            </p:cNvSpPr>
            <p:nvPr/>
          </p:nvSpPr>
          <p:spPr bwMode="auto">
            <a:xfrm>
              <a:off x="626973" y="0"/>
              <a:ext cx="1079500" cy="479180"/>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sp>
          <p:nvSpPr>
            <p:cNvPr id="28" name="TextBox 27"/>
            <p:cNvSpPr txBox="1"/>
            <p:nvPr/>
          </p:nvSpPr>
          <p:spPr>
            <a:xfrm>
              <a:off x="1706473" y="37346"/>
              <a:ext cx="6751413" cy="484658"/>
            </a:xfrm>
            <a:prstGeom prst="rect">
              <a:avLst/>
            </a:prstGeom>
            <a:noFill/>
          </p:spPr>
          <p:txBody>
            <a:bodyPr wrap="square" rtlCol="0">
              <a:spAutoFit/>
            </a:bodyPr>
            <a:lstStyle/>
            <a:p>
              <a:endParaRPr lang="ko-KR" altLang="en-US" sz="1920" b="1" dirty="0">
                <a:solidFill>
                  <a:schemeClr val="bg2">
                    <a:lumMod val="50000"/>
                  </a:schemeClr>
                </a:solidFill>
                <a:cs typeface="Ebrima" panose="02000000000000000000" pitchFamily="2" charset="0"/>
              </a:endParaRPr>
            </a:p>
          </p:txBody>
        </p:sp>
      </p:grpSp>
      <p:sp>
        <p:nvSpPr>
          <p:cNvPr id="4" name="TextBox 3"/>
          <p:cNvSpPr txBox="1"/>
          <p:nvPr/>
        </p:nvSpPr>
        <p:spPr>
          <a:xfrm>
            <a:off x="231423" y="5845666"/>
            <a:ext cx="4044459" cy="338554"/>
          </a:xfrm>
          <a:prstGeom prst="rect">
            <a:avLst/>
          </a:prstGeom>
          <a:noFill/>
        </p:spPr>
        <p:txBody>
          <a:bodyPr wrap="square" rtlCol="0">
            <a:spAutoFit/>
          </a:bodyPr>
          <a:lstStyle/>
          <a:p>
            <a:r>
              <a:rPr lang="en-US" altLang="ko-KR" sz="1600" b="1" dirty="0">
                <a:solidFill>
                  <a:schemeClr val="tx2"/>
                </a:solidFill>
              </a:rPr>
              <a:t>March 7th, 2025</a:t>
            </a:r>
            <a:endParaRPr lang="ko-KR" altLang="en-US" sz="1600" b="1" dirty="0">
              <a:solidFill>
                <a:schemeClr val="bg1">
                  <a:lumMod val="75000"/>
                </a:schemeClr>
              </a:solidFill>
            </a:endParaRPr>
          </a:p>
        </p:txBody>
      </p:sp>
      <p:sp>
        <p:nvSpPr>
          <p:cNvPr id="17" name="TextBox 16"/>
          <p:cNvSpPr txBox="1"/>
          <p:nvPr/>
        </p:nvSpPr>
        <p:spPr>
          <a:xfrm>
            <a:off x="1410829"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JKPS</a:t>
            </a:r>
            <a:endParaRPr lang="ko-KR" altLang="en-US" sz="1920" b="1" dirty="0">
              <a:solidFill>
                <a:schemeClr val="bg2">
                  <a:lumMod val="50000"/>
                </a:schemeClr>
              </a:solidFill>
              <a:cs typeface="Ebrima" panose="02000000000000000000" pitchFamily="2" charset="0"/>
            </a:endParaRPr>
          </a:p>
        </p:txBody>
      </p:sp>
      <p:pic>
        <p:nvPicPr>
          <p:cNvPr id="9" name="그림 8">
            <a:extLst>
              <a:ext uri="{FF2B5EF4-FFF2-40B4-BE49-F238E27FC236}">
                <a16:creationId xmlns:a16="http://schemas.microsoft.com/office/drawing/2014/main" id="{27BCF721-7DB2-4D1A-834C-FD374D22FA9F}"/>
              </a:ext>
            </a:extLst>
          </p:cNvPr>
          <p:cNvPicPr>
            <a:picLocks noChangeAspect="1"/>
          </p:cNvPicPr>
          <p:nvPr/>
        </p:nvPicPr>
        <p:blipFill>
          <a:blip r:embed="rId7"/>
          <a:stretch>
            <a:fillRect/>
          </a:stretch>
        </p:blipFill>
        <p:spPr>
          <a:xfrm>
            <a:off x="1365577" y="2848741"/>
            <a:ext cx="5880588" cy="2743148"/>
          </a:xfrm>
          <a:prstGeom prst="rect">
            <a:avLst/>
          </a:prstGeom>
        </p:spPr>
      </p:pic>
    </p:spTree>
    <p:extLst>
      <p:ext uri="{BB962C8B-B14F-4D97-AF65-F5344CB8AC3E}">
        <p14:creationId xmlns:p14="http://schemas.microsoft.com/office/powerpoint/2010/main" val="292386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직사각형 86">
            <a:extLst>
              <a:ext uri="{FF2B5EF4-FFF2-40B4-BE49-F238E27FC236}">
                <a16:creationId xmlns:a16="http://schemas.microsoft.com/office/drawing/2014/main" id="{E7A0FE52-7ADE-1303-179C-7A81075D1B8B}"/>
              </a:ext>
            </a:extLst>
          </p:cNvPr>
          <p:cNvSpPr/>
          <p:nvPr/>
        </p:nvSpPr>
        <p:spPr>
          <a:xfrm>
            <a:off x="1882963" y="3765675"/>
            <a:ext cx="3744003" cy="2222127"/>
          </a:xfrm>
          <a:prstGeom prst="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dirty="0"/>
          </a:p>
        </p:txBody>
      </p:sp>
      <p:sp>
        <p:nvSpPr>
          <p:cNvPr id="5" name="슬라이드 번호 개체 틀 4">
            <a:extLst>
              <a:ext uri="{FF2B5EF4-FFF2-40B4-BE49-F238E27FC236}">
                <a16:creationId xmlns:a16="http://schemas.microsoft.com/office/drawing/2014/main" id="{2A29986F-CEC0-B610-8B10-261C1D89CBFF}"/>
              </a:ext>
            </a:extLst>
          </p:cNvPr>
          <p:cNvSpPr>
            <a:spLocks noGrp="1"/>
          </p:cNvSpPr>
          <p:nvPr>
            <p:ph type="sldNum" sz="quarter" idx="12"/>
          </p:nvPr>
        </p:nvSpPr>
        <p:spPr/>
        <p:txBody>
          <a:bodyPr/>
          <a:lstStyle/>
          <a:p>
            <a:fld id="{61E73F20-6457-484C-9BDA-B4628BF855B2}" type="slidenum">
              <a:rPr kumimoji="1" lang="ko-KR" altLang="en-US" smtClean="0"/>
              <a:t>10</a:t>
            </a:fld>
            <a:endParaRPr kumimoji="1" lang="ko-KR" altLang="en-US"/>
          </a:p>
        </p:txBody>
      </p:sp>
      <p:sp>
        <p:nvSpPr>
          <p:cNvPr id="6" name="제목 4">
            <a:extLst>
              <a:ext uri="{FF2B5EF4-FFF2-40B4-BE49-F238E27FC236}">
                <a16:creationId xmlns:a16="http://schemas.microsoft.com/office/drawing/2014/main" id="{12788BA9-9655-41CC-AB41-2CAA140EB9E5}"/>
              </a:ext>
            </a:extLst>
          </p:cNvPr>
          <p:cNvSpPr txBox="1">
            <a:spLocks/>
          </p:cNvSpPr>
          <p:nvPr/>
        </p:nvSpPr>
        <p:spPr>
          <a:xfrm>
            <a:off x="1648694" y="159955"/>
            <a:ext cx="8044083" cy="317000"/>
          </a:xfrm>
          <a:prstGeom prst="rect">
            <a:avLst/>
          </a:prstGeom>
        </p:spPr>
        <p:txBody>
          <a:bodyPr>
            <a:no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sz="4000" b="1" dirty="0">
                <a:latin typeface="+mj-ea"/>
                <a:cs typeface="Times New Roman" panose="02020603050405020304" pitchFamily="18" charset="0"/>
              </a:rPr>
              <a:t>Round beam in light source</a:t>
            </a:r>
            <a:endParaRPr kumimoji="1" lang="ko-KR" altLang="en-US" sz="4000" b="1" dirty="0">
              <a:latin typeface="+mj-ea"/>
              <a:cs typeface="Times New Roman" panose="02020603050405020304" pitchFamily="18" charset="0"/>
            </a:endParaRPr>
          </a:p>
        </p:txBody>
      </p:sp>
      <p:sp>
        <p:nvSpPr>
          <p:cNvPr id="2" name="직사각형 1">
            <a:extLst>
              <a:ext uri="{FF2B5EF4-FFF2-40B4-BE49-F238E27FC236}">
                <a16:creationId xmlns:a16="http://schemas.microsoft.com/office/drawing/2014/main" id="{FC6C0815-5D3B-6D73-BDFA-F15F2E9527E0}"/>
              </a:ext>
            </a:extLst>
          </p:cNvPr>
          <p:cNvSpPr/>
          <p:nvPr/>
        </p:nvSpPr>
        <p:spPr>
          <a:xfrm>
            <a:off x="1882963" y="1278176"/>
            <a:ext cx="3744003" cy="2222127"/>
          </a:xfrm>
          <a:prstGeom prst="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dirty="0"/>
          </a:p>
        </p:txBody>
      </p:sp>
      <p:cxnSp>
        <p:nvCxnSpPr>
          <p:cNvPr id="8" name="직선 화살표 연결선 7">
            <a:extLst>
              <a:ext uri="{FF2B5EF4-FFF2-40B4-BE49-F238E27FC236}">
                <a16:creationId xmlns:a16="http://schemas.microsoft.com/office/drawing/2014/main" id="{491765FF-653A-9C82-199A-0D84C7BC1B34}"/>
              </a:ext>
            </a:extLst>
          </p:cNvPr>
          <p:cNvCxnSpPr>
            <a:cxnSpLocks/>
          </p:cNvCxnSpPr>
          <p:nvPr/>
        </p:nvCxnSpPr>
        <p:spPr>
          <a:xfrm>
            <a:off x="1851587" y="1107841"/>
            <a:ext cx="3775380" cy="0"/>
          </a:xfrm>
          <a:prstGeom prst="straightConnector1">
            <a:avLst/>
          </a:prstGeom>
          <a:ln w="12700">
            <a:solidFill>
              <a:srgbClr val="132D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70376381-7CB5-2F71-61C5-2167AB7A84D7}"/>
              </a:ext>
            </a:extLst>
          </p:cNvPr>
          <p:cNvSpPr txBox="1"/>
          <p:nvPr/>
        </p:nvSpPr>
        <p:spPr>
          <a:xfrm>
            <a:off x="3400861" y="796169"/>
            <a:ext cx="708212" cy="369332"/>
          </a:xfrm>
          <a:prstGeom prst="rect">
            <a:avLst/>
          </a:prstGeom>
          <a:noFill/>
        </p:spPr>
        <p:txBody>
          <a:bodyPr wrap="square" rtlCol="0">
            <a:spAutoFit/>
          </a:bodyPr>
          <a:lstStyle/>
          <a:p>
            <a:r>
              <a:rPr lang="en-US" altLang="ko-KR" dirty="0"/>
              <a:t>1000</a:t>
            </a:r>
            <a:endParaRPr lang="ko-KR" altLang="en-US" dirty="0"/>
          </a:p>
        </p:txBody>
      </p:sp>
      <p:cxnSp>
        <p:nvCxnSpPr>
          <p:cNvPr id="78" name="직선 화살표 연결선 77">
            <a:extLst>
              <a:ext uri="{FF2B5EF4-FFF2-40B4-BE49-F238E27FC236}">
                <a16:creationId xmlns:a16="http://schemas.microsoft.com/office/drawing/2014/main" id="{E5060E3E-8112-BB71-F35E-C4F41A0ECC0F}"/>
              </a:ext>
            </a:extLst>
          </p:cNvPr>
          <p:cNvCxnSpPr>
            <a:cxnSpLocks/>
          </p:cNvCxnSpPr>
          <p:nvPr/>
        </p:nvCxnSpPr>
        <p:spPr>
          <a:xfrm>
            <a:off x="1748491" y="1318516"/>
            <a:ext cx="0" cy="2236693"/>
          </a:xfrm>
          <a:prstGeom prst="straightConnector1">
            <a:avLst/>
          </a:prstGeom>
          <a:ln w="12700">
            <a:solidFill>
              <a:srgbClr val="132D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9F72807-951B-7ECE-3100-C0450DDAABAA}"/>
              </a:ext>
            </a:extLst>
          </p:cNvPr>
          <p:cNvSpPr txBox="1"/>
          <p:nvPr/>
        </p:nvSpPr>
        <p:spPr>
          <a:xfrm rot="16200000">
            <a:off x="1312077" y="2160330"/>
            <a:ext cx="673241" cy="369332"/>
          </a:xfrm>
          <a:prstGeom prst="rect">
            <a:avLst/>
          </a:prstGeom>
          <a:noFill/>
        </p:spPr>
        <p:txBody>
          <a:bodyPr wrap="square" rtlCol="0">
            <a:spAutoFit/>
          </a:bodyPr>
          <a:lstStyle/>
          <a:p>
            <a:r>
              <a:rPr lang="en-US" altLang="ko-KR" dirty="0"/>
              <a:t>600</a:t>
            </a:r>
            <a:endParaRPr lang="ko-KR" altLang="en-US" dirty="0"/>
          </a:p>
        </p:txBody>
      </p:sp>
      <p:sp>
        <p:nvSpPr>
          <p:cNvPr id="82" name="화살표: 아래쪽 81">
            <a:extLst>
              <a:ext uri="{FF2B5EF4-FFF2-40B4-BE49-F238E27FC236}">
                <a16:creationId xmlns:a16="http://schemas.microsoft.com/office/drawing/2014/main" id="{C7D2CA19-C3B7-B1BF-7F96-5C865C1553D0}"/>
              </a:ext>
            </a:extLst>
          </p:cNvPr>
          <p:cNvSpPr/>
          <p:nvPr/>
        </p:nvSpPr>
        <p:spPr>
          <a:xfrm rot="16200000">
            <a:off x="5852970" y="4415623"/>
            <a:ext cx="493059" cy="4805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타원 85">
            <a:extLst>
              <a:ext uri="{FF2B5EF4-FFF2-40B4-BE49-F238E27FC236}">
                <a16:creationId xmlns:a16="http://schemas.microsoft.com/office/drawing/2014/main" id="{3C3A3879-8625-2A08-397F-1C7C3A5AC740}"/>
              </a:ext>
            </a:extLst>
          </p:cNvPr>
          <p:cNvSpPr/>
          <p:nvPr/>
        </p:nvSpPr>
        <p:spPr>
          <a:xfrm>
            <a:off x="1959756" y="1410136"/>
            <a:ext cx="935633" cy="1138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t>1X100</a:t>
            </a:r>
            <a:endParaRPr lang="ko-KR" altLang="en-US" sz="1200" dirty="0"/>
          </a:p>
        </p:txBody>
      </p:sp>
      <p:sp>
        <p:nvSpPr>
          <p:cNvPr id="91" name="화살표: 아래쪽 90">
            <a:extLst>
              <a:ext uri="{FF2B5EF4-FFF2-40B4-BE49-F238E27FC236}">
                <a16:creationId xmlns:a16="http://schemas.microsoft.com/office/drawing/2014/main" id="{455EDEA9-9370-546C-7DF0-2B86672CDC5B}"/>
              </a:ext>
            </a:extLst>
          </p:cNvPr>
          <p:cNvSpPr/>
          <p:nvPr/>
        </p:nvSpPr>
        <p:spPr>
          <a:xfrm rot="16200000">
            <a:off x="5840759" y="2100686"/>
            <a:ext cx="493059" cy="4805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 name="그림 8">
            <a:extLst>
              <a:ext uri="{FF2B5EF4-FFF2-40B4-BE49-F238E27FC236}">
                <a16:creationId xmlns:a16="http://schemas.microsoft.com/office/drawing/2014/main" id="{30E65ECC-8D7F-43F6-5A6F-1BB3988F0388}"/>
              </a:ext>
            </a:extLst>
          </p:cNvPr>
          <p:cNvPicPr>
            <a:picLocks noChangeAspect="1"/>
          </p:cNvPicPr>
          <p:nvPr/>
        </p:nvPicPr>
        <p:blipFill>
          <a:blip r:embed="rId2"/>
          <a:stretch>
            <a:fillRect/>
          </a:stretch>
        </p:blipFill>
        <p:spPr>
          <a:xfrm>
            <a:off x="6488251" y="1269356"/>
            <a:ext cx="3744003" cy="2215952"/>
          </a:xfrm>
          <a:prstGeom prst="rect">
            <a:avLst/>
          </a:prstGeom>
        </p:spPr>
      </p:pic>
      <p:sp>
        <p:nvSpPr>
          <p:cNvPr id="10" name="타원 9">
            <a:extLst>
              <a:ext uri="{FF2B5EF4-FFF2-40B4-BE49-F238E27FC236}">
                <a16:creationId xmlns:a16="http://schemas.microsoft.com/office/drawing/2014/main" id="{4B5171EA-7FB9-FD42-BF66-CCA19651DDD5}"/>
              </a:ext>
            </a:extLst>
          </p:cNvPr>
          <p:cNvSpPr/>
          <p:nvPr/>
        </p:nvSpPr>
        <p:spPr>
          <a:xfrm>
            <a:off x="1959753" y="3880287"/>
            <a:ext cx="345301" cy="310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00" dirty="0"/>
          </a:p>
        </p:txBody>
      </p:sp>
      <p:sp>
        <p:nvSpPr>
          <p:cNvPr id="11" name="TextBox 10">
            <a:extLst>
              <a:ext uri="{FF2B5EF4-FFF2-40B4-BE49-F238E27FC236}">
                <a16:creationId xmlns:a16="http://schemas.microsoft.com/office/drawing/2014/main" id="{A6603EFF-042F-9EB0-4B39-1070862BF594}"/>
              </a:ext>
            </a:extLst>
          </p:cNvPr>
          <p:cNvSpPr txBox="1"/>
          <p:nvPr/>
        </p:nvSpPr>
        <p:spPr>
          <a:xfrm>
            <a:off x="1851587" y="3897143"/>
            <a:ext cx="828116" cy="276999"/>
          </a:xfrm>
          <a:prstGeom prst="rect">
            <a:avLst/>
          </a:prstGeom>
          <a:noFill/>
        </p:spPr>
        <p:txBody>
          <a:bodyPr wrap="square" rtlCol="0">
            <a:spAutoFit/>
          </a:bodyPr>
          <a:lstStyle/>
          <a:p>
            <a:r>
              <a:rPr lang="en-US" altLang="ko-KR" sz="1200" dirty="0">
                <a:solidFill>
                  <a:schemeClr val="bg1"/>
                </a:solidFill>
              </a:rPr>
              <a:t>10x10</a:t>
            </a:r>
            <a:endParaRPr lang="ko-KR" altLang="en-US" sz="1200" dirty="0">
              <a:solidFill>
                <a:schemeClr val="bg1"/>
              </a:solidFill>
            </a:endParaRPr>
          </a:p>
        </p:txBody>
      </p:sp>
      <p:pic>
        <p:nvPicPr>
          <p:cNvPr id="13" name="그림 12">
            <a:extLst>
              <a:ext uri="{FF2B5EF4-FFF2-40B4-BE49-F238E27FC236}">
                <a16:creationId xmlns:a16="http://schemas.microsoft.com/office/drawing/2014/main" id="{EF395AA7-93B7-8C28-BDC2-41A7AA1AEA81}"/>
              </a:ext>
            </a:extLst>
          </p:cNvPr>
          <p:cNvPicPr>
            <a:picLocks noChangeAspect="1"/>
          </p:cNvPicPr>
          <p:nvPr/>
        </p:nvPicPr>
        <p:blipFill>
          <a:blip r:embed="rId3"/>
          <a:stretch>
            <a:fillRect/>
          </a:stretch>
        </p:blipFill>
        <p:spPr>
          <a:xfrm>
            <a:off x="6488253" y="3708525"/>
            <a:ext cx="3744003" cy="2222127"/>
          </a:xfrm>
          <a:prstGeom prst="rect">
            <a:avLst/>
          </a:prstGeom>
        </p:spPr>
      </p:pic>
      <p:sp>
        <p:nvSpPr>
          <p:cNvPr id="18" name="TextBox 17"/>
          <p:cNvSpPr txBox="1"/>
          <p:nvPr/>
        </p:nvSpPr>
        <p:spPr>
          <a:xfrm>
            <a:off x="1748498" y="6056660"/>
            <a:ext cx="8414505" cy="400110"/>
          </a:xfrm>
          <a:prstGeom prst="rect">
            <a:avLst/>
          </a:prstGeom>
          <a:noFill/>
        </p:spPr>
        <p:txBody>
          <a:bodyPr wrap="square" rtlCol="0">
            <a:spAutoFit/>
          </a:bodyPr>
          <a:lstStyle/>
          <a:p>
            <a:r>
              <a:rPr lang="en-US" altLang="ko-KR" sz="1000" b="1" dirty="0">
                <a:solidFill>
                  <a:schemeClr val="bg1">
                    <a:lumMod val="50000"/>
                  </a:schemeClr>
                </a:solidFill>
              </a:rPr>
              <a:t>Images from. ‘Benefit of </a:t>
            </a:r>
            <a:r>
              <a:rPr lang="en-US" altLang="ko-KR" sz="1000" b="1" dirty="0" err="1">
                <a:solidFill>
                  <a:schemeClr val="bg1">
                    <a:lumMod val="50000"/>
                  </a:schemeClr>
                </a:solidFill>
              </a:rPr>
              <a:t>small,round</a:t>
            </a:r>
            <a:r>
              <a:rPr lang="en-US" altLang="ko-KR" sz="1000" b="1" dirty="0">
                <a:solidFill>
                  <a:schemeClr val="bg1">
                    <a:lumMod val="50000"/>
                  </a:schemeClr>
                </a:solidFill>
              </a:rPr>
              <a:t>(</a:t>
            </a:r>
            <a:r>
              <a:rPr lang="en-US" altLang="ko-KR" sz="1000" b="1" dirty="0" err="1">
                <a:solidFill>
                  <a:schemeClr val="bg1">
                    <a:lumMod val="50000"/>
                  </a:schemeClr>
                </a:solidFill>
              </a:rPr>
              <a:t>ish</a:t>
            </a:r>
            <a:r>
              <a:rPr lang="en-US" altLang="ko-KR" sz="1000" b="1" dirty="0">
                <a:solidFill>
                  <a:schemeClr val="bg1">
                    <a:lumMod val="50000"/>
                  </a:schemeClr>
                </a:solidFill>
              </a:rPr>
              <a:t>) and coherent beam for scanning hard X-ray imaging’, </a:t>
            </a:r>
            <a:r>
              <a:rPr lang="en-US" altLang="ko-KR" sz="1000" b="1" dirty="0" err="1">
                <a:solidFill>
                  <a:schemeClr val="bg1">
                    <a:lumMod val="50000"/>
                  </a:schemeClr>
                </a:solidFill>
              </a:rPr>
              <a:t>A.Somogyi</a:t>
            </a:r>
            <a:r>
              <a:rPr lang="en-US" altLang="ko-KR" sz="1000" b="1" dirty="0">
                <a:solidFill>
                  <a:schemeClr val="bg1">
                    <a:lumMod val="50000"/>
                  </a:schemeClr>
                </a:solidFill>
              </a:rPr>
              <a:t>, </a:t>
            </a:r>
            <a:r>
              <a:rPr lang="en-US" altLang="ko-KR" sz="1000" b="1" dirty="0" err="1">
                <a:solidFill>
                  <a:schemeClr val="bg1">
                    <a:lumMod val="50000"/>
                  </a:schemeClr>
                </a:solidFill>
              </a:rPr>
              <a:t>K.Medjoubi,G.Baranton</a:t>
            </a:r>
            <a:r>
              <a:rPr lang="en-US" altLang="ko-KR" sz="1000" b="1" dirty="0">
                <a:solidFill>
                  <a:schemeClr val="bg1">
                    <a:lumMod val="50000"/>
                  </a:schemeClr>
                </a:solidFill>
              </a:rPr>
              <a:t> at Synchrotron Soleil</a:t>
            </a:r>
            <a:endParaRPr lang="ko-KR" altLang="en-US" sz="1000" b="1" dirty="0">
              <a:solidFill>
                <a:schemeClr val="bg1">
                  <a:lumMod val="50000"/>
                </a:schemeClr>
              </a:solidFill>
            </a:endParaRPr>
          </a:p>
        </p:txBody>
      </p:sp>
    </p:spTree>
    <p:extLst>
      <p:ext uri="{BB962C8B-B14F-4D97-AF65-F5344CB8AC3E}">
        <p14:creationId xmlns:p14="http://schemas.microsoft.com/office/powerpoint/2010/main" val="2922975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Linear coupling motion</a:t>
            </a:r>
            <a:endParaRPr lang="ko-KR" altLang="en-US" sz="2240" b="1" dirty="0">
              <a:solidFill>
                <a:schemeClr val="tx2"/>
              </a:solidFill>
              <a:cs typeface="Verdana" panose="020B0604030504040204" pitchFamily="34" charset="0"/>
            </a:endParaRPr>
          </a:p>
        </p:txBody>
      </p:sp>
      <p:sp>
        <p:nvSpPr>
          <p:cNvPr id="15" name="직사각형 14">
            <a:extLst>
              <a:ext uri="{FF2B5EF4-FFF2-40B4-BE49-F238E27FC236}">
                <a16:creationId xmlns:a16="http://schemas.microsoft.com/office/drawing/2014/main" id="{AF428308-FDC0-4CEC-B6EA-282F07D8EF4A}"/>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C8A33D4A-8D5B-458B-B521-291A7DAFB922}"/>
                  </a:ext>
                </a:extLst>
              </p:cNvPr>
              <p:cNvSpPr txBox="1"/>
              <p:nvPr/>
            </p:nvSpPr>
            <p:spPr>
              <a:xfrm>
                <a:off x="501817" y="1300297"/>
                <a:ext cx="10974327" cy="4822730"/>
              </a:xfrm>
              <a:prstGeom prst="rect">
                <a:avLst/>
              </a:prstGeom>
              <a:noFill/>
            </p:spPr>
            <p:txBody>
              <a:bodyPr wrap="square" rtlCol="0">
                <a:spAutoFit/>
              </a:bodyPr>
              <a:lstStyle/>
              <a:p>
                <a:pPr marL="285744" indent="-285744">
                  <a:buFont typeface="Wingdings" panose="05000000000000000000" pitchFamily="2" charset="2"/>
                  <a:buChar char="Ø"/>
                </a:pPr>
                <a:r>
                  <a:rPr lang="en-US" altLang="ko-KR" dirty="0">
                    <a:latin typeface="Arial" panose="020B0604020202020204" pitchFamily="34" charset="0"/>
                    <a:cs typeface="Arial" panose="020B0604020202020204" pitchFamily="34" charset="0"/>
                  </a:rPr>
                  <a:t>Operating machine at the difference resonance (equal fractional betatron tune) can obtain a round beam, when weak skew quadrupole field are introduced in storage ring.</a:t>
                </a:r>
              </a:p>
              <a:p>
                <a:pPr marL="285744" indent="-285744">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r>
                  <a:rPr lang="en-US" altLang="ko-KR" dirty="0">
                    <a:latin typeface="Arial" panose="020B0604020202020204" pitchFamily="34" charset="0"/>
                    <a:cs typeface="Arial" panose="020B0604020202020204" pitchFamily="34" charset="0"/>
                  </a:rPr>
                  <a:t>Skew quadrupole fields installed in the storage ring dose not need to be large in comparison with the fields of main magnets.</a:t>
                </a:r>
              </a:p>
              <a:p>
                <a:pPr marL="285744" indent="-285744">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r>
                  <a:rPr lang="en-US" altLang="ko-KR" dirty="0">
                    <a:latin typeface="Arial" panose="020B0604020202020204" pitchFamily="34" charset="0"/>
                    <a:cs typeface="Arial" panose="020B0604020202020204" pitchFamily="34" charset="0"/>
                  </a:rPr>
                  <a:t>So, we can treat the coupled betatron motions with Hamilton perturbation theory.</a:t>
                </a:r>
              </a:p>
              <a:p>
                <a:pPr marL="285744" indent="-285744">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r>
                  <a:rPr lang="en-US" altLang="ko-KR" dirty="0">
                    <a:latin typeface="Arial" panose="020B0604020202020204" pitchFamily="34" charset="0"/>
                    <a:cs typeface="Arial" panose="020B0604020202020204" pitchFamily="34" charset="0"/>
                  </a:rPr>
                  <a:t>Where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𝐻</m:t>
                        </m:r>
                      </m:e>
                      <m:sub>
                        <m:r>
                          <a:rPr lang="en-US" altLang="ko-KR" i="1">
                            <a:latin typeface="Cambria Math" panose="02040503050406030204" pitchFamily="18" charset="0"/>
                          </a:rPr>
                          <m:t>0</m:t>
                        </m:r>
                      </m:sub>
                    </m:sSub>
                  </m:oMath>
                </a14:m>
                <a:r>
                  <a:rPr lang="ko-KR" altLang="en-US" dirty="0">
                    <a:latin typeface="Arial" panose="020B0604020202020204" pitchFamily="34" charset="0"/>
                    <a:cs typeface="Arial" panose="020B0604020202020204" pitchFamily="34" charset="0"/>
                  </a:rPr>
                  <a:t> </a:t>
                </a:r>
                <a:r>
                  <a:rPr lang="en-US" altLang="ko-KR" dirty="0">
                    <a:latin typeface="Arial" panose="020B0604020202020204" pitchFamily="34" charset="0"/>
                    <a:cs typeface="Arial" panose="020B0604020202020204" pitchFamily="34" charset="0"/>
                  </a:rPr>
                  <a:t>is the unperturbed Hamiltonian for the betatron motion,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𝐻</m:t>
                        </m:r>
                      </m:e>
                      <m:sub>
                        <m:r>
                          <a:rPr lang="en-US" altLang="ko-KR" i="1">
                            <a:latin typeface="Cambria Math" panose="02040503050406030204" pitchFamily="18" charset="0"/>
                          </a:rPr>
                          <m:t>1</m:t>
                        </m:r>
                      </m:sub>
                    </m:sSub>
                  </m:oMath>
                </a14:m>
                <a:r>
                  <a:rPr lang="ko-KR" altLang="en-US" dirty="0">
                    <a:latin typeface="Arial" panose="020B0604020202020204" pitchFamily="34" charset="0"/>
                    <a:cs typeface="Arial" panose="020B0604020202020204" pitchFamily="34" charset="0"/>
                  </a:rPr>
                  <a:t> </a:t>
                </a:r>
                <a:r>
                  <a:rPr lang="en-US" altLang="ko-KR" dirty="0">
                    <a:latin typeface="Arial" panose="020B0604020202020204" pitchFamily="34" charset="0"/>
                    <a:cs typeface="Arial" panose="020B0604020202020204" pitchFamily="34" charset="0"/>
                  </a:rPr>
                  <a:t>is the perturbing Hamiltonian with the transverse coupling.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𝐾</m:t>
                        </m:r>
                      </m:e>
                      <m:sub>
                        <m:r>
                          <a:rPr lang="en-US" altLang="ko-KR" i="1">
                            <a:latin typeface="Cambria Math" panose="02040503050406030204" pitchFamily="18" charset="0"/>
                          </a:rPr>
                          <m:t>𝑠𝑞</m:t>
                        </m:r>
                      </m:sub>
                    </m:sSub>
                    <m:r>
                      <a:rPr lang="en-US" altLang="ko-KR" i="1">
                        <a:latin typeface="Cambria Math" panose="02040503050406030204" pitchFamily="18" charset="0"/>
                      </a:rPr>
                      <m:t>(</m:t>
                    </m:r>
                    <m:r>
                      <a:rPr lang="en-US" altLang="ko-KR" i="1">
                        <a:latin typeface="Cambria Math" panose="02040503050406030204" pitchFamily="18" charset="0"/>
                      </a:rPr>
                      <m:t>𝑠</m:t>
                    </m:r>
                    <m:r>
                      <a:rPr lang="en-US" altLang="ko-KR" i="1">
                        <a:latin typeface="Cambria Math" panose="02040503050406030204" pitchFamily="18" charset="0"/>
                      </a:rPr>
                      <m:t>)</m:t>
                    </m:r>
                  </m:oMath>
                </a14:m>
                <a:r>
                  <a:rPr lang="ko-KR" altLang="en-US" dirty="0">
                    <a:latin typeface="Arial" panose="020B0604020202020204" pitchFamily="34" charset="0"/>
                    <a:cs typeface="Arial" panose="020B0604020202020204" pitchFamily="34" charset="0"/>
                  </a:rPr>
                  <a:t> </a:t>
                </a:r>
                <a:r>
                  <a:rPr lang="en-US" altLang="ko-KR" dirty="0">
                    <a:latin typeface="Arial" panose="020B0604020202020204" pitchFamily="34" charset="0"/>
                    <a:cs typeface="Arial" panose="020B0604020202020204" pitchFamily="34" charset="0"/>
                  </a:rPr>
                  <a:t>is the field strength of skew quadrupole.</a:t>
                </a:r>
                <a:endParaRPr lang="ko-KR" altLang="en-US"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C8A33D4A-8D5B-458B-B521-291A7DAFB922}"/>
                  </a:ext>
                </a:extLst>
              </p:cNvPr>
              <p:cNvSpPr txBox="1">
                <a:spLocks noRot="1" noChangeAspect="1" noMove="1" noResize="1" noEditPoints="1" noAdjustHandles="1" noChangeArrowheads="1" noChangeShapeType="1" noTextEdit="1"/>
              </p:cNvSpPr>
              <p:nvPr/>
            </p:nvSpPr>
            <p:spPr>
              <a:xfrm>
                <a:off x="501817" y="1300297"/>
                <a:ext cx="10974327" cy="4822730"/>
              </a:xfrm>
              <a:prstGeom prst="rect">
                <a:avLst/>
              </a:prstGeom>
              <a:blipFill>
                <a:blip r:embed="rId5"/>
                <a:stretch>
                  <a:fillRect l="-333" t="-632" b="-632"/>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A66CD28-E3DF-4802-94F9-7BB67A6981B7}"/>
                  </a:ext>
                </a:extLst>
              </p:cNvPr>
              <p:cNvSpPr txBox="1"/>
              <p:nvPr/>
            </p:nvSpPr>
            <p:spPr>
              <a:xfrm>
                <a:off x="4577863" y="3464882"/>
                <a:ext cx="4373890" cy="22020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𝐻</m:t>
                      </m:r>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𝐻</m:t>
                          </m:r>
                        </m:e>
                        <m:sub>
                          <m:r>
                            <a:rPr lang="en-US" altLang="ko-KR" i="1">
                              <a:latin typeface="Cambria Math" panose="02040503050406030204" pitchFamily="18" charset="0"/>
                            </a:rPr>
                            <m:t>0</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𝐻</m:t>
                          </m:r>
                        </m:e>
                        <m:sub>
                          <m:r>
                            <a:rPr lang="en-US" altLang="ko-KR" i="1">
                              <a:latin typeface="Cambria Math" panose="02040503050406030204" pitchFamily="18" charset="0"/>
                            </a:rPr>
                            <m:t>1</m:t>
                          </m:r>
                        </m:sub>
                      </m:sSub>
                    </m:oMath>
                  </m:oMathPara>
                </a14:m>
                <a:endParaRPr lang="en-US" altLang="ko-KR" dirty="0"/>
              </a:p>
              <a:p>
                <a:endParaRPr lang="en-US" altLang="ko-KR" dirty="0"/>
              </a:p>
              <a:p>
                <a:pPr/>
                <a14:m>
                  <m:oMathPara xmlns:m="http://schemas.openxmlformats.org/officeDocument/2006/math">
                    <m:oMathParaPr>
                      <m:jc m:val="centerGroup"/>
                    </m:oMathParaPr>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𝐻</m:t>
                          </m:r>
                        </m:e>
                        <m:sub>
                          <m:r>
                            <a:rPr lang="en-US" altLang="ko-KR" i="1">
                              <a:latin typeface="Cambria Math" panose="02040503050406030204" pitchFamily="18" charset="0"/>
                            </a:rPr>
                            <m:t>0</m:t>
                          </m:r>
                        </m:sub>
                      </m:sSub>
                      <m:r>
                        <a:rPr lang="en-US" altLang="ko-KR" i="1">
                          <a:latin typeface="Cambria Math" panose="02040503050406030204" pitchFamily="18" charset="0"/>
                        </a:rPr>
                        <m:t>=</m:t>
                      </m:r>
                      <m:f>
                        <m:fPr>
                          <m:ctrlPr>
                            <a:rPr lang="en-US" altLang="ko-KR" i="1">
                              <a:latin typeface="Cambria Math" panose="02040503050406030204" pitchFamily="18" charset="0"/>
                            </a:rPr>
                          </m:ctrlPr>
                        </m:fPr>
                        <m:num>
                          <m:r>
                            <a:rPr lang="en-US" altLang="ko-KR" i="1">
                              <a:latin typeface="Cambria Math" panose="02040503050406030204" pitchFamily="18" charset="0"/>
                            </a:rPr>
                            <m:t>1</m:t>
                          </m:r>
                        </m:num>
                        <m:den>
                          <m:r>
                            <a:rPr lang="en-US" altLang="ko-KR" i="1">
                              <a:latin typeface="Cambria Math" panose="02040503050406030204" pitchFamily="18" charset="0"/>
                            </a:rPr>
                            <m:t>2</m:t>
                          </m:r>
                        </m:den>
                      </m:f>
                      <m:d>
                        <m:dPr>
                          <m:ctrlPr>
                            <a:rPr lang="en-US" altLang="ko-KR" i="1">
                              <a:latin typeface="Cambria Math" panose="02040503050406030204" pitchFamily="18" charset="0"/>
                            </a:rPr>
                          </m:ctrlPr>
                        </m:dPr>
                        <m:e>
                          <m:sSubSup>
                            <m:sSubSupPr>
                              <m:ctrlPr>
                                <a:rPr lang="en-US" altLang="ko-KR" i="1">
                                  <a:latin typeface="Cambria Math" panose="02040503050406030204" pitchFamily="18" charset="0"/>
                                </a:rPr>
                              </m:ctrlPr>
                            </m:sSubSupPr>
                            <m:e>
                              <m:r>
                                <a:rPr lang="en-US" altLang="ko-KR" i="1">
                                  <a:latin typeface="Cambria Math" panose="02040503050406030204" pitchFamily="18" charset="0"/>
                                </a:rPr>
                                <m:t>𝑝</m:t>
                              </m:r>
                            </m:e>
                            <m:sub>
                              <m:r>
                                <a:rPr lang="en-US" altLang="ko-KR" i="1">
                                  <a:latin typeface="Cambria Math" panose="02040503050406030204" pitchFamily="18" charset="0"/>
                                </a:rPr>
                                <m:t>𝑥</m:t>
                              </m:r>
                            </m:sub>
                            <m:sup>
                              <m:r>
                                <a:rPr lang="en-US" altLang="ko-KR" i="1">
                                  <a:latin typeface="Cambria Math" panose="02040503050406030204" pitchFamily="18" charset="0"/>
                                </a:rPr>
                                <m:t>2</m:t>
                              </m:r>
                            </m:sup>
                          </m:sSubSup>
                          <m:r>
                            <a:rPr lang="en-US" altLang="ko-KR" i="1">
                              <a:latin typeface="Cambria Math" panose="02040503050406030204" pitchFamily="18" charset="0"/>
                            </a:rPr>
                            <m:t>+</m:t>
                          </m:r>
                          <m:sSubSup>
                            <m:sSubSupPr>
                              <m:ctrlPr>
                                <a:rPr lang="en-US" altLang="ko-KR" i="1">
                                  <a:latin typeface="Cambria Math" panose="02040503050406030204" pitchFamily="18" charset="0"/>
                                </a:rPr>
                              </m:ctrlPr>
                            </m:sSubSupPr>
                            <m:e>
                              <m:r>
                                <a:rPr lang="en-US" altLang="ko-KR" i="1">
                                  <a:latin typeface="Cambria Math" panose="02040503050406030204" pitchFamily="18" charset="0"/>
                                </a:rPr>
                                <m:t>𝑝</m:t>
                              </m:r>
                            </m:e>
                            <m:sub>
                              <m:r>
                                <a:rPr lang="en-US" altLang="ko-KR" i="1">
                                  <a:latin typeface="Cambria Math" panose="02040503050406030204" pitchFamily="18" charset="0"/>
                                </a:rPr>
                                <m:t>𝑦</m:t>
                              </m:r>
                            </m:sub>
                            <m:sup>
                              <m:r>
                                <a:rPr lang="en-US" altLang="ko-KR" i="1">
                                  <a:latin typeface="Cambria Math" panose="02040503050406030204" pitchFamily="18" charset="0"/>
                                </a:rPr>
                                <m:t>2</m:t>
                              </m:r>
                            </m:sup>
                          </m:sSubSup>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𝐾</m:t>
                              </m:r>
                            </m:e>
                            <m:sub>
                              <m:r>
                                <a:rPr lang="en-US" altLang="ko-KR" i="1">
                                  <a:latin typeface="Cambria Math" panose="02040503050406030204" pitchFamily="18" charset="0"/>
                                </a:rPr>
                                <m:t>𝑥</m:t>
                              </m:r>
                            </m:sub>
                          </m:sSub>
                          <m:d>
                            <m:dPr>
                              <m:ctrlPr>
                                <a:rPr lang="en-US" altLang="ko-KR" i="1">
                                  <a:latin typeface="Cambria Math" panose="02040503050406030204" pitchFamily="18" charset="0"/>
                                </a:rPr>
                              </m:ctrlPr>
                            </m:dPr>
                            <m:e>
                              <m:r>
                                <a:rPr lang="en-US" altLang="ko-KR" i="1">
                                  <a:latin typeface="Cambria Math" panose="02040503050406030204" pitchFamily="18" charset="0"/>
                                </a:rPr>
                                <m:t>𝑠</m:t>
                              </m:r>
                            </m:e>
                          </m:d>
                          <m:sSup>
                            <m:sSupPr>
                              <m:ctrlPr>
                                <a:rPr lang="en-US" altLang="ko-KR" i="1">
                                  <a:latin typeface="Cambria Math" panose="02040503050406030204" pitchFamily="18" charset="0"/>
                                </a:rPr>
                              </m:ctrlPr>
                            </m:sSupPr>
                            <m:e>
                              <m:r>
                                <a:rPr lang="en-US" altLang="ko-KR" i="1">
                                  <a:latin typeface="Cambria Math" panose="02040503050406030204" pitchFamily="18" charset="0"/>
                                </a:rPr>
                                <m:t>𝑥</m:t>
                              </m:r>
                            </m:e>
                            <m:sup>
                              <m:r>
                                <a:rPr lang="en-US" altLang="ko-KR" i="1">
                                  <a:latin typeface="Cambria Math" panose="02040503050406030204" pitchFamily="18" charset="0"/>
                                </a:rPr>
                                <m:t>2</m:t>
                              </m:r>
                            </m:sup>
                          </m:sSup>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𝐾</m:t>
                              </m:r>
                            </m:e>
                            <m:sub>
                              <m:r>
                                <a:rPr lang="en-US" altLang="ko-KR" i="1">
                                  <a:latin typeface="Cambria Math" panose="02040503050406030204" pitchFamily="18" charset="0"/>
                                </a:rPr>
                                <m:t>𝑦</m:t>
                              </m:r>
                            </m:sub>
                          </m:sSub>
                          <m:d>
                            <m:dPr>
                              <m:ctrlPr>
                                <a:rPr lang="en-US" altLang="ko-KR" i="1">
                                  <a:latin typeface="Cambria Math" panose="02040503050406030204" pitchFamily="18" charset="0"/>
                                </a:rPr>
                              </m:ctrlPr>
                            </m:dPr>
                            <m:e>
                              <m:r>
                                <a:rPr lang="en-US" altLang="ko-KR" i="1">
                                  <a:latin typeface="Cambria Math" panose="02040503050406030204" pitchFamily="18" charset="0"/>
                                </a:rPr>
                                <m:t>𝑠</m:t>
                              </m:r>
                            </m:e>
                          </m:d>
                          <m:sSup>
                            <m:sSupPr>
                              <m:ctrlPr>
                                <a:rPr lang="en-US" altLang="ko-KR" i="1">
                                  <a:latin typeface="Cambria Math" panose="02040503050406030204" pitchFamily="18" charset="0"/>
                                </a:rPr>
                              </m:ctrlPr>
                            </m:sSupPr>
                            <m:e>
                              <m:r>
                                <a:rPr lang="en-US" altLang="ko-KR" i="1">
                                  <a:latin typeface="Cambria Math" panose="02040503050406030204" pitchFamily="18" charset="0"/>
                                </a:rPr>
                                <m:t>𝑦</m:t>
                              </m:r>
                            </m:e>
                            <m:sup>
                              <m:r>
                                <a:rPr lang="en-US" altLang="ko-KR" i="1">
                                  <a:latin typeface="Cambria Math" panose="02040503050406030204" pitchFamily="18" charset="0"/>
                                </a:rPr>
                                <m:t>2</m:t>
                              </m:r>
                            </m:sup>
                          </m:sSup>
                        </m:e>
                      </m:d>
                    </m:oMath>
                  </m:oMathPara>
                </a14:m>
                <a:endParaRPr lang="en-US" altLang="ko-KR" dirty="0"/>
              </a:p>
              <a:p>
                <a:endParaRPr lang="en-US" altLang="ko-KR" dirty="0"/>
              </a:p>
              <a:p>
                <a:pPr/>
                <a14:m>
                  <m:oMathPara xmlns:m="http://schemas.openxmlformats.org/officeDocument/2006/math">
                    <m:oMathParaPr>
                      <m:jc m:val="centerGroup"/>
                    </m:oMathParaPr>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𝐻</m:t>
                          </m:r>
                        </m:e>
                        <m:sub>
                          <m:r>
                            <a:rPr lang="en-US" altLang="ko-KR" i="1">
                              <a:latin typeface="Cambria Math" panose="02040503050406030204" pitchFamily="18" charset="0"/>
                            </a:rPr>
                            <m:t>1</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𝐾</m:t>
                          </m:r>
                        </m:e>
                        <m:sub>
                          <m:r>
                            <a:rPr lang="en-US" altLang="ko-KR" i="1">
                              <a:latin typeface="Cambria Math" panose="02040503050406030204" pitchFamily="18" charset="0"/>
                            </a:rPr>
                            <m:t>𝑠𝑞</m:t>
                          </m:r>
                        </m:sub>
                      </m:sSub>
                      <m:d>
                        <m:dPr>
                          <m:ctrlPr>
                            <a:rPr lang="en-US" altLang="ko-KR" i="1">
                              <a:latin typeface="Cambria Math" panose="02040503050406030204" pitchFamily="18" charset="0"/>
                            </a:rPr>
                          </m:ctrlPr>
                        </m:dPr>
                        <m:e>
                          <m:r>
                            <a:rPr lang="en-US" altLang="ko-KR" i="1">
                              <a:latin typeface="Cambria Math" panose="02040503050406030204" pitchFamily="18" charset="0"/>
                            </a:rPr>
                            <m:t>𝑠</m:t>
                          </m:r>
                        </m:e>
                      </m:d>
                      <m:r>
                        <a:rPr lang="en-US" altLang="ko-KR" i="1">
                          <a:latin typeface="Cambria Math" panose="02040503050406030204" pitchFamily="18" charset="0"/>
                        </a:rPr>
                        <m:t>𝑥𝑦</m:t>
                      </m:r>
                    </m:oMath>
                  </m:oMathPara>
                </a14:m>
                <a:endParaRPr lang="en-US" altLang="ko-KR" dirty="0"/>
              </a:p>
              <a:p>
                <a:endParaRPr lang="en-US" altLang="ko-KR" dirty="0"/>
              </a:p>
              <a:p>
                <a:endParaRPr lang="ko-KR" altLang="en-US" dirty="0"/>
              </a:p>
            </p:txBody>
          </p:sp>
        </mc:Choice>
        <mc:Fallback>
          <p:sp>
            <p:nvSpPr>
              <p:cNvPr id="3" name="TextBox 2">
                <a:extLst>
                  <a:ext uri="{FF2B5EF4-FFF2-40B4-BE49-F238E27FC236}">
                    <a16:creationId xmlns:a16="http://schemas.microsoft.com/office/drawing/2014/main" id="{3A66CD28-E3DF-4802-94F9-7BB67A6981B7}"/>
                  </a:ext>
                </a:extLst>
              </p:cNvPr>
              <p:cNvSpPr txBox="1">
                <a:spLocks noRot="1" noChangeAspect="1" noMove="1" noResize="1" noEditPoints="1" noAdjustHandles="1" noChangeArrowheads="1" noChangeShapeType="1" noTextEdit="1"/>
              </p:cNvSpPr>
              <p:nvPr/>
            </p:nvSpPr>
            <p:spPr>
              <a:xfrm>
                <a:off x="4577863" y="3464882"/>
                <a:ext cx="4373890" cy="2202013"/>
              </a:xfrm>
              <a:prstGeom prst="rect">
                <a:avLst/>
              </a:prstGeom>
              <a:blipFill>
                <a:blip r:embed="rId6"/>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202031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Linear coupling motion</a:t>
            </a:r>
            <a:endParaRPr lang="ko-KR" altLang="en-US" sz="2240" b="1" dirty="0">
              <a:solidFill>
                <a:schemeClr val="tx2"/>
              </a:solidFill>
              <a:cs typeface="Verdana" panose="020B0604030504040204" pitchFamily="34" charset="0"/>
            </a:endParaRPr>
          </a:p>
        </p:txBody>
      </p:sp>
      <p:sp>
        <p:nvSpPr>
          <p:cNvPr id="15" name="직사각형 14">
            <a:extLst>
              <a:ext uri="{FF2B5EF4-FFF2-40B4-BE49-F238E27FC236}">
                <a16:creationId xmlns:a16="http://schemas.microsoft.com/office/drawing/2014/main" id="{AF428308-FDC0-4CEC-B6EA-282F07D8EF4A}"/>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A66CD28-E3DF-4802-94F9-7BB67A6981B7}"/>
                  </a:ext>
                </a:extLst>
              </p:cNvPr>
              <p:cNvSpPr txBox="1"/>
              <p:nvPr/>
            </p:nvSpPr>
            <p:spPr>
              <a:xfrm>
                <a:off x="3077198" y="1356752"/>
                <a:ext cx="6367833" cy="13453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𝐻</m:t>
                          </m:r>
                        </m:e>
                        <m:sub>
                          <m:r>
                            <a:rPr lang="en-US" altLang="ko-KR" i="1">
                              <a:latin typeface="Cambria Math" panose="02040503050406030204" pitchFamily="18" charset="0"/>
                            </a:rPr>
                            <m:t>1</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𝐾</m:t>
                          </m:r>
                        </m:e>
                        <m:sub>
                          <m:r>
                            <a:rPr lang="en-US" altLang="ko-KR" i="1">
                              <a:latin typeface="Cambria Math" panose="02040503050406030204" pitchFamily="18" charset="0"/>
                            </a:rPr>
                            <m:t>𝑠𝑞</m:t>
                          </m:r>
                        </m:sub>
                      </m:sSub>
                      <m:d>
                        <m:dPr>
                          <m:ctrlPr>
                            <a:rPr lang="en-US" altLang="ko-KR" i="1">
                              <a:latin typeface="Cambria Math" panose="02040503050406030204" pitchFamily="18" charset="0"/>
                            </a:rPr>
                          </m:ctrlPr>
                        </m:dPr>
                        <m:e>
                          <m:r>
                            <a:rPr lang="en-US" altLang="ko-KR" i="1">
                              <a:latin typeface="Cambria Math" panose="02040503050406030204" pitchFamily="18" charset="0"/>
                            </a:rPr>
                            <m:t>𝑠</m:t>
                          </m:r>
                        </m:e>
                      </m:d>
                      <m:r>
                        <a:rPr lang="en-US" altLang="ko-KR" i="1">
                          <a:latin typeface="Cambria Math" panose="02040503050406030204" pitchFamily="18" charset="0"/>
                        </a:rPr>
                        <m:t>𝑥𝑦</m:t>
                      </m:r>
                      <m:r>
                        <a:rPr lang="en-US" altLang="ko-KR" i="1">
                          <a:latin typeface="Cambria Math" panose="02040503050406030204" pitchFamily="18" charset="0"/>
                        </a:rPr>
                        <m:t>  →</m:t>
                      </m:r>
                      <m:sSub>
                        <m:sSubPr>
                          <m:ctrlPr>
                            <a:rPr lang="en-US" altLang="ko-KR" i="1">
                              <a:latin typeface="Cambria Math" panose="02040503050406030204" pitchFamily="18" charset="0"/>
                            </a:rPr>
                          </m:ctrlPr>
                        </m:sSubPr>
                        <m:e>
                          <m:r>
                            <a:rPr lang="en-US" altLang="ko-KR" i="1">
                              <a:latin typeface="Cambria Math" panose="02040503050406030204" pitchFamily="18" charset="0"/>
                            </a:rPr>
                            <m:t>𝐻</m:t>
                          </m:r>
                        </m:e>
                        <m:sub>
                          <m:r>
                            <a:rPr lang="en-US" altLang="ko-KR" i="1">
                              <a:latin typeface="Cambria Math" panose="02040503050406030204" pitchFamily="18" charset="0"/>
                            </a:rPr>
                            <m:t>1</m:t>
                          </m:r>
                        </m:sub>
                      </m:sSub>
                      <m:r>
                        <a:rPr lang="en-US" altLang="ko-KR" i="1">
                          <a:latin typeface="Cambria Math" panose="02040503050406030204" pitchFamily="18" charset="0"/>
                        </a:rPr>
                        <m:t>=</m:t>
                      </m:r>
                      <m:f>
                        <m:fPr>
                          <m:ctrlPr>
                            <a:rPr lang="en-US" altLang="ko-KR" i="1">
                              <a:latin typeface="Cambria Math" panose="02040503050406030204" pitchFamily="18" charset="0"/>
                            </a:rPr>
                          </m:ctrlPr>
                        </m:fPr>
                        <m:num>
                          <m:r>
                            <a:rPr lang="en-US" altLang="ko-KR" i="1">
                              <a:latin typeface="Cambria Math" panose="02040503050406030204" pitchFamily="18" charset="0"/>
                            </a:rPr>
                            <m:t>𝜋</m:t>
                          </m:r>
                        </m:num>
                        <m:den>
                          <m:r>
                            <a:rPr lang="en-US" altLang="ko-KR" i="1">
                              <a:latin typeface="Cambria Math" panose="02040503050406030204" pitchFamily="18" charset="0"/>
                            </a:rPr>
                            <m:t>𝐿</m:t>
                          </m:r>
                        </m:den>
                      </m:f>
                      <m:r>
                        <a:rPr lang="en-US" altLang="ko-KR" i="1">
                          <a:latin typeface="Cambria Math" panose="02040503050406030204" pitchFamily="18" charset="0"/>
                        </a:rPr>
                        <m:t>(</m:t>
                      </m:r>
                      <m:r>
                        <a:rPr lang="en-US" altLang="ko-KR" i="1">
                          <a:latin typeface="Cambria Math" panose="02040503050406030204" pitchFamily="18" charset="0"/>
                        </a:rPr>
                        <m:t>𝐶</m:t>
                      </m:r>
                      <m:sSub>
                        <m:sSubPr>
                          <m:ctrlPr>
                            <a:rPr lang="en-US" altLang="ko-KR" i="1">
                              <a:latin typeface="Cambria Math" panose="02040503050406030204" pitchFamily="18" charset="0"/>
                            </a:rPr>
                          </m:ctrlPr>
                        </m:sSubPr>
                        <m:e>
                          <m:r>
                            <a:rPr lang="en-US" altLang="ko-KR" i="1">
                              <a:latin typeface="Cambria Math" panose="02040503050406030204" pitchFamily="18" charset="0"/>
                            </a:rPr>
                            <m:t>𝑎</m:t>
                          </m:r>
                        </m:e>
                        <m:sub>
                          <m:r>
                            <a:rPr lang="en-US" altLang="ko-KR" i="1">
                              <a:latin typeface="Cambria Math" panose="02040503050406030204" pitchFamily="18" charset="0"/>
                            </a:rPr>
                            <m:t>𝑥</m:t>
                          </m:r>
                        </m:sub>
                      </m:sSub>
                      <m:sSub>
                        <m:sSubPr>
                          <m:ctrlPr>
                            <a:rPr lang="en-US" altLang="ko-KR" i="1">
                              <a:latin typeface="Cambria Math" panose="02040503050406030204" pitchFamily="18" charset="0"/>
                            </a:rPr>
                          </m:ctrlPr>
                        </m:sSubPr>
                        <m:e>
                          <m:acc>
                            <m:accPr>
                              <m:chr m:val="̅"/>
                              <m:ctrlPr>
                                <a:rPr lang="en-US" altLang="ko-KR" i="1">
                                  <a:latin typeface="Cambria Math" panose="02040503050406030204" pitchFamily="18" charset="0"/>
                                </a:rPr>
                              </m:ctrlPr>
                            </m:accPr>
                            <m:e>
                              <m:r>
                                <a:rPr lang="en-US" altLang="ko-KR" i="1">
                                  <a:latin typeface="Cambria Math" panose="02040503050406030204" pitchFamily="18" charset="0"/>
                                </a:rPr>
                                <m:t>𝑎</m:t>
                              </m:r>
                            </m:e>
                          </m:acc>
                        </m:e>
                        <m:sub>
                          <m:r>
                            <a:rPr lang="en-US" altLang="ko-KR" i="1">
                              <a:latin typeface="Cambria Math" panose="02040503050406030204" pitchFamily="18" charset="0"/>
                            </a:rPr>
                            <m:t>𝑦</m:t>
                          </m:r>
                        </m:sub>
                      </m:sSub>
                      <m:sSup>
                        <m:sSupPr>
                          <m:ctrlPr>
                            <a:rPr lang="en-US" altLang="ko-KR" i="1">
                              <a:latin typeface="Cambria Math" panose="02040503050406030204" pitchFamily="18" charset="0"/>
                            </a:rPr>
                          </m:ctrlPr>
                        </m:sSupPr>
                        <m:e>
                          <m:r>
                            <a:rPr lang="en-US" altLang="ko-KR" i="1">
                              <a:latin typeface="Cambria Math" panose="02040503050406030204" pitchFamily="18" charset="0"/>
                            </a:rPr>
                            <m:t>𝑒</m:t>
                          </m:r>
                        </m:e>
                        <m:sup>
                          <m:f>
                            <m:fPr>
                              <m:ctrlPr>
                                <a:rPr lang="en-US" altLang="ko-KR" i="1">
                                  <a:latin typeface="Cambria Math" panose="02040503050406030204" pitchFamily="18" charset="0"/>
                                </a:rPr>
                              </m:ctrlPr>
                            </m:fPr>
                            <m:num>
                              <m:r>
                                <a:rPr lang="en-US" altLang="ko-KR" i="1">
                                  <a:latin typeface="Cambria Math" panose="02040503050406030204" pitchFamily="18" charset="0"/>
                                </a:rPr>
                                <m:t>2</m:t>
                              </m:r>
                              <m:r>
                                <a:rPr lang="en-US" altLang="ko-KR" i="1">
                                  <a:latin typeface="Cambria Math" panose="02040503050406030204" pitchFamily="18" charset="0"/>
                                </a:rPr>
                                <m:t>𝜋</m:t>
                              </m:r>
                              <m:r>
                                <a:rPr lang="en-US" altLang="ko-KR" i="1">
                                  <a:latin typeface="Cambria Math" panose="02040503050406030204" pitchFamily="18" charset="0"/>
                                </a:rPr>
                                <m:t>𝑖</m:t>
                              </m:r>
                              <m:r>
                                <m:rPr>
                                  <m:sty m:val="p"/>
                                </m:rPr>
                                <a:rPr lang="en-US" altLang="ko-KR">
                                  <a:latin typeface="Cambria Math" panose="02040503050406030204" pitchFamily="18" charset="0"/>
                                </a:rPr>
                                <m:t>Δ</m:t>
                              </m:r>
                              <m:r>
                                <a:rPr lang="en-US" altLang="ko-KR" i="1">
                                  <a:latin typeface="Cambria Math" panose="02040503050406030204" pitchFamily="18" charset="0"/>
                                </a:rPr>
                                <m:t>𝑠</m:t>
                              </m:r>
                            </m:num>
                            <m:den>
                              <m:r>
                                <a:rPr lang="en-US" altLang="ko-KR" i="1">
                                  <a:latin typeface="Cambria Math" panose="02040503050406030204" pitchFamily="18" charset="0"/>
                                </a:rPr>
                                <m:t>𝐿</m:t>
                              </m:r>
                            </m:den>
                          </m:f>
                        </m:sup>
                      </m:sSup>
                      <m:r>
                        <a:rPr lang="en-US" altLang="ko-KR" i="1">
                          <a:latin typeface="Cambria Math" panose="02040503050406030204" pitchFamily="18" charset="0"/>
                        </a:rPr>
                        <m:t>+</m:t>
                      </m:r>
                      <m:acc>
                        <m:accPr>
                          <m:chr m:val="̅"/>
                          <m:ctrlPr>
                            <a:rPr lang="en-US" altLang="ko-KR" i="1">
                              <a:latin typeface="Cambria Math" panose="02040503050406030204" pitchFamily="18" charset="0"/>
                            </a:rPr>
                          </m:ctrlPr>
                        </m:accPr>
                        <m:e>
                          <m:r>
                            <a:rPr lang="en-US" altLang="ko-KR" i="1">
                              <a:latin typeface="Cambria Math" panose="02040503050406030204" pitchFamily="18" charset="0"/>
                            </a:rPr>
                            <m:t>𝐶</m:t>
                          </m:r>
                        </m:e>
                      </m:acc>
                      <m:sSub>
                        <m:sSubPr>
                          <m:ctrlPr>
                            <a:rPr lang="en-US" altLang="ko-KR" i="1">
                              <a:latin typeface="Cambria Math" panose="02040503050406030204" pitchFamily="18" charset="0"/>
                            </a:rPr>
                          </m:ctrlPr>
                        </m:sSubPr>
                        <m:e>
                          <m:acc>
                            <m:accPr>
                              <m:chr m:val="̅"/>
                              <m:ctrlPr>
                                <a:rPr lang="en-US" altLang="ko-KR" i="1">
                                  <a:latin typeface="Cambria Math" panose="02040503050406030204" pitchFamily="18" charset="0"/>
                                </a:rPr>
                              </m:ctrlPr>
                            </m:accPr>
                            <m:e>
                              <m:r>
                                <a:rPr lang="en-US" altLang="ko-KR" i="1">
                                  <a:latin typeface="Cambria Math" panose="02040503050406030204" pitchFamily="18" charset="0"/>
                                </a:rPr>
                                <m:t>𝑎</m:t>
                              </m:r>
                            </m:e>
                          </m:acc>
                        </m:e>
                        <m:sub>
                          <m:r>
                            <a:rPr lang="en-US" altLang="ko-KR" i="1">
                              <a:latin typeface="Cambria Math" panose="02040503050406030204" pitchFamily="18" charset="0"/>
                            </a:rPr>
                            <m:t>𝑥</m:t>
                          </m:r>
                        </m:sub>
                      </m:sSub>
                      <m:sSub>
                        <m:sSubPr>
                          <m:ctrlPr>
                            <a:rPr lang="en-US" altLang="ko-KR" i="1">
                              <a:latin typeface="Cambria Math" panose="02040503050406030204" pitchFamily="18" charset="0"/>
                            </a:rPr>
                          </m:ctrlPr>
                        </m:sSubPr>
                        <m:e>
                          <m:r>
                            <a:rPr lang="en-US" altLang="ko-KR" i="1">
                              <a:latin typeface="Cambria Math" panose="02040503050406030204" pitchFamily="18" charset="0"/>
                            </a:rPr>
                            <m:t>𝑎</m:t>
                          </m:r>
                        </m:e>
                        <m:sub>
                          <m:r>
                            <a:rPr lang="en-US" altLang="ko-KR" i="1">
                              <a:latin typeface="Cambria Math" panose="02040503050406030204" pitchFamily="18" charset="0"/>
                            </a:rPr>
                            <m:t>𝑦</m:t>
                          </m:r>
                        </m:sub>
                      </m:sSub>
                      <m:sSup>
                        <m:sSupPr>
                          <m:ctrlPr>
                            <a:rPr lang="en-US" altLang="ko-KR" i="1">
                              <a:latin typeface="Cambria Math" panose="02040503050406030204" pitchFamily="18" charset="0"/>
                            </a:rPr>
                          </m:ctrlPr>
                        </m:sSupPr>
                        <m:e>
                          <m:r>
                            <a:rPr lang="en-US" altLang="ko-KR" i="1">
                              <a:latin typeface="Cambria Math" panose="02040503050406030204" pitchFamily="18" charset="0"/>
                            </a:rPr>
                            <m:t>𝑒</m:t>
                          </m:r>
                        </m:e>
                        <m:sup>
                          <m:r>
                            <a:rPr lang="en-US" altLang="ko-KR" i="1">
                              <a:latin typeface="Cambria Math" panose="02040503050406030204" pitchFamily="18" charset="0"/>
                            </a:rPr>
                            <m:t>−</m:t>
                          </m:r>
                          <m:f>
                            <m:fPr>
                              <m:ctrlPr>
                                <a:rPr lang="en-US" altLang="ko-KR" i="1">
                                  <a:latin typeface="Cambria Math" panose="02040503050406030204" pitchFamily="18" charset="0"/>
                                </a:rPr>
                              </m:ctrlPr>
                            </m:fPr>
                            <m:num>
                              <m:r>
                                <a:rPr lang="en-US" altLang="ko-KR" i="1">
                                  <a:latin typeface="Cambria Math" panose="02040503050406030204" pitchFamily="18" charset="0"/>
                                </a:rPr>
                                <m:t>2</m:t>
                              </m:r>
                              <m:r>
                                <a:rPr lang="en-US" altLang="ko-KR" i="1">
                                  <a:latin typeface="Cambria Math" panose="02040503050406030204" pitchFamily="18" charset="0"/>
                                </a:rPr>
                                <m:t>𝜋</m:t>
                              </m:r>
                              <m:r>
                                <a:rPr lang="en-US" altLang="ko-KR" i="1">
                                  <a:latin typeface="Cambria Math" panose="02040503050406030204" pitchFamily="18" charset="0"/>
                                </a:rPr>
                                <m:t>𝑖</m:t>
                              </m:r>
                              <m:r>
                                <m:rPr>
                                  <m:sty m:val="p"/>
                                </m:rPr>
                                <a:rPr lang="en-US" altLang="ko-KR">
                                  <a:latin typeface="Cambria Math" panose="02040503050406030204" pitchFamily="18" charset="0"/>
                                </a:rPr>
                                <m:t>Δ</m:t>
                              </m:r>
                              <m:r>
                                <a:rPr lang="en-US" altLang="ko-KR" i="1">
                                  <a:latin typeface="Cambria Math" panose="02040503050406030204" pitchFamily="18" charset="0"/>
                                </a:rPr>
                                <m:t>𝑠</m:t>
                              </m:r>
                            </m:num>
                            <m:den>
                              <m:r>
                                <a:rPr lang="en-US" altLang="ko-KR" i="1">
                                  <a:latin typeface="Cambria Math" panose="02040503050406030204" pitchFamily="18" charset="0"/>
                                </a:rPr>
                                <m:t>𝐿</m:t>
                              </m:r>
                            </m:den>
                          </m:f>
                        </m:sup>
                      </m:sSup>
                      <m:r>
                        <a:rPr lang="en-US" altLang="ko-KR" i="1">
                          <a:latin typeface="Cambria Math" panose="02040503050406030204" pitchFamily="18" charset="0"/>
                        </a:rPr>
                        <m:t>)</m:t>
                      </m:r>
                    </m:oMath>
                  </m:oMathPara>
                </a14:m>
                <a:endParaRPr lang="en-US" altLang="ko-KR" dirty="0"/>
              </a:p>
              <a:p>
                <a:endParaRPr lang="en-US" altLang="ko-KR" dirty="0"/>
              </a:p>
              <a:p>
                <a:endParaRPr lang="en-US" altLang="ko-KR" dirty="0"/>
              </a:p>
              <a:p>
                <a:endParaRPr lang="ko-KR" altLang="en-US" dirty="0"/>
              </a:p>
            </p:txBody>
          </p:sp>
        </mc:Choice>
        <mc:Fallback>
          <p:sp>
            <p:nvSpPr>
              <p:cNvPr id="3" name="TextBox 2">
                <a:extLst>
                  <a:ext uri="{FF2B5EF4-FFF2-40B4-BE49-F238E27FC236}">
                    <a16:creationId xmlns:a16="http://schemas.microsoft.com/office/drawing/2014/main" id="{3A66CD28-E3DF-4802-94F9-7BB67A6981B7}"/>
                  </a:ext>
                </a:extLst>
              </p:cNvPr>
              <p:cNvSpPr txBox="1">
                <a:spLocks noRot="1" noChangeAspect="1" noMove="1" noResize="1" noEditPoints="1" noAdjustHandles="1" noChangeArrowheads="1" noChangeShapeType="1" noTextEdit="1"/>
              </p:cNvSpPr>
              <p:nvPr/>
            </p:nvSpPr>
            <p:spPr>
              <a:xfrm>
                <a:off x="3077198" y="1356752"/>
                <a:ext cx="6367833" cy="1345368"/>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483E2B57-6F26-4AD6-B446-212A4C9CEE38}"/>
                  </a:ext>
                </a:extLst>
              </p:cNvPr>
              <p:cNvSpPr txBox="1"/>
              <p:nvPr/>
            </p:nvSpPr>
            <p:spPr>
              <a:xfrm>
                <a:off x="562353" y="2029439"/>
                <a:ext cx="10974327" cy="3639586"/>
              </a:xfrm>
              <a:prstGeom prst="rect">
                <a:avLst/>
              </a:prstGeom>
              <a:noFill/>
            </p:spPr>
            <p:txBody>
              <a:bodyPr wrap="square" rtlCol="0">
                <a:spAutoFit/>
              </a:bodyPr>
              <a:lstStyle/>
              <a:p>
                <a:pPr marL="285744" indent="-285744">
                  <a:buFont typeface="Wingdings" panose="05000000000000000000" pitchFamily="2" charset="2"/>
                  <a:buChar char="Ø"/>
                </a:pPr>
                <a14:m>
                  <m:oMath xmlns:m="http://schemas.openxmlformats.org/officeDocument/2006/math">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𝑎</m:t>
                        </m:r>
                      </m:e>
                      <m:sub>
                        <m:r>
                          <a:rPr lang="en-US" altLang="ko-KR" sz="1600" i="1">
                            <a:latin typeface="Cambria Math" panose="02040503050406030204" pitchFamily="18" charset="0"/>
                          </a:rPr>
                          <m:t>𝑥</m:t>
                        </m:r>
                        <m:r>
                          <a:rPr lang="en-US" altLang="ko-KR" sz="1600" i="1">
                            <a:latin typeface="Cambria Math" panose="02040503050406030204" pitchFamily="18" charset="0"/>
                          </a:rPr>
                          <m:t>,</m:t>
                        </m:r>
                        <m:r>
                          <a:rPr lang="en-US" altLang="ko-KR" sz="1600" i="1">
                            <a:latin typeface="Cambria Math" panose="02040503050406030204" pitchFamily="18" charset="0"/>
                          </a:rPr>
                          <m:t>𝑦</m:t>
                        </m:r>
                      </m:sub>
                    </m:sSub>
                    <m:r>
                      <a:rPr lang="en-US" altLang="ko-KR" sz="1600" i="1">
                        <a:latin typeface="Cambria Math" panose="02040503050406030204" pitchFamily="18" charset="0"/>
                      </a:rPr>
                      <m:t> </m:t>
                    </m:r>
                  </m:oMath>
                </a14:m>
                <a:r>
                  <a:rPr lang="en-US" altLang="ko-KR" sz="1600" dirty="0">
                    <a:latin typeface="Arial" panose="020B0604020202020204" pitchFamily="34" charset="0"/>
                    <a:cs typeface="Arial" panose="020B0604020202020204" pitchFamily="34" charset="0"/>
                  </a:rPr>
                  <a:t>are the amplitude functions of the betatron motion. </a:t>
                </a:r>
              </a:p>
              <a:p>
                <a:pPr marL="285744" indent="-285744">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The complex number C is referred to as the Coupling Driving Term(CDT) </a:t>
                </a:r>
              </a:p>
              <a:p>
                <a:pPr marL="285744" indent="-285744">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altLang="ko-KR" sz="1600" i="1">
                          <a:latin typeface="Cambria Math" panose="02040503050406030204" pitchFamily="18" charset="0"/>
                        </a:rPr>
                        <m:t>𝐶</m:t>
                      </m:r>
                      <m:r>
                        <a:rPr lang="en-US" altLang="ko-KR" sz="1600" i="1">
                          <a:latin typeface="Cambria Math" panose="02040503050406030204" pitchFamily="18" charset="0"/>
                        </a:rPr>
                        <m:t>=</m:t>
                      </m:r>
                      <m:f>
                        <m:fPr>
                          <m:ctrlPr>
                            <a:rPr lang="en-US" altLang="ko-KR" sz="1600" i="1">
                              <a:latin typeface="Cambria Math" panose="02040503050406030204" pitchFamily="18" charset="0"/>
                            </a:rPr>
                          </m:ctrlPr>
                        </m:fPr>
                        <m:num>
                          <m:r>
                            <a:rPr lang="en-US" altLang="ko-KR" sz="1600" i="1">
                              <a:latin typeface="Cambria Math" panose="02040503050406030204" pitchFamily="18" charset="0"/>
                            </a:rPr>
                            <m:t>1</m:t>
                          </m:r>
                        </m:num>
                        <m:den>
                          <m:r>
                            <a:rPr lang="en-US" altLang="ko-KR" sz="1600" i="1">
                              <a:latin typeface="Cambria Math" panose="02040503050406030204" pitchFamily="18" charset="0"/>
                            </a:rPr>
                            <m:t>2</m:t>
                          </m:r>
                          <m:r>
                            <a:rPr lang="en-US" altLang="ko-KR" sz="1600" i="1">
                              <a:latin typeface="Cambria Math" panose="02040503050406030204" pitchFamily="18" charset="0"/>
                            </a:rPr>
                            <m:t>𝜋</m:t>
                          </m:r>
                        </m:den>
                      </m:f>
                      <m:nary>
                        <m:naryPr>
                          <m:ctrlPr>
                            <a:rPr lang="en-US" altLang="ko-KR" sz="1600" i="1">
                              <a:latin typeface="Cambria Math" panose="02040503050406030204" pitchFamily="18" charset="0"/>
                            </a:rPr>
                          </m:ctrlPr>
                        </m:naryPr>
                        <m:sub>
                          <m:r>
                            <m:rPr>
                              <m:brk m:alnAt="23"/>
                            </m:rPr>
                            <a:rPr lang="en-US" altLang="ko-KR" sz="1600" i="1">
                              <a:latin typeface="Cambria Math" panose="02040503050406030204" pitchFamily="18" charset="0"/>
                            </a:rPr>
                            <m:t>0</m:t>
                          </m:r>
                        </m:sub>
                        <m:sup>
                          <m:r>
                            <a:rPr lang="en-US" altLang="ko-KR" sz="1600" i="1">
                              <a:latin typeface="Cambria Math" panose="02040503050406030204" pitchFamily="18" charset="0"/>
                            </a:rPr>
                            <m:t>𝐿</m:t>
                          </m:r>
                        </m:sup>
                        <m:e>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𝐾</m:t>
                              </m:r>
                            </m:e>
                            <m:sub>
                              <m:r>
                                <a:rPr lang="en-US" altLang="ko-KR" sz="1600" i="1">
                                  <a:latin typeface="Cambria Math" panose="02040503050406030204" pitchFamily="18" charset="0"/>
                                </a:rPr>
                                <m:t>𝑠𝑞</m:t>
                              </m:r>
                            </m:sub>
                          </m:sSub>
                        </m:e>
                      </m:nary>
                      <m:d>
                        <m:dPr>
                          <m:ctrlPr>
                            <a:rPr lang="en-US" altLang="ko-KR" sz="1600" i="1">
                              <a:latin typeface="Cambria Math" panose="02040503050406030204" pitchFamily="18" charset="0"/>
                            </a:rPr>
                          </m:ctrlPr>
                        </m:dPr>
                        <m:e>
                          <m:r>
                            <a:rPr lang="en-US" altLang="ko-KR" sz="1600" i="1">
                              <a:latin typeface="Cambria Math" panose="02040503050406030204" pitchFamily="18" charset="0"/>
                            </a:rPr>
                            <m:t>𝑠</m:t>
                          </m:r>
                        </m:e>
                      </m:d>
                      <m:rad>
                        <m:radPr>
                          <m:degHide m:val="on"/>
                          <m:ctrlPr>
                            <a:rPr lang="en-US" altLang="ko-KR" sz="1600" i="1">
                              <a:latin typeface="Cambria Math" panose="02040503050406030204" pitchFamily="18" charset="0"/>
                            </a:rPr>
                          </m:ctrlPr>
                        </m:radPr>
                        <m:deg/>
                        <m:e>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𝛽</m:t>
                              </m:r>
                            </m:e>
                            <m:sub>
                              <m:r>
                                <a:rPr lang="en-US" altLang="ko-KR" sz="1600" i="1">
                                  <a:latin typeface="Cambria Math" panose="02040503050406030204" pitchFamily="18" charset="0"/>
                                </a:rPr>
                                <m:t>𝑥</m:t>
                              </m:r>
                            </m:sub>
                          </m:sSub>
                          <m:d>
                            <m:dPr>
                              <m:ctrlPr>
                                <a:rPr lang="en-US" altLang="ko-KR" sz="1600" i="1">
                                  <a:latin typeface="Cambria Math" panose="02040503050406030204" pitchFamily="18" charset="0"/>
                                </a:rPr>
                              </m:ctrlPr>
                            </m:dPr>
                            <m:e>
                              <m:r>
                                <a:rPr lang="en-US" altLang="ko-KR" sz="1600" i="1">
                                  <a:latin typeface="Cambria Math" panose="02040503050406030204" pitchFamily="18" charset="0"/>
                                </a:rPr>
                                <m:t>𝑠</m:t>
                              </m:r>
                            </m:e>
                          </m:d>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𝛽</m:t>
                              </m:r>
                            </m:e>
                            <m:sub>
                              <m:r>
                                <a:rPr lang="en-US" altLang="ko-KR" sz="1600" i="1">
                                  <a:latin typeface="Cambria Math" panose="02040503050406030204" pitchFamily="18" charset="0"/>
                                </a:rPr>
                                <m:t>𝑦</m:t>
                              </m:r>
                            </m:sub>
                          </m:sSub>
                          <m:r>
                            <a:rPr lang="en-US" altLang="ko-KR" sz="1600" i="1">
                              <a:latin typeface="Cambria Math" panose="02040503050406030204" pitchFamily="18" charset="0"/>
                            </a:rPr>
                            <m:t>(</m:t>
                          </m:r>
                          <m:r>
                            <a:rPr lang="en-US" altLang="ko-KR" sz="1600" i="1">
                              <a:latin typeface="Cambria Math" panose="02040503050406030204" pitchFamily="18" charset="0"/>
                            </a:rPr>
                            <m:t>𝑠</m:t>
                          </m:r>
                          <m:r>
                            <a:rPr lang="en-US" altLang="ko-KR" sz="1600" i="1">
                              <a:latin typeface="Cambria Math" panose="02040503050406030204" pitchFamily="18" charset="0"/>
                            </a:rPr>
                            <m:t>)</m:t>
                          </m:r>
                        </m:e>
                      </m:rad>
                      <m:r>
                        <a:rPr lang="en-US" altLang="ko-KR" sz="1600" i="1">
                          <a:latin typeface="Cambria Math" panose="02040503050406030204" pitchFamily="18" charset="0"/>
                        </a:rPr>
                        <m:t> </m:t>
                      </m:r>
                      <m:sSup>
                        <m:sSupPr>
                          <m:ctrlPr>
                            <a:rPr lang="en-US" altLang="ko-KR" sz="1600" i="1">
                              <a:latin typeface="Cambria Math" panose="02040503050406030204" pitchFamily="18" charset="0"/>
                            </a:rPr>
                          </m:ctrlPr>
                        </m:sSupPr>
                        <m:e>
                          <m:r>
                            <a:rPr lang="en-US" altLang="ko-KR" sz="1600" i="1">
                              <a:latin typeface="Cambria Math" panose="02040503050406030204" pitchFamily="18" charset="0"/>
                            </a:rPr>
                            <m:t>𝑒</m:t>
                          </m:r>
                        </m:e>
                        <m:sup>
                          <m:r>
                            <a:rPr lang="en-US" altLang="ko-KR" sz="1600" i="1">
                              <a:latin typeface="Cambria Math" panose="02040503050406030204" pitchFamily="18" charset="0"/>
                            </a:rPr>
                            <m:t>𝑖</m:t>
                          </m:r>
                          <m:r>
                            <a:rPr lang="en-US" altLang="ko-KR" sz="1600" i="1">
                              <a:latin typeface="Cambria Math" panose="02040503050406030204" pitchFamily="18" charset="0"/>
                            </a:rPr>
                            <m:t>[</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𝜙</m:t>
                              </m:r>
                            </m:e>
                            <m:sub>
                              <m:r>
                                <a:rPr lang="en-US" altLang="ko-KR" sz="1600" i="1">
                                  <a:latin typeface="Cambria Math" panose="02040503050406030204" pitchFamily="18" charset="0"/>
                                </a:rPr>
                                <m:t>𝑥</m:t>
                              </m:r>
                            </m:sub>
                          </m:sSub>
                          <m:d>
                            <m:dPr>
                              <m:ctrlPr>
                                <a:rPr lang="en-US" altLang="ko-KR" sz="1600" i="1">
                                  <a:latin typeface="Cambria Math" panose="02040503050406030204" pitchFamily="18" charset="0"/>
                                </a:rPr>
                              </m:ctrlPr>
                            </m:dPr>
                            <m:e>
                              <m:r>
                                <a:rPr lang="en-US" altLang="ko-KR" sz="1600" i="1">
                                  <a:latin typeface="Cambria Math" panose="02040503050406030204" pitchFamily="18" charset="0"/>
                                </a:rPr>
                                <m:t>𝑠</m:t>
                              </m:r>
                            </m:e>
                          </m:d>
                          <m:r>
                            <a:rPr lang="en-US" altLang="ko-KR" sz="1600" i="1">
                              <a:latin typeface="Cambria Math" panose="02040503050406030204" pitchFamily="18" charset="0"/>
                            </a:rPr>
                            <m:t>−</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𝜙</m:t>
                              </m:r>
                            </m:e>
                            <m:sub>
                              <m:r>
                                <a:rPr lang="en-US" altLang="ko-KR" sz="1600" i="1">
                                  <a:latin typeface="Cambria Math" panose="02040503050406030204" pitchFamily="18" charset="0"/>
                                </a:rPr>
                                <m:t>𝑦</m:t>
                              </m:r>
                            </m:sub>
                          </m:sSub>
                          <m:d>
                            <m:dPr>
                              <m:ctrlPr>
                                <a:rPr lang="en-US" altLang="ko-KR" sz="1600" i="1">
                                  <a:latin typeface="Cambria Math" panose="02040503050406030204" pitchFamily="18" charset="0"/>
                                </a:rPr>
                              </m:ctrlPr>
                            </m:dPr>
                            <m:e>
                              <m:r>
                                <a:rPr lang="en-US" altLang="ko-KR" sz="1600" i="1">
                                  <a:latin typeface="Cambria Math" panose="02040503050406030204" pitchFamily="18" charset="0"/>
                                </a:rPr>
                                <m:t>𝑠</m:t>
                              </m:r>
                            </m:e>
                          </m:d>
                          <m:r>
                            <a:rPr lang="en-US" altLang="ko-KR" sz="1600" i="1">
                              <a:latin typeface="Cambria Math" panose="02040503050406030204" pitchFamily="18" charset="0"/>
                            </a:rPr>
                            <m:t>−</m:t>
                          </m:r>
                          <m:f>
                            <m:fPr>
                              <m:ctrlPr>
                                <a:rPr lang="en-US" altLang="ko-KR" sz="1600" i="1">
                                  <a:latin typeface="Cambria Math" panose="02040503050406030204" pitchFamily="18" charset="0"/>
                                </a:rPr>
                              </m:ctrlPr>
                            </m:fPr>
                            <m:num>
                              <m:r>
                                <a:rPr lang="en-US" altLang="ko-KR" sz="1600" i="1">
                                  <a:latin typeface="Cambria Math" panose="02040503050406030204" pitchFamily="18" charset="0"/>
                                </a:rPr>
                                <m:t>2</m:t>
                              </m:r>
                              <m:r>
                                <a:rPr lang="en-US" altLang="ko-KR" sz="1600" i="1">
                                  <a:latin typeface="Cambria Math" panose="02040503050406030204" pitchFamily="18" charset="0"/>
                                </a:rPr>
                                <m:t>𝜋</m:t>
                              </m:r>
                              <m:r>
                                <a:rPr lang="en-US" altLang="ko-KR" sz="1600" i="1">
                                  <a:latin typeface="Cambria Math" panose="02040503050406030204" pitchFamily="18" charset="0"/>
                                </a:rPr>
                                <m:t>𝑠</m:t>
                              </m:r>
                            </m:num>
                            <m:den>
                              <m:r>
                                <a:rPr lang="en-US" altLang="ko-KR" sz="1600" i="1">
                                  <a:latin typeface="Cambria Math" panose="02040503050406030204" pitchFamily="18" charset="0"/>
                                </a:rPr>
                                <m:t>𝐿</m:t>
                              </m:r>
                            </m:den>
                          </m:f>
                          <m:r>
                            <m:rPr>
                              <m:sty m:val="p"/>
                            </m:rPr>
                            <a:rPr lang="en-US" altLang="ko-KR" sz="1600">
                              <a:latin typeface="Cambria Math" panose="02040503050406030204" pitchFamily="18" charset="0"/>
                            </a:rPr>
                            <m:t>Δ</m:t>
                          </m:r>
                          <m:r>
                            <a:rPr lang="en-US" altLang="ko-KR" sz="1600" i="1">
                              <a:latin typeface="Cambria Math" panose="02040503050406030204" pitchFamily="18" charset="0"/>
                            </a:rPr>
                            <m:t>]</m:t>
                          </m:r>
                        </m:sup>
                      </m:sSup>
                      <m:r>
                        <a:rPr lang="en-US" altLang="ko-KR" sz="1600" i="1">
                          <a:latin typeface="Cambria Math" panose="02040503050406030204" pitchFamily="18" charset="0"/>
                        </a:rPr>
                        <m:t>𝑑𝑠</m:t>
                      </m:r>
                      <m:r>
                        <a:rPr lang="en-US" altLang="ko-KR" sz="1600" i="1">
                          <a:latin typeface="Cambria Math" panose="02040503050406030204" pitchFamily="18" charset="0"/>
                        </a:rPr>
                        <m:t>=</m:t>
                      </m:r>
                      <m:d>
                        <m:dPr>
                          <m:begChr m:val="|"/>
                          <m:endChr m:val="|"/>
                          <m:ctrlPr>
                            <a:rPr lang="en-US" altLang="ko-KR" sz="1600" i="1">
                              <a:latin typeface="Cambria Math" panose="02040503050406030204" pitchFamily="18" charset="0"/>
                            </a:rPr>
                          </m:ctrlPr>
                        </m:dPr>
                        <m:e>
                          <m:r>
                            <a:rPr lang="en-US" altLang="ko-KR" sz="1600" i="1">
                              <a:latin typeface="Cambria Math" panose="02040503050406030204" pitchFamily="18" charset="0"/>
                            </a:rPr>
                            <m:t>𝐶</m:t>
                          </m:r>
                        </m:e>
                      </m:d>
                      <m:sSup>
                        <m:sSupPr>
                          <m:ctrlPr>
                            <a:rPr lang="en-US" altLang="ko-KR" sz="1600" i="1">
                              <a:latin typeface="Cambria Math" panose="02040503050406030204" pitchFamily="18" charset="0"/>
                            </a:rPr>
                          </m:ctrlPr>
                        </m:sSupPr>
                        <m:e>
                          <m:r>
                            <a:rPr lang="en-US" altLang="ko-KR" sz="1600" i="1">
                              <a:latin typeface="Cambria Math" panose="02040503050406030204" pitchFamily="18" charset="0"/>
                            </a:rPr>
                            <m:t>𝑒</m:t>
                          </m:r>
                        </m:e>
                        <m:sup>
                          <m:r>
                            <a:rPr lang="en-US" altLang="ko-KR" sz="1600" i="1">
                              <a:latin typeface="Cambria Math" panose="02040503050406030204" pitchFamily="18" charset="0"/>
                            </a:rPr>
                            <m:t>𝑖</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𝜙</m:t>
                              </m:r>
                            </m:e>
                            <m:sub>
                              <m:r>
                                <a:rPr lang="en-US" altLang="ko-KR" sz="1600" i="1">
                                  <a:latin typeface="Cambria Math" panose="02040503050406030204" pitchFamily="18" charset="0"/>
                                </a:rPr>
                                <m:t>𝑐</m:t>
                              </m:r>
                            </m:sub>
                          </m:sSub>
                        </m:sup>
                      </m:sSup>
                    </m:oMath>
                  </m:oMathPara>
                </a14:m>
                <a:endParaRPr lang="en-US" altLang="ko-KR" sz="1600"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14:m>
                  <m:oMath xmlns:m="http://schemas.openxmlformats.org/officeDocument/2006/math">
                    <m:r>
                      <m:rPr>
                        <m:sty m:val="p"/>
                      </m:rPr>
                      <a:rPr lang="en-US" altLang="ko-KR" sz="1600">
                        <a:latin typeface="Cambria Math" panose="02040503050406030204" pitchFamily="18" charset="0"/>
                        <a:cs typeface="Arial" panose="020B0604020202020204" pitchFamily="34" charset="0"/>
                      </a:rPr>
                      <m:t>Δ</m:t>
                    </m:r>
                    <m:r>
                      <a:rPr lang="en-US" altLang="ko-KR" sz="1600" i="1">
                        <a:latin typeface="Cambria Math" panose="02040503050406030204" pitchFamily="18" charset="0"/>
                        <a:cs typeface="Arial" panose="020B0604020202020204" pitchFamily="34" charset="0"/>
                      </a:rPr>
                      <m:t>=</m:t>
                    </m:r>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𝜈</m:t>
                        </m:r>
                      </m:e>
                      <m:sub>
                        <m:r>
                          <a:rPr lang="en-US" altLang="ko-KR" sz="1600" i="1">
                            <a:latin typeface="Cambria Math" panose="02040503050406030204" pitchFamily="18" charset="0"/>
                            <a:cs typeface="Arial" panose="020B0604020202020204" pitchFamily="34" charset="0"/>
                          </a:rPr>
                          <m:t>𝑥</m:t>
                        </m:r>
                      </m:sub>
                    </m:sSub>
                    <m:r>
                      <a:rPr lang="en-US" altLang="ko-KR" sz="1600" i="1">
                        <a:latin typeface="Cambria Math" panose="02040503050406030204" pitchFamily="18" charset="0"/>
                        <a:cs typeface="Arial" panose="020B0604020202020204" pitchFamily="34" charset="0"/>
                      </a:rPr>
                      <m:t>−</m:t>
                    </m:r>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𝜈</m:t>
                        </m:r>
                      </m:e>
                      <m:sub>
                        <m:r>
                          <a:rPr lang="en-US" altLang="ko-KR" sz="1600" i="1">
                            <a:latin typeface="Cambria Math" panose="02040503050406030204" pitchFamily="18" charset="0"/>
                            <a:cs typeface="Arial" panose="020B0604020202020204" pitchFamily="34" charset="0"/>
                          </a:rPr>
                          <m:t>𝑦</m:t>
                        </m:r>
                      </m:sub>
                    </m:sSub>
                    <m:r>
                      <a:rPr lang="en-US" altLang="ko-KR" sz="1600" i="1">
                        <a:latin typeface="Cambria Math" panose="02040503050406030204" pitchFamily="18" charset="0"/>
                        <a:cs typeface="Arial" panose="020B0604020202020204" pitchFamily="34" charset="0"/>
                      </a:rPr>
                      <m:t>−</m:t>
                    </m:r>
                    <m:r>
                      <a:rPr lang="en-US" altLang="ko-KR" sz="1600" i="1">
                        <a:latin typeface="Cambria Math" panose="02040503050406030204" pitchFamily="18" charset="0"/>
                        <a:cs typeface="Arial" panose="020B0604020202020204" pitchFamily="34" charset="0"/>
                      </a:rPr>
                      <m:t>𝑞</m:t>
                    </m:r>
                  </m:oMath>
                </a14:m>
                <a:r>
                  <a:rPr lang="en-US" altLang="ko-KR" sz="1600" dirty="0">
                    <a:latin typeface="Arial" panose="020B0604020202020204" pitchFamily="34" charset="0"/>
                    <a:cs typeface="Arial" panose="020B0604020202020204" pitchFamily="34" charset="0"/>
                  </a:rPr>
                  <a:t> is separation of uncoupled fractional betatron tunes with an integer q and L is the circumference of the ring.</a:t>
                </a:r>
              </a:p>
              <a:p>
                <a:pPr marL="285744" indent="-285744">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Based on the perturbation theory and ignoring the vertical dispersion, the approximated formula can be derived for the equilibrium beam emittance ratio.</a:t>
                </a:r>
              </a:p>
              <a:p>
                <a:pPr marL="285744" indent="-285744">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p:txBody>
          </p:sp>
        </mc:Choice>
        <mc:Fallback>
          <p:sp>
            <p:nvSpPr>
              <p:cNvPr id="14" name="TextBox 13">
                <a:extLst>
                  <a:ext uri="{FF2B5EF4-FFF2-40B4-BE49-F238E27FC236}">
                    <a16:creationId xmlns:a16="http://schemas.microsoft.com/office/drawing/2014/main" id="{483E2B57-6F26-4AD6-B446-212A4C9CEE38}"/>
                  </a:ext>
                </a:extLst>
              </p:cNvPr>
              <p:cNvSpPr txBox="1">
                <a:spLocks noRot="1" noChangeAspect="1" noMove="1" noResize="1" noEditPoints="1" noAdjustHandles="1" noChangeArrowheads="1" noChangeShapeType="1" noTextEdit="1"/>
              </p:cNvSpPr>
              <p:nvPr/>
            </p:nvSpPr>
            <p:spPr>
              <a:xfrm>
                <a:off x="562353" y="2029439"/>
                <a:ext cx="10974327" cy="3639586"/>
              </a:xfrm>
              <a:prstGeom prst="rect">
                <a:avLst/>
              </a:prstGeom>
              <a:blipFill>
                <a:blip r:embed="rId6"/>
                <a:stretch>
                  <a:fillRect l="-222" t="-503"/>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7BE0406-47F1-4DA3-AEBD-6D403D4B2628}"/>
                  </a:ext>
                </a:extLst>
              </p:cNvPr>
              <p:cNvSpPr txBox="1"/>
              <p:nvPr/>
            </p:nvSpPr>
            <p:spPr>
              <a:xfrm>
                <a:off x="1782696" y="5318063"/>
                <a:ext cx="2888868" cy="1001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rPr>
                        <m:t>𝜅</m:t>
                      </m:r>
                      <m:r>
                        <a:rPr lang="en-US" altLang="ko-KR" i="1">
                          <a:latin typeface="Cambria Math" panose="02040503050406030204" pitchFamily="18" charset="0"/>
                        </a:rPr>
                        <m:t>=</m:t>
                      </m:r>
                      <m:f>
                        <m:fPr>
                          <m:ctrlPr>
                            <a:rPr lang="en-US" altLang="ko-KR" i="1">
                              <a:latin typeface="Cambria Math" panose="02040503050406030204" pitchFamily="18" charset="0"/>
                            </a:rPr>
                          </m:ctrlPr>
                        </m:fPr>
                        <m:num>
                          <m:sSub>
                            <m:sSubPr>
                              <m:ctrlPr>
                                <a:rPr lang="en-US" altLang="ko-KR" i="1">
                                  <a:latin typeface="Cambria Math" panose="02040503050406030204" pitchFamily="18" charset="0"/>
                                </a:rPr>
                              </m:ctrlPr>
                            </m:sSubPr>
                            <m:e>
                              <m:r>
                                <a:rPr lang="en-US" altLang="ko-KR" i="1">
                                  <a:latin typeface="Cambria Math" panose="02040503050406030204" pitchFamily="18" charset="0"/>
                                </a:rPr>
                                <m:t>𝜀</m:t>
                              </m:r>
                            </m:e>
                            <m:sub>
                              <m:r>
                                <a:rPr lang="en-US" altLang="ko-KR" i="1">
                                  <a:latin typeface="Cambria Math" panose="02040503050406030204" pitchFamily="18" charset="0"/>
                                </a:rPr>
                                <m:t>𝑦</m:t>
                              </m:r>
                            </m:sub>
                          </m:sSub>
                        </m:num>
                        <m:den>
                          <m:sSub>
                            <m:sSubPr>
                              <m:ctrlPr>
                                <a:rPr lang="en-US" altLang="ko-KR" i="1">
                                  <a:latin typeface="Cambria Math" panose="02040503050406030204" pitchFamily="18" charset="0"/>
                                </a:rPr>
                              </m:ctrlPr>
                            </m:sSubPr>
                            <m:e>
                              <m:r>
                                <a:rPr lang="en-US" altLang="ko-KR" i="1">
                                  <a:latin typeface="Cambria Math" panose="02040503050406030204" pitchFamily="18" charset="0"/>
                                </a:rPr>
                                <m:t>𝜀</m:t>
                              </m:r>
                            </m:e>
                            <m:sub>
                              <m:r>
                                <a:rPr lang="en-US" altLang="ko-KR" i="1">
                                  <a:latin typeface="Cambria Math" panose="02040503050406030204" pitchFamily="18" charset="0"/>
                                </a:rPr>
                                <m:t>𝑥</m:t>
                              </m:r>
                            </m:sub>
                          </m:sSub>
                        </m:den>
                      </m:f>
                      <m:r>
                        <a:rPr lang="en-US" altLang="ko-KR" i="1">
                          <a:latin typeface="Cambria Math" panose="02040503050406030204" pitchFamily="18" charset="0"/>
                        </a:rPr>
                        <m:t>=</m:t>
                      </m:r>
                      <m:f>
                        <m:fPr>
                          <m:ctrlPr>
                            <a:rPr lang="en-US" altLang="ko-KR" i="1">
                              <a:latin typeface="Cambria Math" panose="02040503050406030204" pitchFamily="18" charset="0"/>
                            </a:rPr>
                          </m:ctrlPr>
                        </m:fPr>
                        <m:num>
                          <m:f>
                            <m:fPr>
                              <m:ctrlPr>
                                <a:rPr lang="en-US" altLang="ko-KR" i="1">
                                  <a:latin typeface="Cambria Math" panose="02040503050406030204" pitchFamily="18" charset="0"/>
                                </a:rPr>
                              </m:ctrlPr>
                            </m:fPr>
                            <m:num>
                              <m:r>
                                <a:rPr lang="en-US" altLang="ko-KR" i="1">
                                  <a:latin typeface="Cambria Math" panose="02040503050406030204" pitchFamily="18" charset="0"/>
                                </a:rPr>
                                <m:t>1</m:t>
                              </m:r>
                            </m:num>
                            <m:den>
                              <m:r>
                                <a:rPr lang="en-US" altLang="ko-KR" i="1">
                                  <a:latin typeface="Cambria Math" panose="02040503050406030204" pitchFamily="18" charset="0"/>
                                </a:rPr>
                                <m:t>4</m:t>
                              </m:r>
                            </m:den>
                          </m:f>
                          <m:sSup>
                            <m:sSupPr>
                              <m:ctrlPr>
                                <a:rPr lang="en-US" altLang="ko-KR" i="1">
                                  <a:latin typeface="Cambria Math" panose="02040503050406030204" pitchFamily="18" charset="0"/>
                                </a:rPr>
                              </m:ctrlPr>
                            </m:sSupPr>
                            <m:e>
                              <m:d>
                                <m:dPr>
                                  <m:begChr m:val="|"/>
                                  <m:endChr m:val="|"/>
                                  <m:ctrlPr>
                                    <a:rPr lang="en-US" altLang="ko-KR" i="1">
                                      <a:latin typeface="Cambria Math" panose="02040503050406030204" pitchFamily="18" charset="0"/>
                                    </a:rPr>
                                  </m:ctrlPr>
                                </m:dPr>
                                <m:e>
                                  <m:r>
                                    <a:rPr lang="en-US" altLang="ko-KR" i="1">
                                      <a:latin typeface="Cambria Math" panose="02040503050406030204" pitchFamily="18" charset="0"/>
                                    </a:rPr>
                                    <m:t>𝐶</m:t>
                                  </m:r>
                                </m:e>
                              </m:d>
                            </m:e>
                            <m:sup>
                              <m:r>
                                <a:rPr lang="en-US" altLang="ko-KR" i="1">
                                  <a:latin typeface="Cambria Math" panose="02040503050406030204" pitchFamily="18" charset="0"/>
                                </a:rPr>
                                <m:t>2</m:t>
                              </m:r>
                            </m:sup>
                          </m:sSup>
                        </m:num>
                        <m:den>
                          <m:f>
                            <m:fPr>
                              <m:ctrlPr>
                                <a:rPr lang="en-US" altLang="ko-KR" i="1">
                                  <a:latin typeface="Cambria Math" panose="02040503050406030204" pitchFamily="18" charset="0"/>
                                </a:rPr>
                              </m:ctrlPr>
                            </m:fPr>
                            <m:num>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𝑥</m:t>
                                  </m:r>
                                </m:sub>
                              </m:sSub>
                            </m:num>
                            <m:den>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𝑦</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𝑥</m:t>
                                  </m:r>
                                </m:sub>
                              </m:sSub>
                            </m:den>
                          </m:f>
                          <m:sSup>
                            <m:sSupPr>
                              <m:ctrlPr>
                                <a:rPr lang="en-US" altLang="ko-KR" i="1">
                                  <a:latin typeface="Cambria Math" panose="02040503050406030204" pitchFamily="18" charset="0"/>
                                </a:rPr>
                              </m:ctrlPr>
                            </m:sSupPr>
                            <m:e>
                              <m:r>
                                <m:rPr>
                                  <m:sty m:val="p"/>
                                </m:rPr>
                                <a:rPr lang="en-US" altLang="ko-KR">
                                  <a:latin typeface="Cambria Math" panose="02040503050406030204" pitchFamily="18" charset="0"/>
                                </a:rPr>
                                <m:t>Δ</m:t>
                              </m:r>
                            </m:e>
                            <m:sup>
                              <m:r>
                                <a:rPr lang="en-US" altLang="ko-KR" i="1">
                                  <a:latin typeface="Cambria Math" panose="02040503050406030204" pitchFamily="18" charset="0"/>
                                </a:rPr>
                                <m:t>2</m:t>
                              </m:r>
                            </m:sup>
                          </m:sSup>
                          <m:r>
                            <a:rPr lang="en-US" altLang="ko-KR" i="1">
                              <a:latin typeface="Cambria Math" panose="02040503050406030204" pitchFamily="18" charset="0"/>
                            </a:rPr>
                            <m:t>+</m:t>
                          </m:r>
                          <m:f>
                            <m:fPr>
                              <m:ctrlPr>
                                <a:rPr lang="en-US" altLang="ko-KR" i="1">
                                  <a:latin typeface="Cambria Math" panose="02040503050406030204" pitchFamily="18" charset="0"/>
                                </a:rPr>
                              </m:ctrlPr>
                            </m:fPr>
                            <m:num>
                              <m:r>
                                <a:rPr lang="en-US" altLang="ko-KR" i="1">
                                  <a:latin typeface="Cambria Math" panose="02040503050406030204" pitchFamily="18" charset="0"/>
                                </a:rPr>
                                <m:t>1</m:t>
                              </m:r>
                            </m:num>
                            <m:den>
                              <m:r>
                                <a:rPr lang="en-US" altLang="ko-KR" i="1">
                                  <a:latin typeface="Cambria Math" panose="02040503050406030204" pitchFamily="18" charset="0"/>
                                </a:rPr>
                                <m:t>4</m:t>
                              </m:r>
                            </m:den>
                          </m:f>
                          <m:sSup>
                            <m:sSupPr>
                              <m:ctrlPr>
                                <a:rPr lang="en-US" altLang="ko-KR" i="1">
                                  <a:latin typeface="Cambria Math" panose="02040503050406030204" pitchFamily="18" charset="0"/>
                                </a:rPr>
                              </m:ctrlPr>
                            </m:sSupPr>
                            <m:e>
                              <m:d>
                                <m:dPr>
                                  <m:begChr m:val="|"/>
                                  <m:endChr m:val="|"/>
                                  <m:ctrlPr>
                                    <a:rPr lang="en-US" altLang="ko-KR" i="1">
                                      <a:latin typeface="Cambria Math" panose="02040503050406030204" pitchFamily="18" charset="0"/>
                                    </a:rPr>
                                  </m:ctrlPr>
                                </m:dPr>
                                <m:e>
                                  <m:r>
                                    <a:rPr lang="en-US" altLang="ko-KR" i="1">
                                      <a:latin typeface="Cambria Math" panose="02040503050406030204" pitchFamily="18" charset="0"/>
                                    </a:rPr>
                                    <m:t>𝐶</m:t>
                                  </m:r>
                                </m:e>
                              </m:d>
                            </m:e>
                            <m:sup>
                              <m:r>
                                <a:rPr lang="en-US" altLang="ko-KR" i="1">
                                  <a:latin typeface="Cambria Math" panose="02040503050406030204" pitchFamily="18" charset="0"/>
                                </a:rPr>
                                <m:t>2</m:t>
                              </m:r>
                            </m:sup>
                          </m:sSup>
                        </m:den>
                      </m:f>
                    </m:oMath>
                  </m:oMathPara>
                </a14:m>
                <a:endParaRPr lang="ko-KR" altLang="en-US" dirty="0"/>
              </a:p>
            </p:txBody>
          </p:sp>
        </mc:Choice>
        <mc:Fallback>
          <p:sp>
            <p:nvSpPr>
              <p:cNvPr id="6" name="TextBox 5">
                <a:extLst>
                  <a:ext uri="{FF2B5EF4-FFF2-40B4-BE49-F238E27FC236}">
                    <a16:creationId xmlns:a16="http://schemas.microsoft.com/office/drawing/2014/main" id="{57BE0406-47F1-4DA3-AEBD-6D403D4B2628}"/>
                  </a:ext>
                </a:extLst>
              </p:cNvPr>
              <p:cNvSpPr txBox="1">
                <a:spLocks noRot="1" noChangeAspect="1" noMove="1" noResize="1" noEditPoints="1" noAdjustHandles="1" noChangeArrowheads="1" noChangeShapeType="1" noTextEdit="1"/>
              </p:cNvSpPr>
              <p:nvPr/>
            </p:nvSpPr>
            <p:spPr>
              <a:xfrm>
                <a:off x="1782696" y="5318063"/>
                <a:ext cx="2888868" cy="1001043"/>
              </a:xfrm>
              <a:prstGeom prst="rect">
                <a:avLst/>
              </a:prstGeom>
              <a:blipFill>
                <a:blip r:embed="rId7"/>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94D79B61-C244-4710-8D51-239B0555288D}"/>
                  </a:ext>
                </a:extLst>
              </p:cNvPr>
              <p:cNvSpPr txBox="1"/>
              <p:nvPr/>
            </p:nvSpPr>
            <p:spPr>
              <a:xfrm>
                <a:off x="5557743" y="5569461"/>
                <a:ext cx="1785297" cy="455381"/>
              </a:xfrm>
              <a:prstGeom prst="rect">
                <a:avLst/>
              </a:prstGeom>
              <a:noFill/>
            </p:spPr>
            <p:txBody>
              <a:bodyPr wrap="none" lIns="0" tIns="0" rIns="0" bIns="0" rtlCol="0">
                <a:spAutoFit/>
              </a:bodyPr>
              <a:lstStyle/>
              <a:p>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𝜀</m:t>
                        </m:r>
                      </m:e>
                      <m:sub>
                        <m:r>
                          <a:rPr lang="en-US" altLang="ko-KR" i="1">
                            <a:latin typeface="Cambria Math" panose="02040503050406030204" pitchFamily="18" charset="0"/>
                          </a:rPr>
                          <m:t>𝑥</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𝜀</m:t>
                        </m:r>
                      </m:e>
                      <m:sub>
                        <m:r>
                          <a:rPr lang="en-US" altLang="ko-KR" i="1">
                            <a:latin typeface="Cambria Math" panose="02040503050406030204" pitchFamily="18" charset="0"/>
                          </a:rPr>
                          <m:t>𝑦</m:t>
                        </m:r>
                      </m:sub>
                    </m:sSub>
                    <m:r>
                      <a:rPr lang="en-US" altLang="ko-KR" i="1">
                        <a:latin typeface="Cambria Math" panose="02040503050406030204" pitchFamily="18" charset="0"/>
                      </a:rPr>
                      <m:t>=</m:t>
                    </m:r>
                  </m:oMath>
                </a14:m>
                <a:r>
                  <a:rPr lang="en-US" altLang="ko-KR" dirty="0"/>
                  <a:t> </a:t>
                </a:r>
                <a14:m>
                  <m:oMath xmlns:m="http://schemas.openxmlformats.org/officeDocument/2006/math">
                    <m:f>
                      <m:fPr>
                        <m:ctrlPr>
                          <a:rPr lang="en-US" altLang="ko-KR" i="1">
                            <a:latin typeface="Cambria Math" panose="02040503050406030204" pitchFamily="18" charset="0"/>
                          </a:rPr>
                        </m:ctrlPr>
                      </m:fPr>
                      <m:num>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𝑥</m:t>
                            </m:r>
                          </m:sub>
                        </m:sSub>
                      </m:num>
                      <m:den>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𝑦</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𝑥</m:t>
                            </m:r>
                          </m:sub>
                        </m:sSub>
                      </m:den>
                    </m:f>
                    <m:sSub>
                      <m:sSubPr>
                        <m:ctrlPr>
                          <a:rPr lang="en-US" altLang="ko-KR" i="1">
                            <a:latin typeface="Cambria Math" panose="02040503050406030204" pitchFamily="18" charset="0"/>
                          </a:rPr>
                        </m:ctrlPr>
                      </m:sSubPr>
                      <m:e>
                        <m:r>
                          <a:rPr lang="en-US" altLang="ko-KR" i="1">
                            <a:latin typeface="Cambria Math" panose="02040503050406030204" pitchFamily="18" charset="0"/>
                          </a:rPr>
                          <m:t>𝜀</m:t>
                        </m:r>
                      </m:e>
                      <m:sub>
                        <m:r>
                          <a:rPr lang="en-US" altLang="ko-KR" i="1">
                            <a:latin typeface="Cambria Math" panose="02040503050406030204" pitchFamily="18" charset="0"/>
                          </a:rPr>
                          <m:t>0</m:t>
                        </m:r>
                      </m:sub>
                    </m:sSub>
                  </m:oMath>
                </a14:m>
                <a:endParaRPr lang="ko-KR" altLang="en-US" dirty="0"/>
              </a:p>
            </p:txBody>
          </p:sp>
        </mc:Choice>
        <mc:Fallback>
          <p:sp>
            <p:nvSpPr>
              <p:cNvPr id="17" name="TextBox 16">
                <a:extLst>
                  <a:ext uri="{FF2B5EF4-FFF2-40B4-BE49-F238E27FC236}">
                    <a16:creationId xmlns:a16="http://schemas.microsoft.com/office/drawing/2014/main" id="{94D79B61-C244-4710-8D51-239B0555288D}"/>
                  </a:ext>
                </a:extLst>
              </p:cNvPr>
              <p:cNvSpPr txBox="1">
                <a:spLocks noRot="1" noChangeAspect="1" noMove="1" noResize="1" noEditPoints="1" noAdjustHandles="1" noChangeArrowheads="1" noChangeShapeType="1" noTextEdit="1"/>
              </p:cNvSpPr>
              <p:nvPr/>
            </p:nvSpPr>
            <p:spPr>
              <a:xfrm>
                <a:off x="5557743" y="5569461"/>
                <a:ext cx="1785297" cy="455381"/>
              </a:xfrm>
              <a:prstGeom prst="rect">
                <a:avLst/>
              </a:prstGeom>
              <a:blipFill>
                <a:blip r:embed="rId8"/>
                <a:stretch>
                  <a:fillRect l="-3413" r="-1365" b="-13514"/>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12CFDA2-E820-4245-9C67-D777552FF14C}"/>
                  </a:ext>
                </a:extLst>
              </p:cNvPr>
              <p:cNvSpPr txBox="1"/>
              <p:nvPr/>
            </p:nvSpPr>
            <p:spPr>
              <a:xfrm>
                <a:off x="8131515" y="5484448"/>
                <a:ext cx="3848251" cy="668260"/>
              </a:xfrm>
              <a:prstGeom prst="rect">
                <a:avLst/>
              </a:prstGeom>
              <a:noFill/>
            </p:spPr>
            <p:txBody>
              <a:bodyPr wrap="square" rtlCol="0">
                <a:spAutoFit/>
              </a:bodyPr>
              <a:lstStyle/>
              <a:p>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𝑥</m:t>
                        </m:r>
                        <m:r>
                          <a:rPr lang="en-US" altLang="ko-KR" i="1">
                            <a:latin typeface="Cambria Math" panose="02040503050406030204" pitchFamily="18" charset="0"/>
                          </a:rPr>
                          <m:t>,</m:t>
                        </m:r>
                        <m:r>
                          <a:rPr lang="en-US" altLang="ko-KR" i="1">
                            <a:latin typeface="Cambria Math" panose="02040503050406030204" pitchFamily="18" charset="0"/>
                          </a:rPr>
                          <m:t>𝑦</m:t>
                        </m:r>
                      </m:sub>
                    </m:sSub>
                  </m:oMath>
                </a14:m>
                <a:r>
                  <a:rPr lang="ko-KR" altLang="en-US" dirty="0"/>
                  <a:t> </a:t>
                </a:r>
                <a:r>
                  <a:rPr lang="en-US" altLang="ko-KR" dirty="0"/>
                  <a:t>is the transverse damping time due to synchrotron radiation.</a:t>
                </a:r>
                <a:endParaRPr lang="ko-KR" altLang="en-US" dirty="0"/>
              </a:p>
            </p:txBody>
          </p:sp>
        </mc:Choice>
        <mc:Fallback>
          <p:sp>
            <p:nvSpPr>
              <p:cNvPr id="8" name="TextBox 7">
                <a:extLst>
                  <a:ext uri="{FF2B5EF4-FFF2-40B4-BE49-F238E27FC236}">
                    <a16:creationId xmlns:a16="http://schemas.microsoft.com/office/drawing/2014/main" id="{912CFDA2-E820-4245-9C67-D777552FF14C}"/>
                  </a:ext>
                </a:extLst>
              </p:cNvPr>
              <p:cNvSpPr txBox="1">
                <a:spLocks noRot="1" noChangeAspect="1" noMove="1" noResize="1" noEditPoints="1" noAdjustHandles="1" noChangeArrowheads="1" noChangeShapeType="1" noTextEdit="1"/>
              </p:cNvSpPr>
              <p:nvPr/>
            </p:nvSpPr>
            <p:spPr>
              <a:xfrm>
                <a:off x="8131515" y="5484448"/>
                <a:ext cx="3848251" cy="668260"/>
              </a:xfrm>
              <a:prstGeom prst="rect">
                <a:avLst/>
              </a:prstGeom>
              <a:blipFill>
                <a:blip r:embed="rId9"/>
                <a:stretch>
                  <a:fillRect l="-1426" t="-6422" b="-13761"/>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19732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 Introduction</a:t>
            </a:r>
            <a:endParaRPr lang="ko-KR" altLang="en-US" sz="2240" b="1" dirty="0">
              <a:solidFill>
                <a:schemeClr val="tx2"/>
              </a:solidFill>
              <a:cs typeface="Verdana" panose="020B0604030504040204" pitchFamily="34" charset="0"/>
            </a:endParaRPr>
          </a:p>
        </p:txBody>
      </p:sp>
      <p:sp>
        <p:nvSpPr>
          <p:cNvPr id="2" name="TextBox 1">
            <a:extLst>
              <a:ext uri="{FF2B5EF4-FFF2-40B4-BE49-F238E27FC236}">
                <a16:creationId xmlns:a16="http://schemas.microsoft.com/office/drawing/2014/main" id="{7AAB5302-3706-4F8A-BD16-70BA6702675E}"/>
              </a:ext>
            </a:extLst>
          </p:cNvPr>
          <p:cNvSpPr txBox="1"/>
          <p:nvPr/>
        </p:nvSpPr>
        <p:spPr>
          <a:xfrm>
            <a:off x="432376" y="1010579"/>
            <a:ext cx="11327251" cy="2246769"/>
          </a:xfrm>
          <a:prstGeom prst="rect">
            <a:avLst/>
          </a:prstGeom>
          <a:noFill/>
        </p:spPr>
        <p:txBody>
          <a:bodyPr wrap="square" rtlCol="0">
            <a:spAutoFit/>
          </a:bodyPr>
          <a:lstStyle/>
          <a:p>
            <a:pPr marL="285744" indent="-285744" algn="just">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Many Future DLSR, such as APS-U and ALS-U, are planning to operate with round beam by using this method. </a:t>
            </a:r>
          </a:p>
          <a:p>
            <a:pPr marL="285744" indent="-285744" algn="just">
              <a:buFont typeface="Wingdings" panose="05000000000000000000" pitchFamily="2" charset="2"/>
              <a:buChar char="Ø"/>
            </a:pPr>
            <a:endParaRPr lang="en-US" altLang="ko-KR" sz="14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However, conventional storage rings are typically designed with inherent horizontal bending layouts</a:t>
            </a:r>
          </a:p>
          <a:p>
            <a:pPr marL="285744" indent="-285744" algn="just">
              <a:buFont typeface="Wingdings" panose="05000000000000000000" pitchFamily="2" charset="2"/>
              <a:buChar char="Ø"/>
            </a:pPr>
            <a:endParaRPr lang="en-US" altLang="ko-KR" sz="14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Some users favor flat beam for its high total brilliance, while some beamline users utilizing monochromators without an entrance silt also prefer flat beam.</a:t>
            </a:r>
          </a:p>
          <a:p>
            <a:pPr marL="285744" indent="-285744" algn="just">
              <a:buFont typeface="Wingdings" panose="05000000000000000000" pitchFamily="2" charset="2"/>
              <a:buChar char="Ø"/>
            </a:pPr>
            <a:endParaRPr lang="en-US" altLang="ko-KR" sz="14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To meet the requirements of different users in a DLSR, </a:t>
            </a:r>
            <a:r>
              <a:rPr lang="en-US" altLang="ko-KR" sz="1400" dirty="0">
                <a:solidFill>
                  <a:srgbClr val="FF0000"/>
                </a:solidFill>
                <a:latin typeface="Arial" panose="020B0604020202020204" pitchFamily="34" charset="0"/>
                <a:cs typeface="Arial" panose="020B0604020202020204" pitchFamily="34" charset="0"/>
              </a:rPr>
              <a:t>reference 16 </a:t>
            </a:r>
            <a:r>
              <a:rPr lang="en-US" altLang="ko-KR" sz="1400" dirty="0">
                <a:latin typeface="Arial" panose="020B0604020202020204" pitchFamily="34" charset="0"/>
                <a:cs typeface="Arial" panose="020B0604020202020204" pitchFamily="34" charset="0"/>
              </a:rPr>
              <a:t>has presented and simulated flat beam generation in round-beam mode of Korea-4GSR, however the simulation does not take into account error effect.</a:t>
            </a:r>
            <a:endParaRPr lang="en-US" altLang="ko-KR" sz="1400" dirty="0">
              <a:solidFill>
                <a:srgbClr val="FF0000"/>
              </a:solidFill>
              <a:latin typeface="Arial" panose="020B0604020202020204" pitchFamily="34" charset="0"/>
              <a:cs typeface="Arial" panose="020B0604020202020204" pitchFamily="34" charset="0"/>
            </a:endParaRPr>
          </a:p>
          <a:p>
            <a:pPr marL="1657309" lvl="3" indent="-285744" algn="just">
              <a:buFont typeface="Wingdings" panose="05000000000000000000" pitchFamily="2" charset="2"/>
              <a:buChar char="§"/>
            </a:pPr>
            <a:endParaRPr lang="ko-KR" altLang="en-US" sz="1400" dirty="0">
              <a:latin typeface="Arial" panose="020B0604020202020204" pitchFamily="34" charset="0"/>
              <a:cs typeface="Arial" panose="020B0604020202020204" pitchFamily="34" charset="0"/>
            </a:endParaRPr>
          </a:p>
        </p:txBody>
      </p:sp>
      <p:sp>
        <p:nvSpPr>
          <p:cNvPr id="17" name="직사각형 16">
            <a:extLst>
              <a:ext uri="{FF2B5EF4-FFF2-40B4-BE49-F238E27FC236}">
                <a16:creationId xmlns:a16="http://schemas.microsoft.com/office/drawing/2014/main" id="{DAFEAF70-E134-4343-A728-D019406ED75D}"/>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pic>
        <p:nvPicPr>
          <p:cNvPr id="3" name="그림 2">
            <a:extLst>
              <a:ext uri="{FF2B5EF4-FFF2-40B4-BE49-F238E27FC236}">
                <a16:creationId xmlns:a16="http://schemas.microsoft.com/office/drawing/2014/main" id="{0A729A9E-6493-4C3F-BD9E-F95CC545906F}"/>
              </a:ext>
            </a:extLst>
          </p:cNvPr>
          <p:cNvPicPr>
            <a:picLocks noChangeAspect="1"/>
          </p:cNvPicPr>
          <p:nvPr/>
        </p:nvPicPr>
        <p:blipFill>
          <a:blip r:embed="rId5"/>
          <a:stretch>
            <a:fillRect/>
          </a:stretch>
        </p:blipFill>
        <p:spPr>
          <a:xfrm>
            <a:off x="569537" y="3023923"/>
            <a:ext cx="5526463" cy="2350074"/>
          </a:xfrm>
          <a:prstGeom prst="rect">
            <a:avLst/>
          </a:prstGeom>
        </p:spPr>
      </p:pic>
      <p:sp>
        <p:nvSpPr>
          <p:cNvPr id="13" name="TextBox 12">
            <a:extLst>
              <a:ext uri="{FF2B5EF4-FFF2-40B4-BE49-F238E27FC236}">
                <a16:creationId xmlns:a16="http://schemas.microsoft.com/office/drawing/2014/main" id="{DB949B4F-8BA2-4C3E-AAB0-6B3E79352877}"/>
              </a:ext>
            </a:extLst>
          </p:cNvPr>
          <p:cNvSpPr txBox="1"/>
          <p:nvPr/>
        </p:nvSpPr>
        <p:spPr>
          <a:xfrm>
            <a:off x="6654409" y="3036993"/>
            <a:ext cx="5198805" cy="954107"/>
          </a:xfrm>
          <a:prstGeom prst="rect">
            <a:avLst/>
          </a:prstGeom>
          <a:noFill/>
        </p:spPr>
        <p:txBody>
          <a:bodyPr wrap="square" rtlCol="0">
            <a:spAutoFit/>
          </a:bodyPr>
          <a:lstStyle/>
          <a:p>
            <a:pPr marL="285715" indent="-285750" algn="just">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This paper proposes two approaches for simultaneous operation both flat beam and round beam.</a:t>
            </a:r>
          </a:p>
          <a:p>
            <a:pPr marL="742915" lvl="1" indent="-285750" algn="just">
              <a:buFont typeface="Wingdings" panose="05000000000000000000" pitchFamily="2" charset="2"/>
              <a:buChar char="§"/>
            </a:pPr>
            <a:r>
              <a:rPr lang="en-US" altLang="ko-KR" sz="1400" dirty="0">
                <a:latin typeface="Arial" panose="020B0604020202020204" pitchFamily="34" charset="0"/>
                <a:cs typeface="Arial" panose="020B0604020202020204" pitchFamily="34" charset="0"/>
              </a:rPr>
              <a:t>Flat beam generation in round beam mode</a:t>
            </a:r>
          </a:p>
          <a:p>
            <a:pPr marL="742915" lvl="1" indent="-285750" algn="just">
              <a:buFont typeface="Wingdings" panose="05000000000000000000" pitchFamily="2" charset="2"/>
              <a:buChar char="§"/>
            </a:pPr>
            <a:r>
              <a:rPr lang="en-US" altLang="ko-KR" sz="1400" dirty="0">
                <a:latin typeface="Arial" panose="020B0604020202020204" pitchFamily="34" charset="0"/>
                <a:cs typeface="Arial" panose="020B0604020202020204" pitchFamily="34" charset="0"/>
              </a:rPr>
              <a:t>Round beam generation in flat beam mode</a:t>
            </a:r>
          </a:p>
        </p:txBody>
      </p:sp>
      <p:pic>
        <p:nvPicPr>
          <p:cNvPr id="4" name="그림 3">
            <a:extLst>
              <a:ext uri="{FF2B5EF4-FFF2-40B4-BE49-F238E27FC236}">
                <a16:creationId xmlns:a16="http://schemas.microsoft.com/office/drawing/2014/main" id="{83F7B485-ACF6-43E3-8D3A-F4A48174542F}"/>
              </a:ext>
            </a:extLst>
          </p:cNvPr>
          <p:cNvPicPr>
            <a:picLocks noChangeAspect="1"/>
          </p:cNvPicPr>
          <p:nvPr/>
        </p:nvPicPr>
        <p:blipFill>
          <a:blip r:embed="rId6"/>
          <a:stretch>
            <a:fillRect/>
          </a:stretch>
        </p:blipFill>
        <p:spPr>
          <a:xfrm>
            <a:off x="5920244" y="4023540"/>
            <a:ext cx="3167031" cy="2667795"/>
          </a:xfrm>
          <a:prstGeom prst="rect">
            <a:avLst/>
          </a:prstGeom>
        </p:spPr>
      </p:pic>
      <p:pic>
        <p:nvPicPr>
          <p:cNvPr id="6" name="그림 5">
            <a:extLst>
              <a:ext uri="{FF2B5EF4-FFF2-40B4-BE49-F238E27FC236}">
                <a16:creationId xmlns:a16="http://schemas.microsoft.com/office/drawing/2014/main" id="{F7A5F0B2-21C8-411B-8375-61515400C418}"/>
              </a:ext>
            </a:extLst>
          </p:cNvPr>
          <p:cNvPicPr>
            <a:picLocks noChangeAspect="1"/>
          </p:cNvPicPr>
          <p:nvPr/>
        </p:nvPicPr>
        <p:blipFill>
          <a:blip r:embed="rId7"/>
          <a:stretch>
            <a:fillRect/>
          </a:stretch>
        </p:blipFill>
        <p:spPr>
          <a:xfrm>
            <a:off x="9087275" y="4034544"/>
            <a:ext cx="3014292" cy="2665907"/>
          </a:xfrm>
          <a:prstGeom prst="rect">
            <a:avLst/>
          </a:prstGeom>
        </p:spPr>
      </p:pic>
    </p:spTree>
    <p:extLst>
      <p:ext uri="{BB962C8B-B14F-4D97-AF65-F5344CB8AC3E}">
        <p14:creationId xmlns:p14="http://schemas.microsoft.com/office/powerpoint/2010/main" val="130256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7" y="538905"/>
            <a:ext cx="560316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II. Scheme based on the HEPS lattice</a:t>
            </a:r>
            <a:endParaRPr lang="ko-KR" altLang="en-US" sz="2240" b="1" dirty="0">
              <a:solidFill>
                <a:schemeClr val="tx2"/>
              </a:solidFill>
              <a:cs typeface="Verdana" panose="020B0604030504040204" pitchFamily="34" charset="0"/>
            </a:endParaRPr>
          </a:p>
        </p:txBody>
      </p:sp>
      <p:sp>
        <p:nvSpPr>
          <p:cNvPr id="15" name="직사각형 14">
            <a:extLst>
              <a:ext uri="{FF2B5EF4-FFF2-40B4-BE49-F238E27FC236}">
                <a16:creationId xmlns:a16="http://schemas.microsoft.com/office/drawing/2014/main" id="{AF428308-FDC0-4CEC-B6EA-282F07D8EF4A}"/>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p:pic>
        <p:nvPicPr>
          <p:cNvPr id="2" name="그림 1">
            <a:extLst>
              <a:ext uri="{FF2B5EF4-FFF2-40B4-BE49-F238E27FC236}">
                <a16:creationId xmlns:a16="http://schemas.microsoft.com/office/drawing/2014/main" id="{968B6133-1621-4917-A501-ACFC60AC6E83}"/>
              </a:ext>
            </a:extLst>
          </p:cNvPr>
          <p:cNvPicPr>
            <a:picLocks noChangeAspect="1"/>
          </p:cNvPicPr>
          <p:nvPr/>
        </p:nvPicPr>
        <p:blipFill>
          <a:blip r:embed="rId5"/>
          <a:stretch>
            <a:fillRect/>
          </a:stretch>
        </p:blipFill>
        <p:spPr>
          <a:xfrm>
            <a:off x="1365573" y="1193263"/>
            <a:ext cx="4486672" cy="2890156"/>
          </a:xfrm>
          <a:prstGeom prst="rect">
            <a:avLst/>
          </a:prstGeom>
        </p:spPr>
      </p:pic>
      <p:sp>
        <p:nvSpPr>
          <p:cNvPr id="9" name="TextBox 8">
            <a:extLst>
              <a:ext uri="{FF2B5EF4-FFF2-40B4-BE49-F238E27FC236}">
                <a16:creationId xmlns:a16="http://schemas.microsoft.com/office/drawing/2014/main" id="{421CDEED-552E-403B-BFC2-01AD41D24242}"/>
              </a:ext>
            </a:extLst>
          </p:cNvPr>
          <p:cNvSpPr txBox="1"/>
          <p:nvPr/>
        </p:nvSpPr>
        <p:spPr>
          <a:xfrm>
            <a:off x="595618" y="4219664"/>
            <a:ext cx="11325139" cy="1754326"/>
          </a:xfrm>
          <a:prstGeom prst="rect">
            <a:avLst/>
          </a:prstGeom>
          <a:noFill/>
        </p:spPr>
        <p:txBody>
          <a:bodyPr wrap="square" rtlCol="0">
            <a:spAutoFit/>
          </a:bodyPr>
          <a:lstStyle/>
          <a:p>
            <a:pPr marL="285744" indent="-285744">
              <a:buFont typeface="Wingdings" panose="05000000000000000000" pitchFamily="2" charset="2"/>
              <a:buChar char="Ø"/>
            </a:pPr>
            <a:r>
              <a:rPr lang="en-US" altLang="ko-KR" dirty="0">
                <a:latin typeface="Arial" panose="020B0604020202020204" pitchFamily="34" charset="0"/>
                <a:cs typeface="Arial" panose="020B0604020202020204" pitchFamily="34" charset="0"/>
              </a:rPr>
              <a:t>The designed HEPS storage ring comprises 24 standard </a:t>
            </a:r>
            <a:r>
              <a:rPr lang="en-US" altLang="ko-KR" dirty="0" err="1">
                <a:latin typeface="Arial" panose="020B0604020202020204" pitchFamily="34" charset="0"/>
                <a:cs typeface="Arial" panose="020B0604020202020204" pitchFamily="34" charset="0"/>
              </a:rPr>
              <a:t>superperiods</a:t>
            </a:r>
            <a:r>
              <a:rPr lang="en-US" altLang="ko-KR" dirty="0">
                <a:latin typeface="Arial" panose="020B0604020202020204" pitchFamily="34" charset="0"/>
                <a:cs typeface="Arial" panose="020B0604020202020204" pitchFamily="34" charset="0"/>
              </a:rPr>
              <a:t>, with two symmetric multi-bend achromats(MBA). </a:t>
            </a:r>
          </a:p>
          <a:p>
            <a:pPr marL="285744" indent="-285744">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r>
              <a:rPr lang="en-US" altLang="ko-KR" dirty="0">
                <a:latin typeface="Arial" panose="020B0604020202020204" pitchFamily="34" charset="0"/>
                <a:cs typeface="Arial" panose="020B0604020202020204" pitchFamily="34" charset="0"/>
              </a:rPr>
              <a:t>In each superperiod, 4 multi-function correctors are situated at non-dispersive section, as shown with blue arrows.</a:t>
            </a:r>
          </a:p>
          <a:p>
            <a:pPr marL="285744" indent="-285744">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p:txBody>
      </p:sp>
      <p:pic>
        <p:nvPicPr>
          <p:cNvPr id="3" name="그림 2">
            <a:extLst>
              <a:ext uri="{FF2B5EF4-FFF2-40B4-BE49-F238E27FC236}">
                <a16:creationId xmlns:a16="http://schemas.microsoft.com/office/drawing/2014/main" id="{99A38E38-526C-4770-9115-D824B3CAD900}"/>
              </a:ext>
            </a:extLst>
          </p:cNvPr>
          <p:cNvPicPr>
            <a:picLocks noChangeAspect="1"/>
          </p:cNvPicPr>
          <p:nvPr/>
        </p:nvPicPr>
        <p:blipFill>
          <a:blip r:embed="rId6"/>
          <a:stretch>
            <a:fillRect/>
          </a:stretch>
        </p:blipFill>
        <p:spPr>
          <a:xfrm>
            <a:off x="6472691" y="1139253"/>
            <a:ext cx="4689555" cy="2639631"/>
          </a:xfrm>
          <a:prstGeom prst="rect">
            <a:avLst/>
          </a:prstGeom>
        </p:spPr>
      </p:pic>
    </p:spTree>
    <p:extLst>
      <p:ext uri="{BB962C8B-B14F-4D97-AF65-F5344CB8AC3E}">
        <p14:creationId xmlns:p14="http://schemas.microsoft.com/office/powerpoint/2010/main" val="1272654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직선 연결선 30">
            <a:extLst>
              <a:ext uri="{FF2B5EF4-FFF2-40B4-BE49-F238E27FC236}">
                <a16:creationId xmlns:a16="http://schemas.microsoft.com/office/drawing/2014/main" id="{F9C0220C-0394-4348-86B0-BFB746008FEC}"/>
              </a:ext>
            </a:extLst>
          </p:cNvPr>
          <p:cNvCxnSpPr>
            <a:cxnSpLocks/>
          </p:cNvCxnSpPr>
          <p:nvPr/>
        </p:nvCxnSpPr>
        <p:spPr>
          <a:xfrm flipV="1">
            <a:off x="61403" y="5906980"/>
            <a:ext cx="11048557" cy="4331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7" y="538905"/>
            <a:ext cx="560316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II. Scheme based on the HEPS lattice</a:t>
            </a:r>
            <a:endParaRPr lang="ko-KR" altLang="en-US" sz="2240" b="1" dirty="0">
              <a:solidFill>
                <a:schemeClr val="tx2"/>
              </a:solidFill>
              <a:cs typeface="Verdana" panose="020B0604030504040204" pitchFamily="34" charset="0"/>
            </a:endParaRPr>
          </a:p>
        </p:txBody>
      </p:sp>
      <p:sp>
        <p:nvSpPr>
          <p:cNvPr id="15" name="직사각형 14">
            <a:extLst>
              <a:ext uri="{FF2B5EF4-FFF2-40B4-BE49-F238E27FC236}">
                <a16:creationId xmlns:a16="http://schemas.microsoft.com/office/drawing/2014/main" id="{AF428308-FDC0-4CEC-B6EA-282F07D8EF4A}"/>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04BB87B5-8E4B-426A-8427-7DE2FEE1259B}"/>
                  </a:ext>
                </a:extLst>
              </p:cNvPr>
              <p:cNvSpPr txBox="1"/>
              <p:nvPr/>
            </p:nvSpPr>
            <p:spPr>
              <a:xfrm>
                <a:off x="432376" y="1010579"/>
                <a:ext cx="11327251" cy="4543744"/>
              </a:xfrm>
              <a:prstGeom prst="rect">
                <a:avLst/>
              </a:prstGeom>
              <a:noFill/>
            </p:spPr>
            <p:txBody>
              <a:bodyPr wrap="square" rtlCol="0">
                <a:spAutoFit/>
              </a:bodyPr>
              <a:lstStyle/>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Reference 16 has presented and simulated flat beam generation in round beam mode of Korea-4GSR with bare lattice, however the simulation does not take into account error effect, </a:t>
                </a:r>
                <a:r>
                  <a:rPr lang="en-US" altLang="ko-KR" sz="1600" dirty="0" err="1">
                    <a:latin typeface="Arial" panose="020B0604020202020204" pitchFamily="34" charset="0"/>
                    <a:cs typeface="Arial" panose="020B0604020202020204" pitchFamily="34" charset="0"/>
                  </a:rPr>
                  <a:t>Moereover</a:t>
                </a:r>
                <a:r>
                  <a:rPr lang="en-US" altLang="ko-KR" sz="1600" dirty="0">
                    <a:latin typeface="Arial" panose="020B0604020202020204" pitchFamily="34" charset="0"/>
                    <a:cs typeface="Arial" panose="020B0604020202020204" pitchFamily="34" charset="0"/>
                  </a:rPr>
                  <a:t>, reference 16 dose not mention the scheme of round beam generation in flat beam mode</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This author present the scheme of flat beam generation in round beam mode on HEPS storage ring without and with errors by using the AT code.</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algn="just"/>
                <a:r>
                  <a:rPr lang="en-US" altLang="ko-KR" sz="1600" dirty="0">
                    <a:latin typeface="Arial" panose="020B0604020202020204" pitchFamily="34" charset="0"/>
                    <a:cs typeface="Arial" panose="020B0604020202020204" pitchFamily="34" charset="0"/>
                  </a:rPr>
                  <a:t>2.1 Flat beam generation in round-beam mode</a:t>
                </a:r>
              </a:p>
              <a:p>
                <a:pPr marL="742909" lvl="1" indent="-285744" algn="just">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The machine is operated at round beam mode by driving linear difference coupling resonance.</a:t>
                </a:r>
              </a:p>
              <a:p>
                <a:pPr marL="457165" lvl="1" algn="just"/>
                <a:r>
                  <a:rPr lang="en-US" altLang="ko-KR" sz="1600" dirty="0">
                    <a:latin typeface="Arial" panose="020B0604020202020204" pitchFamily="34" charset="0"/>
                    <a:cs typeface="Arial" panose="020B0604020202020204" pitchFamily="34" charset="0"/>
                  </a:rPr>
                  <a:t>	(</a:t>
                </a:r>
                <a14:m>
                  <m:oMath xmlns:m="http://schemas.openxmlformats.org/officeDocument/2006/math">
                    <m:sSub>
                      <m:sSubPr>
                        <m:ctrlPr>
                          <a:rPr lang="en-US" altLang="ko-KR" sz="1600" b="0" i="1" smtClean="0">
                            <a:latin typeface="Cambria Math" panose="02040503050406030204" pitchFamily="18" charset="0"/>
                            <a:cs typeface="Arial" panose="020B0604020202020204" pitchFamily="34" charset="0"/>
                          </a:rPr>
                        </m:ctrlPr>
                      </m:sSubPr>
                      <m:e>
                        <m:r>
                          <a:rPr lang="en-US" altLang="ko-KR" sz="1600" b="0" i="1" smtClean="0">
                            <a:latin typeface="Cambria Math" panose="02040503050406030204" pitchFamily="18" charset="0"/>
                            <a:cs typeface="Arial" panose="020B0604020202020204" pitchFamily="34" charset="0"/>
                          </a:rPr>
                          <m:t>𝜈</m:t>
                        </m:r>
                      </m:e>
                      <m:sub>
                        <m:r>
                          <a:rPr lang="en-US" altLang="ko-KR" sz="1600" b="0" i="1" smtClean="0">
                            <a:latin typeface="Cambria Math" panose="02040503050406030204" pitchFamily="18" charset="0"/>
                            <a:cs typeface="Arial" panose="020B0604020202020204" pitchFamily="34" charset="0"/>
                          </a:rPr>
                          <m:t>𝑥</m:t>
                        </m:r>
                      </m:sub>
                    </m:sSub>
                    <m:r>
                      <a:rPr lang="en-US" altLang="ko-KR" sz="1600" b="0" i="1" smtClean="0">
                        <a:latin typeface="Cambria Math" panose="02040503050406030204" pitchFamily="18" charset="0"/>
                        <a:cs typeface="Arial" panose="020B0604020202020204" pitchFamily="34" charset="0"/>
                      </a:rPr>
                      <m:t>=115.2191,  </m:t>
                    </m:r>
                    <m:sSub>
                      <m:sSubPr>
                        <m:ctrlPr>
                          <a:rPr lang="en-US" altLang="ko-KR" sz="1600" b="0" i="1" smtClean="0">
                            <a:latin typeface="Cambria Math" panose="02040503050406030204" pitchFamily="18" charset="0"/>
                            <a:cs typeface="Arial" panose="020B0604020202020204" pitchFamily="34" charset="0"/>
                          </a:rPr>
                        </m:ctrlPr>
                      </m:sSubPr>
                      <m:e>
                        <m:r>
                          <a:rPr lang="en-US" altLang="ko-KR" sz="1600" b="0" i="1" smtClean="0">
                            <a:latin typeface="Cambria Math" panose="02040503050406030204" pitchFamily="18" charset="0"/>
                            <a:cs typeface="Arial" panose="020B0604020202020204" pitchFamily="34" charset="0"/>
                          </a:rPr>
                          <m:t>𝜈</m:t>
                        </m:r>
                      </m:e>
                      <m:sub>
                        <m:r>
                          <a:rPr lang="en-US" altLang="ko-KR" sz="1600" b="0" i="1" smtClean="0">
                            <a:latin typeface="Cambria Math" panose="02040503050406030204" pitchFamily="18" charset="0"/>
                            <a:cs typeface="Arial" panose="020B0604020202020204" pitchFamily="34" charset="0"/>
                          </a:rPr>
                          <m:t>𝑦</m:t>
                        </m:r>
                      </m:sub>
                    </m:sSub>
                    <m:r>
                      <a:rPr lang="en-US" altLang="ko-KR" sz="1600" b="0" i="1" smtClean="0">
                        <a:latin typeface="Cambria Math" panose="02040503050406030204" pitchFamily="18" charset="0"/>
                        <a:cs typeface="Arial" panose="020B0604020202020204" pitchFamily="34" charset="0"/>
                      </a:rPr>
                      <m:t>=104.2191  →</m:t>
                    </m:r>
                    <m:r>
                      <a:rPr lang="en-US" altLang="ko-KR" sz="1600" b="0" i="1" smtClean="0">
                        <a:latin typeface="Cambria Math" panose="02040503050406030204" pitchFamily="18" charset="0"/>
                        <a:cs typeface="Arial" panose="020B0604020202020204" pitchFamily="34" charset="0"/>
                      </a:rPr>
                      <m:t>𝑒𝑞𝑢𝑎𝑙</m:t>
                    </m:r>
                    <m:r>
                      <a:rPr lang="en-US" altLang="ko-KR" sz="1600" b="0" i="1" smtClean="0">
                        <a:latin typeface="Cambria Math" panose="02040503050406030204" pitchFamily="18" charset="0"/>
                        <a:cs typeface="Arial" panose="020B0604020202020204" pitchFamily="34" charset="0"/>
                      </a:rPr>
                      <m:t> </m:t>
                    </m:r>
                    <m:r>
                      <a:rPr lang="en-US" altLang="ko-KR" sz="1600" b="0" i="1" smtClean="0">
                        <a:latin typeface="Cambria Math" panose="02040503050406030204" pitchFamily="18" charset="0"/>
                        <a:cs typeface="Arial" panose="020B0604020202020204" pitchFamily="34" charset="0"/>
                      </a:rPr>
                      <m:t>𝑓𝑟𝑎𝑐𝑡𝑖𝑜𝑛𝑎𝑙</m:t>
                    </m:r>
                    <m:r>
                      <a:rPr lang="en-US" altLang="ko-KR" sz="1600" b="0" i="1" smtClean="0">
                        <a:latin typeface="Cambria Math" panose="02040503050406030204" pitchFamily="18" charset="0"/>
                        <a:cs typeface="Arial" panose="020B0604020202020204" pitchFamily="34" charset="0"/>
                      </a:rPr>
                      <m:t> </m:t>
                    </m:r>
                    <m:r>
                      <a:rPr lang="en-US" altLang="ko-KR" sz="1600" b="0" i="1" smtClean="0">
                        <a:latin typeface="Cambria Math" panose="02040503050406030204" pitchFamily="18" charset="0"/>
                        <a:cs typeface="Arial" panose="020B0604020202020204" pitchFamily="34" charset="0"/>
                      </a:rPr>
                      <m:t>𝑡𝑢𝑛𝑒</m:t>
                    </m:r>
                  </m:oMath>
                </a14:m>
                <a:r>
                  <a:rPr lang="en-US" altLang="ko-KR" sz="1600" dirty="0">
                    <a:latin typeface="Arial" panose="020B0604020202020204" pitchFamily="34" charset="0"/>
                    <a:cs typeface="Arial" panose="020B0604020202020204" pitchFamily="34" charset="0"/>
                  </a:rPr>
                  <a:t> ) </a:t>
                </a:r>
              </a:p>
              <a:p>
                <a:pPr marL="457165" lvl="1" algn="just"/>
                <a:endParaRPr lang="en-US" altLang="ko-KR" sz="1600" dirty="0">
                  <a:latin typeface="Arial" panose="020B0604020202020204" pitchFamily="34" charset="0"/>
                  <a:cs typeface="Arial" panose="020B0604020202020204" pitchFamily="34" charset="0"/>
                </a:endParaRPr>
              </a:p>
              <a:p>
                <a:pPr marL="742915" lvl="1" indent="-285750" algn="just">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The skew quad field installed in storage ring are very weak, and the horizontal and vertical optical functions can still be treated separately.</a:t>
                </a:r>
              </a:p>
              <a:p>
                <a:pPr marL="742915" lvl="1" indent="-285750" algn="just">
                  <a:buFont typeface="Wingdings" panose="05000000000000000000" pitchFamily="2" charset="2"/>
                  <a:buChar char="§"/>
                </a:pPr>
                <a:endParaRPr lang="en-US" altLang="ko-KR" sz="1600" dirty="0">
                  <a:latin typeface="Arial" panose="020B0604020202020204" pitchFamily="34" charset="0"/>
                  <a:cs typeface="Arial" panose="020B0604020202020204" pitchFamily="34" charset="0"/>
                </a:endParaRPr>
              </a:p>
              <a:p>
                <a:pPr marL="742915" lvl="1" indent="-285750" algn="just">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A pre-kicker with 0.3m length with repetition frequency equal to the electron </a:t>
                </a:r>
                <a:r>
                  <a:rPr lang="en-US" altLang="ko-KR" sz="1600" dirty="0" err="1">
                    <a:latin typeface="Arial" panose="020B0604020202020204" pitchFamily="34" charset="0"/>
                    <a:cs typeface="Arial" panose="020B0604020202020204" pitchFamily="34" charset="0"/>
                  </a:rPr>
                  <a:t>recolution</a:t>
                </a:r>
                <a:r>
                  <a:rPr lang="en-US" altLang="ko-KR" sz="1600" dirty="0">
                    <a:latin typeface="Arial" panose="020B0604020202020204" pitchFamily="34" charset="0"/>
                    <a:cs typeface="Arial" panose="020B0604020202020204" pitchFamily="34" charset="0"/>
                  </a:rPr>
                  <a:t> frequency powered with a </a:t>
                </a:r>
                <a:r>
                  <a:rPr lang="en-US" altLang="ko-KR" sz="1600" dirty="0" err="1">
                    <a:latin typeface="Arial" panose="020B0604020202020204" pitchFamily="34" charset="0"/>
                    <a:cs typeface="Arial" panose="020B0604020202020204" pitchFamily="34" charset="0"/>
                  </a:rPr>
                  <a:t>pulser</a:t>
                </a:r>
                <a:r>
                  <a:rPr lang="en-US" altLang="ko-KR" sz="1600" dirty="0">
                    <a:latin typeface="Arial" panose="020B0604020202020204" pitchFamily="34" charset="0"/>
                    <a:cs typeface="Arial" panose="020B0604020202020204" pitchFamily="34" charset="0"/>
                  </a:rPr>
                  <a:t> of several nanoseconds is used to induce a continuous horizontal kick to a specific bunch without disturbing the rest of the beam.</a:t>
                </a:r>
              </a:p>
            </p:txBody>
          </p:sp>
        </mc:Choice>
        <mc:Fallback>
          <p:sp>
            <p:nvSpPr>
              <p:cNvPr id="14" name="TextBox 13">
                <a:extLst>
                  <a:ext uri="{FF2B5EF4-FFF2-40B4-BE49-F238E27FC236}">
                    <a16:creationId xmlns:a16="http://schemas.microsoft.com/office/drawing/2014/main" id="{04BB87B5-8E4B-426A-8427-7DE2FEE1259B}"/>
                  </a:ext>
                </a:extLst>
              </p:cNvPr>
              <p:cNvSpPr txBox="1">
                <a:spLocks noRot="1" noChangeAspect="1" noMove="1" noResize="1" noEditPoints="1" noAdjustHandles="1" noChangeArrowheads="1" noChangeShapeType="1" noTextEdit="1"/>
              </p:cNvSpPr>
              <p:nvPr/>
            </p:nvSpPr>
            <p:spPr>
              <a:xfrm>
                <a:off x="432376" y="1010579"/>
                <a:ext cx="11327251" cy="4543744"/>
              </a:xfrm>
              <a:prstGeom prst="rect">
                <a:avLst/>
              </a:prstGeom>
              <a:blipFill>
                <a:blip r:embed="rId4"/>
                <a:stretch>
                  <a:fillRect l="-323" t="-403" r="-269" b="-940"/>
                </a:stretch>
              </a:blipFill>
            </p:spPr>
            <p:txBody>
              <a:bodyPr/>
              <a:lstStyle/>
              <a:p>
                <a:r>
                  <a:rPr lang="ko-KR" altLang="en-US">
                    <a:noFill/>
                  </a:rPr>
                  <a:t> </a:t>
                </a:r>
              </a:p>
            </p:txBody>
          </p:sp>
        </mc:Fallback>
      </mc:AlternateContent>
      <p:sp>
        <p:nvSpPr>
          <p:cNvPr id="4" name="타원 3">
            <a:extLst>
              <a:ext uri="{FF2B5EF4-FFF2-40B4-BE49-F238E27FC236}">
                <a16:creationId xmlns:a16="http://schemas.microsoft.com/office/drawing/2014/main" id="{D7E22DDE-246A-4B45-9737-E1E269D99A2B}"/>
              </a:ext>
            </a:extLst>
          </p:cNvPr>
          <p:cNvSpPr/>
          <p:nvPr/>
        </p:nvSpPr>
        <p:spPr>
          <a:xfrm>
            <a:off x="232653" y="5791200"/>
            <a:ext cx="701040" cy="281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a:extLst>
              <a:ext uri="{FF2B5EF4-FFF2-40B4-BE49-F238E27FC236}">
                <a16:creationId xmlns:a16="http://schemas.microsoft.com/office/drawing/2014/main" id="{68896412-AC2E-4192-A7E8-6570C2D3E1B9}"/>
              </a:ext>
            </a:extLst>
          </p:cNvPr>
          <p:cNvSpPr/>
          <p:nvPr/>
        </p:nvSpPr>
        <p:spPr>
          <a:xfrm>
            <a:off x="1809993" y="5791200"/>
            <a:ext cx="701040" cy="281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타원 16">
            <a:extLst>
              <a:ext uri="{FF2B5EF4-FFF2-40B4-BE49-F238E27FC236}">
                <a16:creationId xmlns:a16="http://schemas.microsoft.com/office/drawing/2014/main" id="{89AA473F-CE85-43C4-A422-626E3C70530F}"/>
              </a:ext>
            </a:extLst>
          </p:cNvPr>
          <p:cNvSpPr/>
          <p:nvPr/>
        </p:nvSpPr>
        <p:spPr>
          <a:xfrm>
            <a:off x="3387333" y="5791200"/>
            <a:ext cx="701040" cy="281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타원 17">
            <a:extLst>
              <a:ext uri="{FF2B5EF4-FFF2-40B4-BE49-F238E27FC236}">
                <a16:creationId xmlns:a16="http://schemas.microsoft.com/office/drawing/2014/main" id="{7D606113-A3C0-40BC-B773-61854A074C0B}"/>
              </a:ext>
            </a:extLst>
          </p:cNvPr>
          <p:cNvSpPr/>
          <p:nvPr/>
        </p:nvSpPr>
        <p:spPr>
          <a:xfrm>
            <a:off x="5018213" y="5791200"/>
            <a:ext cx="701040" cy="281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a:extLst>
              <a:ext uri="{FF2B5EF4-FFF2-40B4-BE49-F238E27FC236}">
                <a16:creationId xmlns:a16="http://schemas.microsoft.com/office/drawing/2014/main" id="{238420CA-56CF-4133-A125-EECCF9C1A2C7}"/>
              </a:ext>
            </a:extLst>
          </p:cNvPr>
          <p:cNvSpPr/>
          <p:nvPr/>
        </p:nvSpPr>
        <p:spPr>
          <a:xfrm>
            <a:off x="6732713" y="5791200"/>
            <a:ext cx="701040" cy="281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0" name="타원 19">
            <a:extLst>
              <a:ext uri="{FF2B5EF4-FFF2-40B4-BE49-F238E27FC236}">
                <a16:creationId xmlns:a16="http://schemas.microsoft.com/office/drawing/2014/main" id="{A99156EF-B9EB-4E92-A6A1-46724EBF8621}"/>
              </a:ext>
            </a:extLst>
          </p:cNvPr>
          <p:cNvSpPr/>
          <p:nvPr/>
        </p:nvSpPr>
        <p:spPr>
          <a:xfrm>
            <a:off x="8447213" y="5791200"/>
            <a:ext cx="701040" cy="281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a:extLst>
              <a:ext uri="{FF2B5EF4-FFF2-40B4-BE49-F238E27FC236}">
                <a16:creationId xmlns:a16="http://schemas.microsoft.com/office/drawing/2014/main" id="{6ECB9A81-9432-443C-A3E5-A751CC77E92D}"/>
              </a:ext>
            </a:extLst>
          </p:cNvPr>
          <p:cNvSpPr/>
          <p:nvPr/>
        </p:nvSpPr>
        <p:spPr>
          <a:xfrm>
            <a:off x="10161713" y="5763601"/>
            <a:ext cx="701040" cy="281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 name="직선 연결선 7">
            <a:extLst>
              <a:ext uri="{FF2B5EF4-FFF2-40B4-BE49-F238E27FC236}">
                <a16:creationId xmlns:a16="http://schemas.microsoft.com/office/drawing/2014/main" id="{17336CA0-8C97-4E61-B419-08CB7F01DD1B}"/>
              </a:ext>
            </a:extLst>
          </p:cNvPr>
          <p:cNvCxnSpPr>
            <a:stCxn id="4" idx="6"/>
          </p:cNvCxnSpPr>
          <p:nvPr/>
        </p:nvCxnSpPr>
        <p:spPr>
          <a:xfrm>
            <a:off x="933693" y="5932170"/>
            <a:ext cx="0" cy="466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직선 연결선 24">
            <a:extLst>
              <a:ext uri="{FF2B5EF4-FFF2-40B4-BE49-F238E27FC236}">
                <a16:creationId xmlns:a16="http://schemas.microsoft.com/office/drawing/2014/main" id="{506AF638-0602-47E0-9A8B-F6F1A03E9F09}"/>
              </a:ext>
            </a:extLst>
          </p:cNvPr>
          <p:cNvCxnSpPr>
            <a:cxnSpLocks/>
          </p:cNvCxnSpPr>
          <p:nvPr/>
        </p:nvCxnSpPr>
        <p:spPr>
          <a:xfrm>
            <a:off x="1809993" y="5904571"/>
            <a:ext cx="0" cy="4936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직선 화살표 연결선 12">
            <a:extLst>
              <a:ext uri="{FF2B5EF4-FFF2-40B4-BE49-F238E27FC236}">
                <a16:creationId xmlns:a16="http://schemas.microsoft.com/office/drawing/2014/main" id="{5362642B-D099-443A-88AA-DCD27D6EBDCC}"/>
              </a:ext>
            </a:extLst>
          </p:cNvPr>
          <p:cNvCxnSpPr/>
          <p:nvPr/>
        </p:nvCxnSpPr>
        <p:spPr>
          <a:xfrm>
            <a:off x="933693" y="6165184"/>
            <a:ext cx="8763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B045F85-25DB-4334-A629-E9503AC97C64}"/>
              </a:ext>
            </a:extLst>
          </p:cNvPr>
          <p:cNvSpPr txBox="1"/>
          <p:nvPr/>
        </p:nvSpPr>
        <p:spPr>
          <a:xfrm>
            <a:off x="364528" y="6360322"/>
            <a:ext cx="5859780" cy="369332"/>
          </a:xfrm>
          <a:prstGeom prst="rect">
            <a:avLst/>
          </a:prstGeom>
          <a:noFill/>
        </p:spPr>
        <p:txBody>
          <a:bodyPr wrap="square" rtlCol="0">
            <a:spAutoFit/>
          </a:bodyPr>
          <a:lstStyle/>
          <a:p>
            <a:r>
              <a:rPr lang="en-US" altLang="ko-KR" dirty="0"/>
              <a:t>6ns or 72ns (brightness mode/ high charge mode)</a:t>
            </a:r>
            <a:endParaRPr lang="ko-KR" altLang="en-US" dirty="0"/>
          </a:p>
        </p:txBody>
      </p:sp>
      <p:cxnSp>
        <p:nvCxnSpPr>
          <p:cNvPr id="28" name="직선 화살표 연결선 27">
            <a:extLst>
              <a:ext uri="{FF2B5EF4-FFF2-40B4-BE49-F238E27FC236}">
                <a16:creationId xmlns:a16="http://schemas.microsoft.com/office/drawing/2014/main" id="{A1977810-4375-4BF4-9529-483C24E37FD8}"/>
              </a:ext>
            </a:extLst>
          </p:cNvPr>
          <p:cNvCxnSpPr/>
          <p:nvPr/>
        </p:nvCxnSpPr>
        <p:spPr>
          <a:xfrm>
            <a:off x="7083233" y="5273040"/>
            <a:ext cx="0" cy="4905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4AB2D29-7B00-4310-BF1D-24294AFD8EF1}"/>
              </a:ext>
            </a:extLst>
          </p:cNvPr>
          <p:cNvSpPr txBox="1"/>
          <p:nvPr/>
        </p:nvSpPr>
        <p:spPr>
          <a:xfrm>
            <a:off x="7101143" y="5320995"/>
            <a:ext cx="1546858" cy="369332"/>
          </a:xfrm>
          <a:prstGeom prst="rect">
            <a:avLst/>
          </a:prstGeom>
          <a:noFill/>
        </p:spPr>
        <p:txBody>
          <a:bodyPr wrap="square" rtlCol="0">
            <a:spAutoFit/>
          </a:bodyPr>
          <a:lstStyle/>
          <a:p>
            <a:r>
              <a:rPr lang="en-US" altLang="ko-KR">
                <a:solidFill>
                  <a:srgbClr val="FF0000"/>
                </a:solidFill>
              </a:rPr>
              <a:t>Kick</a:t>
            </a:r>
            <a:endParaRPr lang="ko-KR" altLang="en-US" dirty="0">
              <a:solidFill>
                <a:srgbClr val="FF0000"/>
              </a:solidFill>
            </a:endParaRPr>
          </a:p>
        </p:txBody>
      </p:sp>
      <mc:AlternateContent xmlns:mc="http://schemas.openxmlformats.org/markup-compatibility/2006">
        <mc:Choice xmlns:a14="http://schemas.microsoft.com/office/drawing/2010/main" Requires="a14">
          <p:sp>
            <p:nvSpPr>
              <p:cNvPr id="34" name="직사각형 33">
                <a:extLst>
                  <a:ext uri="{FF2B5EF4-FFF2-40B4-BE49-F238E27FC236}">
                    <a16:creationId xmlns:a16="http://schemas.microsoft.com/office/drawing/2014/main" id="{D734E228-7C63-4221-A0AE-784899D8E009}"/>
                  </a:ext>
                </a:extLst>
              </p:cNvPr>
              <p:cNvSpPr/>
              <p:nvPr/>
            </p:nvSpPr>
            <p:spPr>
              <a:xfrm>
                <a:off x="11060732" y="5678288"/>
                <a:ext cx="1051698" cy="39485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cs typeface="Arial" panose="020B0604020202020204" pitchFamily="34" charset="0"/>
                            </a:rPr>
                          </m:ctrlPr>
                        </m:sSubPr>
                        <m:e>
                          <m:r>
                            <a:rPr lang="en-US" altLang="ko-KR" i="1">
                              <a:latin typeface="Cambria Math" panose="02040503050406030204" pitchFamily="18" charset="0"/>
                              <a:cs typeface="Arial" panose="020B0604020202020204" pitchFamily="34" charset="0"/>
                            </a:rPr>
                            <m:t>𝜈</m:t>
                          </m:r>
                        </m:e>
                        <m:sub>
                          <m:r>
                            <a:rPr lang="en-US" altLang="ko-KR" i="1">
                              <a:latin typeface="Cambria Math" panose="02040503050406030204" pitchFamily="18" charset="0"/>
                              <a:cs typeface="Arial" panose="020B0604020202020204" pitchFamily="34" charset="0"/>
                            </a:rPr>
                            <m:t>𝑥</m:t>
                          </m:r>
                        </m:sub>
                      </m:sSub>
                      <m:r>
                        <a:rPr lang="en-US" altLang="ko-KR" i="1" smtClean="0">
                          <a:latin typeface="Cambria Math" panose="02040503050406030204" pitchFamily="18" charset="0"/>
                          <a:ea typeface="Cambria Math" panose="02040503050406030204" pitchFamily="18" charset="0"/>
                          <a:cs typeface="Arial" panose="020B0604020202020204" pitchFamily="34" charset="0"/>
                        </a:rPr>
                        <m:t>≈</m:t>
                      </m:r>
                      <m:sSub>
                        <m:sSubPr>
                          <m:ctrlPr>
                            <a:rPr lang="en-US" altLang="ko-KR" i="1" smtClean="0">
                              <a:latin typeface="Cambria Math" panose="02040503050406030204" pitchFamily="18" charset="0"/>
                              <a:cs typeface="Arial" panose="020B0604020202020204" pitchFamily="34" charset="0"/>
                            </a:rPr>
                          </m:ctrlPr>
                        </m:sSubPr>
                        <m:e>
                          <m:r>
                            <a:rPr lang="en-US" altLang="ko-KR" i="1" smtClean="0">
                              <a:latin typeface="Cambria Math" panose="02040503050406030204" pitchFamily="18" charset="0"/>
                              <a:cs typeface="Arial" panose="020B0604020202020204" pitchFamily="34" charset="0"/>
                            </a:rPr>
                            <m:t>𝜈</m:t>
                          </m:r>
                        </m:e>
                        <m:sub>
                          <m:r>
                            <m:rPr>
                              <m:sty m:val="p"/>
                            </m:rPr>
                            <a:rPr lang="en-US" altLang="ko-KR" i="1">
                              <a:latin typeface="Cambria Math" panose="02040503050406030204" pitchFamily="18" charset="0"/>
                              <a:cs typeface="Arial" panose="020B0604020202020204" pitchFamily="34" charset="0"/>
                            </a:rPr>
                            <m:t>y</m:t>
                          </m:r>
                        </m:sub>
                      </m:sSub>
                      <m:r>
                        <a:rPr lang="en-US" altLang="ko-KR" b="0" i="0" smtClean="0">
                          <a:latin typeface="Cambria Math" panose="02040503050406030204" pitchFamily="18" charset="0"/>
                          <a:cs typeface="Arial" panose="020B0604020202020204" pitchFamily="34" charset="0"/>
                        </a:rPr>
                        <m:t> </m:t>
                      </m:r>
                    </m:oMath>
                  </m:oMathPara>
                </a14:m>
                <a:endParaRPr lang="ko-KR" altLang="en-US" dirty="0"/>
              </a:p>
            </p:txBody>
          </p:sp>
        </mc:Choice>
        <mc:Fallback>
          <p:sp>
            <p:nvSpPr>
              <p:cNvPr id="34" name="직사각형 33">
                <a:extLst>
                  <a:ext uri="{FF2B5EF4-FFF2-40B4-BE49-F238E27FC236}">
                    <a16:creationId xmlns:a16="http://schemas.microsoft.com/office/drawing/2014/main" id="{D734E228-7C63-4221-A0AE-784899D8E009}"/>
                  </a:ext>
                </a:extLst>
              </p:cNvPr>
              <p:cNvSpPr>
                <a:spLocks noRot="1" noChangeAspect="1" noMove="1" noResize="1" noEditPoints="1" noAdjustHandles="1" noChangeArrowheads="1" noChangeShapeType="1" noTextEdit="1"/>
              </p:cNvSpPr>
              <p:nvPr/>
            </p:nvSpPr>
            <p:spPr>
              <a:xfrm>
                <a:off x="11060732" y="5678288"/>
                <a:ext cx="1051698" cy="394852"/>
              </a:xfrm>
              <a:prstGeom prst="rect">
                <a:avLst/>
              </a:prstGeom>
              <a:blipFill>
                <a:blip r:embed="rId5"/>
                <a:stretch>
                  <a:fillRect b="-4615"/>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38" name="직사각형 37">
                <a:extLst>
                  <a:ext uri="{FF2B5EF4-FFF2-40B4-BE49-F238E27FC236}">
                    <a16:creationId xmlns:a16="http://schemas.microsoft.com/office/drawing/2014/main" id="{626F6513-1AE4-4F89-9673-3217CA4B3569}"/>
                  </a:ext>
                </a:extLst>
              </p:cNvPr>
              <p:cNvSpPr/>
              <p:nvPr/>
            </p:nvSpPr>
            <p:spPr>
              <a:xfrm>
                <a:off x="11060732" y="6228371"/>
                <a:ext cx="1054904" cy="39485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cs typeface="Arial" panose="020B0604020202020204" pitchFamily="34" charset="0"/>
                            </a:rPr>
                          </m:ctrlPr>
                        </m:sSubPr>
                        <m:e>
                          <m:r>
                            <a:rPr lang="en-US" altLang="ko-KR" i="1">
                              <a:latin typeface="Cambria Math" panose="02040503050406030204" pitchFamily="18" charset="0"/>
                              <a:cs typeface="Arial" panose="020B0604020202020204" pitchFamily="34" charset="0"/>
                            </a:rPr>
                            <m:t>𝜈</m:t>
                          </m:r>
                        </m:e>
                        <m:sub>
                          <m:r>
                            <a:rPr lang="en-US" altLang="ko-KR" i="1">
                              <a:latin typeface="Cambria Math" panose="02040503050406030204" pitchFamily="18" charset="0"/>
                              <a:cs typeface="Arial" panose="020B0604020202020204" pitchFamily="34" charset="0"/>
                            </a:rPr>
                            <m:t>𝑥</m:t>
                          </m:r>
                        </m:sub>
                      </m:sSub>
                      <m:r>
                        <a:rPr lang="en-US" altLang="ko-KR" i="1" smtClean="0">
                          <a:latin typeface="Cambria Math" panose="02040503050406030204" pitchFamily="18" charset="0"/>
                          <a:ea typeface="Cambria Math" panose="02040503050406030204" pitchFamily="18" charset="0"/>
                          <a:cs typeface="Arial" panose="020B0604020202020204" pitchFamily="34" charset="0"/>
                        </a:rPr>
                        <m:t>≠</m:t>
                      </m:r>
                      <m:sSub>
                        <m:sSubPr>
                          <m:ctrlPr>
                            <a:rPr lang="en-US" altLang="ko-KR" i="1" smtClean="0">
                              <a:latin typeface="Cambria Math" panose="02040503050406030204" pitchFamily="18" charset="0"/>
                              <a:cs typeface="Arial" panose="020B0604020202020204" pitchFamily="34" charset="0"/>
                            </a:rPr>
                          </m:ctrlPr>
                        </m:sSubPr>
                        <m:e>
                          <m:r>
                            <a:rPr lang="en-US" altLang="ko-KR" i="1" smtClean="0">
                              <a:latin typeface="Cambria Math" panose="02040503050406030204" pitchFamily="18" charset="0"/>
                              <a:cs typeface="Arial" panose="020B0604020202020204" pitchFamily="34" charset="0"/>
                            </a:rPr>
                            <m:t>𝜈</m:t>
                          </m:r>
                        </m:e>
                        <m:sub>
                          <m:r>
                            <m:rPr>
                              <m:sty m:val="p"/>
                            </m:rPr>
                            <a:rPr lang="en-US" altLang="ko-KR" i="1">
                              <a:latin typeface="Cambria Math" panose="02040503050406030204" pitchFamily="18" charset="0"/>
                              <a:cs typeface="Arial" panose="020B0604020202020204" pitchFamily="34" charset="0"/>
                            </a:rPr>
                            <m:t>y</m:t>
                          </m:r>
                        </m:sub>
                      </m:sSub>
                      <m:r>
                        <a:rPr lang="en-US" altLang="ko-KR" b="0" i="0" smtClean="0">
                          <a:latin typeface="Cambria Math" panose="02040503050406030204" pitchFamily="18" charset="0"/>
                          <a:cs typeface="Arial" panose="020B0604020202020204" pitchFamily="34" charset="0"/>
                        </a:rPr>
                        <m:t> </m:t>
                      </m:r>
                    </m:oMath>
                  </m:oMathPara>
                </a14:m>
                <a:endParaRPr lang="ko-KR" altLang="en-US" dirty="0"/>
              </a:p>
            </p:txBody>
          </p:sp>
        </mc:Choice>
        <mc:Fallback>
          <p:sp>
            <p:nvSpPr>
              <p:cNvPr id="38" name="직사각형 37">
                <a:extLst>
                  <a:ext uri="{FF2B5EF4-FFF2-40B4-BE49-F238E27FC236}">
                    <a16:creationId xmlns:a16="http://schemas.microsoft.com/office/drawing/2014/main" id="{626F6513-1AE4-4F89-9673-3217CA4B3569}"/>
                  </a:ext>
                </a:extLst>
              </p:cNvPr>
              <p:cNvSpPr>
                <a:spLocks noRot="1" noChangeAspect="1" noMove="1" noResize="1" noEditPoints="1" noAdjustHandles="1" noChangeArrowheads="1" noChangeShapeType="1" noTextEdit="1"/>
              </p:cNvSpPr>
              <p:nvPr/>
            </p:nvSpPr>
            <p:spPr>
              <a:xfrm>
                <a:off x="11060732" y="6228371"/>
                <a:ext cx="1054904" cy="394852"/>
              </a:xfrm>
              <a:prstGeom prst="rect">
                <a:avLst/>
              </a:prstGeom>
              <a:blipFill>
                <a:blip r:embed="rId6"/>
                <a:stretch>
                  <a:fillRect b="-6250"/>
                </a:stretch>
              </a:blipFill>
            </p:spPr>
            <p:txBody>
              <a:bodyPr/>
              <a:lstStyle/>
              <a:p>
                <a:r>
                  <a:rPr lang="ko-KR" altLang="en-US">
                    <a:noFill/>
                  </a:rPr>
                  <a:t> </a:t>
                </a:r>
              </a:p>
            </p:txBody>
          </p:sp>
        </mc:Fallback>
      </mc:AlternateContent>
      <p:cxnSp>
        <p:nvCxnSpPr>
          <p:cNvPr id="39" name="직선 연결선 38">
            <a:extLst>
              <a:ext uri="{FF2B5EF4-FFF2-40B4-BE49-F238E27FC236}">
                <a16:creationId xmlns:a16="http://schemas.microsoft.com/office/drawing/2014/main" id="{44889195-A4EA-4335-AA4D-2232CD6CB1B3}"/>
              </a:ext>
            </a:extLst>
          </p:cNvPr>
          <p:cNvCxnSpPr>
            <a:cxnSpLocks/>
          </p:cNvCxnSpPr>
          <p:nvPr/>
        </p:nvCxnSpPr>
        <p:spPr>
          <a:xfrm>
            <a:off x="6096000" y="6472204"/>
            <a:ext cx="5070590" cy="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직선 화살표 연결선 39">
            <a:extLst>
              <a:ext uri="{FF2B5EF4-FFF2-40B4-BE49-F238E27FC236}">
                <a16:creationId xmlns:a16="http://schemas.microsoft.com/office/drawing/2014/main" id="{C70E3821-16BA-474E-9F4F-FBB1B09E4158}"/>
              </a:ext>
            </a:extLst>
          </p:cNvPr>
          <p:cNvCxnSpPr/>
          <p:nvPr/>
        </p:nvCxnSpPr>
        <p:spPr>
          <a:xfrm>
            <a:off x="7970520" y="5937882"/>
            <a:ext cx="0" cy="521913"/>
          </a:xfrm>
          <a:prstGeom prst="straightConnector1">
            <a:avLst/>
          </a:prstGeom>
          <a:ln w="190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7C34BB3-4CF3-4FF6-AE60-E2DDA6C248EE}"/>
              </a:ext>
            </a:extLst>
          </p:cNvPr>
          <p:cNvSpPr txBox="1"/>
          <p:nvPr/>
        </p:nvSpPr>
        <p:spPr>
          <a:xfrm>
            <a:off x="7929029" y="6073140"/>
            <a:ext cx="1095142" cy="338554"/>
          </a:xfrm>
          <a:prstGeom prst="rect">
            <a:avLst/>
          </a:prstGeom>
          <a:noFill/>
        </p:spPr>
        <p:txBody>
          <a:bodyPr wrap="square" rtlCol="0">
            <a:spAutoFit/>
          </a:bodyPr>
          <a:lstStyle/>
          <a:p>
            <a:r>
              <a:rPr lang="en-US" altLang="ko-KR" sz="1600" dirty="0"/>
              <a:t>0.05mm</a:t>
            </a:r>
            <a:endParaRPr lang="ko-KR" altLang="en-US" sz="1600" dirty="0"/>
          </a:p>
        </p:txBody>
      </p:sp>
    </p:spTree>
    <p:extLst>
      <p:ext uri="{BB962C8B-B14F-4D97-AF65-F5344CB8AC3E}">
        <p14:creationId xmlns:p14="http://schemas.microsoft.com/office/powerpoint/2010/main" val="104025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4.16667E-7 3.7037E-6 L 4.16667E-7 0.07199 " pathEditMode="relative" rAng="0" ptsTypes="AA">
                                      <p:cBhvr>
                                        <p:cTn id="12" dur="2000" fill="hold"/>
                                        <p:tgtEl>
                                          <p:spTgt spid="19"/>
                                        </p:tgtEl>
                                        <p:attrNameLst>
                                          <p:attrName>ppt_x</p:attrName>
                                          <p:attrName>ppt_y</p:attrName>
                                        </p:attrNameLst>
                                      </p:cBhvr>
                                      <p:rCtr x="0" y="3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7" y="538905"/>
            <a:ext cx="560316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II. Scheme based on the HEPS lattice</a:t>
            </a:r>
            <a:endParaRPr lang="ko-KR" altLang="en-US" sz="2240" b="1" dirty="0">
              <a:solidFill>
                <a:schemeClr val="tx2"/>
              </a:solidFill>
              <a:cs typeface="Verdana" panose="020B0604030504040204" pitchFamily="34" charset="0"/>
            </a:endParaRPr>
          </a:p>
        </p:txBody>
      </p:sp>
      <p:sp>
        <p:nvSpPr>
          <p:cNvPr id="15" name="직사각형 14">
            <a:extLst>
              <a:ext uri="{FF2B5EF4-FFF2-40B4-BE49-F238E27FC236}">
                <a16:creationId xmlns:a16="http://schemas.microsoft.com/office/drawing/2014/main" id="{AF428308-FDC0-4CEC-B6EA-282F07D8EF4A}"/>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p:sp>
        <p:nvSpPr>
          <p:cNvPr id="14" name="TextBox 13">
            <a:extLst>
              <a:ext uri="{FF2B5EF4-FFF2-40B4-BE49-F238E27FC236}">
                <a16:creationId xmlns:a16="http://schemas.microsoft.com/office/drawing/2014/main" id="{04BB87B5-8E4B-426A-8427-7DE2FEE1259B}"/>
              </a:ext>
            </a:extLst>
          </p:cNvPr>
          <p:cNvSpPr txBox="1"/>
          <p:nvPr/>
        </p:nvSpPr>
        <p:spPr>
          <a:xfrm>
            <a:off x="432376" y="1010579"/>
            <a:ext cx="11327251" cy="1323439"/>
          </a:xfrm>
          <a:prstGeom prst="rect">
            <a:avLst/>
          </a:prstGeom>
          <a:noFill/>
        </p:spPr>
        <p:txBody>
          <a:bodyPr wrap="square" rtlCol="0">
            <a:spAutoFit/>
          </a:bodyPr>
          <a:lstStyle/>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As specification, the time jitter (&lt;100ps) and the leaking field of the HEPS pre-kicker, will not affect the neighboring bunch.</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Subsequently, this specific bunch is of flat beam circulating along a new closed orbit, which is different with the closed orbit of round beam.</a:t>
            </a:r>
          </a:p>
        </p:txBody>
      </p:sp>
      <p:pic>
        <p:nvPicPr>
          <p:cNvPr id="2" name="그림 1">
            <a:extLst>
              <a:ext uri="{FF2B5EF4-FFF2-40B4-BE49-F238E27FC236}">
                <a16:creationId xmlns:a16="http://schemas.microsoft.com/office/drawing/2014/main" id="{00FF049B-C1B4-4C98-959B-CC272F90F3AD}"/>
              </a:ext>
            </a:extLst>
          </p:cNvPr>
          <p:cNvPicPr>
            <a:picLocks noChangeAspect="1"/>
          </p:cNvPicPr>
          <p:nvPr/>
        </p:nvPicPr>
        <p:blipFill>
          <a:blip r:embed="rId4"/>
          <a:stretch>
            <a:fillRect/>
          </a:stretch>
        </p:blipFill>
        <p:spPr>
          <a:xfrm>
            <a:off x="605766" y="2476537"/>
            <a:ext cx="11241767" cy="4381463"/>
          </a:xfrm>
          <a:prstGeom prst="rect">
            <a:avLst/>
          </a:prstGeom>
        </p:spPr>
      </p:pic>
    </p:spTree>
    <p:extLst>
      <p:ext uri="{BB962C8B-B14F-4D97-AF65-F5344CB8AC3E}">
        <p14:creationId xmlns:p14="http://schemas.microsoft.com/office/powerpoint/2010/main" val="2947093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직선 연결선 30">
            <a:extLst>
              <a:ext uri="{FF2B5EF4-FFF2-40B4-BE49-F238E27FC236}">
                <a16:creationId xmlns:a16="http://schemas.microsoft.com/office/drawing/2014/main" id="{F9C0220C-0394-4348-86B0-BFB746008FEC}"/>
              </a:ext>
            </a:extLst>
          </p:cNvPr>
          <p:cNvCxnSpPr>
            <a:cxnSpLocks/>
          </p:cNvCxnSpPr>
          <p:nvPr/>
        </p:nvCxnSpPr>
        <p:spPr>
          <a:xfrm flipV="1">
            <a:off x="0" y="3488227"/>
            <a:ext cx="11048557" cy="4331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2962689"/>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7" y="538905"/>
            <a:ext cx="560316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II. Scheme based on the HEPS lattice</a:t>
            </a:r>
            <a:endParaRPr lang="ko-KR" altLang="en-US" sz="2240" b="1" dirty="0">
              <a:solidFill>
                <a:schemeClr val="tx2"/>
              </a:solidFill>
              <a:cs typeface="Verdana" panose="020B0604030504040204" pitchFamily="34" charset="0"/>
            </a:endParaRPr>
          </a:p>
        </p:txBody>
      </p:sp>
      <p:sp>
        <p:nvSpPr>
          <p:cNvPr id="15" name="직사각형 14">
            <a:extLst>
              <a:ext uri="{FF2B5EF4-FFF2-40B4-BE49-F238E27FC236}">
                <a16:creationId xmlns:a16="http://schemas.microsoft.com/office/drawing/2014/main" id="{AF428308-FDC0-4CEC-B6EA-282F07D8EF4A}"/>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04BB87B5-8E4B-426A-8427-7DE2FEE1259B}"/>
                  </a:ext>
                </a:extLst>
              </p:cNvPr>
              <p:cNvSpPr txBox="1"/>
              <p:nvPr/>
            </p:nvSpPr>
            <p:spPr>
              <a:xfrm>
                <a:off x="432376" y="1010579"/>
                <a:ext cx="11327251" cy="2573974"/>
              </a:xfrm>
              <a:prstGeom prst="rect">
                <a:avLst/>
              </a:prstGeom>
              <a:noFill/>
            </p:spPr>
            <p:txBody>
              <a:bodyPr wrap="square" rtlCol="0">
                <a:spAutoFit/>
              </a:bodyPr>
              <a:lstStyle/>
              <a:p>
                <a:pPr algn="just"/>
                <a:endParaRPr lang="en-US" altLang="ko-KR" sz="1600" dirty="0">
                  <a:latin typeface="Arial" panose="020B0604020202020204" pitchFamily="34" charset="0"/>
                  <a:cs typeface="Arial" panose="020B0604020202020204" pitchFamily="34" charset="0"/>
                </a:endParaRPr>
              </a:p>
              <a:p>
                <a:pPr algn="just"/>
                <a:r>
                  <a:rPr lang="en-US" altLang="ko-KR" sz="1600" dirty="0">
                    <a:latin typeface="Arial" panose="020B0604020202020204" pitchFamily="34" charset="0"/>
                    <a:cs typeface="Arial" panose="020B0604020202020204" pitchFamily="34" charset="0"/>
                  </a:rPr>
                  <a:t>2.2  Round beam generation in flat-beam mode</a:t>
                </a:r>
              </a:p>
              <a:p>
                <a:pPr marL="742909" lvl="1" indent="-285744" algn="just">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The machine is operated at flat beam mode with the transverse tunes to </a:t>
                </a:r>
                <a14:m>
                  <m:oMath xmlns:m="http://schemas.openxmlformats.org/officeDocument/2006/math">
                    <m:r>
                      <m:rPr>
                        <m:lit/>
                      </m:rPr>
                      <a:rPr lang="en-US" altLang="ko-KR" sz="1600" b="0" i="0" dirty="0" smtClean="0">
                        <a:latin typeface="Cambria Math" panose="02040503050406030204" pitchFamily="18" charset="0"/>
                        <a:cs typeface="Arial" panose="020B0604020202020204" pitchFamily="34" charset="0"/>
                      </a:rPr>
                      <m:t> </m:t>
                    </m:r>
                    <m:r>
                      <m:rPr>
                        <m:sty m:val="p"/>
                      </m:rPr>
                      <a:rPr lang="en-US" altLang="ko-KR" sz="1600" i="0" dirty="0" smtClean="0">
                        <a:latin typeface="Cambria Math" panose="02040503050406030204" pitchFamily="18" charset="0"/>
                        <a:cs typeface="Arial" panose="020B0604020202020204" pitchFamily="34" charset="0"/>
                      </a:rPr>
                      <m:t>Δ</m:t>
                    </m:r>
                    <m:r>
                      <a:rPr lang="en-US" altLang="ko-KR" sz="1600" b="0" i="0" dirty="0" smtClean="0">
                        <a:latin typeface="Cambria Math" panose="02040503050406030204" pitchFamily="18" charset="0"/>
                        <a:cs typeface="Arial" panose="020B0604020202020204" pitchFamily="34" charset="0"/>
                      </a:rPr>
                      <m:t> </m:t>
                    </m:r>
                    <m:r>
                      <a:rPr lang="en-US" altLang="ko-KR" sz="1600" i="1" dirty="0">
                        <a:latin typeface="Cambria Math" panose="02040503050406030204" pitchFamily="18" charset="0"/>
                        <a:cs typeface="Arial" panose="020B0604020202020204" pitchFamily="34" charset="0"/>
                      </a:rPr>
                      <m:t>=</m:t>
                    </m:r>
                    <m:r>
                      <a:rPr lang="en-US" altLang="ko-KR" sz="1600" b="0" i="0" dirty="0" smtClean="0">
                        <a:latin typeface="Cambria Math" panose="02040503050406030204" pitchFamily="18" charset="0"/>
                        <a:cs typeface="Arial" panose="020B0604020202020204" pitchFamily="34" charset="0"/>
                      </a:rPr>
                      <m:t> </m:t>
                    </m:r>
                    <m:r>
                      <a:rPr lang="en-US" altLang="ko-KR" sz="1600" i="1" dirty="0">
                        <a:latin typeface="Cambria Math" panose="02040503050406030204" pitchFamily="18" charset="0"/>
                        <a:cs typeface="Arial" panose="020B0604020202020204" pitchFamily="34" charset="0"/>
                      </a:rPr>
                      <m:t>-0.01</m:t>
                    </m:r>
                    <m:r>
                      <a:rPr lang="en-US" altLang="ko-KR" sz="1600" b="0" i="0" dirty="0" smtClean="0">
                        <a:latin typeface="Cambria Math" panose="02040503050406030204" pitchFamily="18" charset="0"/>
                        <a:cs typeface="Arial" panose="020B0604020202020204" pitchFamily="34" charset="0"/>
                      </a:rPr>
                      <m:t> </m:t>
                    </m:r>
                  </m:oMath>
                </a14:m>
                <a:r>
                  <a:rPr lang="en-US" altLang="ko-KR" sz="1600" dirty="0">
                    <a:latin typeface="Arial" panose="020B0604020202020204" pitchFamily="34" charset="0"/>
                    <a:cs typeface="Arial" panose="020B0604020202020204" pitchFamily="34" charset="0"/>
                  </a:rPr>
                  <a:t>and introduce same skew field with 2.1 (</a:t>
                </a:r>
                <a14:m>
                  <m:oMath xmlns:m="http://schemas.openxmlformats.org/officeDocument/2006/math">
                    <m:sSub>
                      <m:sSubPr>
                        <m:ctrlPr>
                          <a:rPr lang="en-US" altLang="ko-KR" sz="1600" b="0" i="1" smtClean="0">
                            <a:latin typeface="Cambria Math" panose="02040503050406030204" pitchFamily="18" charset="0"/>
                            <a:cs typeface="Arial" panose="020B0604020202020204" pitchFamily="34" charset="0"/>
                          </a:rPr>
                        </m:ctrlPr>
                      </m:sSubPr>
                      <m:e>
                        <m:r>
                          <a:rPr lang="en-US" altLang="ko-KR" sz="1600" b="0" i="1" smtClean="0">
                            <a:latin typeface="Cambria Math" panose="02040503050406030204" pitchFamily="18" charset="0"/>
                            <a:cs typeface="Arial" panose="020B0604020202020204" pitchFamily="34" charset="0"/>
                          </a:rPr>
                          <m:t>𝜈</m:t>
                        </m:r>
                      </m:e>
                      <m:sub>
                        <m:r>
                          <a:rPr lang="en-US" altLang="ko-KR" sz="1600" b="0" i="1" smtClean="0">
                            <a:latin typeface="Cambria Math" panose="02040503050406030204" pitchFamily="18" charset="0"/>
                            <a:cs typeface="Arial" panose="020B0604020202020204" pitchFamily="34" charset="0"/>
                          </a:rPr>
                          <m:t>𝑥</m:t>
                        </m:r>
                      </m:sub>
                    </m:sSub>
                    <m:r>
                      <a:rPr lang="en-US" altLang="ko-KR" sz="1600" b="0" i="1" smtClean="0">
                        <a:latin typeface="Cambria Math" panose="02040503050406030204" pitchFamily="18" charset="0"/>
                        <a:cs typeface="Arial" panose="020B0604020202020204" pitchFamily="34" charset="0"/>
                      </a:rPr>
                      <m:t>=115.21</m:t>
                    </m:r>
                    <m:r>
                      <a:rPr lang="en-US" altLang="ko-KR" sz="1600" i="1">
                        <a:latin typeface="Cambria Math" panose="02040503050406030204" pitchFamily="18" charset="0"/>
                        <a:cs typeface="Arial" panose="020B0604020202020204" pitchFamily="34" charset="0"/>
                      </a:rPr>
                      <m:t>4</m:t>
                    </m:r>
                    <m:r>
                      <a:rPr lang="en-US" altLang="ko-KR" sz="1600" b="0" i="1" smtClean="0">
                        <a:latin typeface="Cambria Math" panose="02040503050406030204" pitchFamily="18" charset="0"/>
                        <a:cs typeface="Arial" panose="020B0604020202020204" pitchFamily="34" charset="0"/>
                      </a:rPr>
                      <m:t>1,  </m:t>
                    </m:r>
                    <m:sSub>
                      <m:sSubPr>
                        <m:ctrlPr>
                          <a:rPr lang="en-US" altLang="ko-KR" sz="1600" b="0" i="1" smtClean="0">
                            <a:latin typeface="Cambria Math" panose="02040503050406030204" pitchFamily="18" charset="0"/>
                            <a:cs typeface="Arial" panose="020B0604020202020204" pitchFamily="34" charset="0"/>
                          </a:rPr>
                        </m:ctrlPr>
                      </m:sSubPr>
                      <m:e>
                        <m:r>
                          <a:rPr lang="en-US" altLang="ko-KR" sz="1600" b="0" i="1" smtClean="0">
                            <a:latin typeface="Cambria Math" panose="02040503050406030204" pitchFamily="18" charset="0"/>
                            <a:cs typeface="Arial" panose="020B0604020202020204" pitchFamily="34" charset="0"/>
                          </a:rPr>
                          <m:t>𝜈</m:t>
                        </m:r>
                      </m:e>
                      <m:sub>
                        <m:r>
                          <a:rPr lang="en-US" altLang="ko-KR" sz="1600" b="0" i="1" smtClean="0">
                            <a:latin typeface="Cambria Math" panose="02040503050406030204" pitchFamily="18" charset="0"/>
                            <a:cs typeface="Arial" panose="020B0604020202020204" pitchFamily="34" charset="0"/>
                          </a:rPr>
                          <m:t>𝑦</m:t>
                        </m:r>
                      </m:sub>
                    </m:sSub>
                    <m:r>
                      <a:rPr lang="en-US" altLang="ko-KR" sz="1600" b="0" i="1" smtClean="0">
                        <a:latin typeface="Cambria Math" panose="02040503050406030204" pitchFamily="18" charset="0"/>
                        <a:cs typeface="Arial" panose="020B0604020202020204" pitchFamily="34" charset="0"/>
                      </a:rPr>
                      <m:t>=104.2</m:t>
                    </m:r>
                    <m:r>
                      <a:rPr lang="en-US" altLang="ko-KR" sz="1600" i="1">
                        <a:latin typeface="Cambria Math" panose="02040503050406030204" pitchFamily="18" charset="0"/>
                        <a:cs typeface="Arial" panose="020B0604020202020204" pitchFamily="34" charset="0"/>
                      </a:rPr>
                      <m:t>24</m:t>
                    </m:r>
                    <m:r>
                      <a:rPr lang="en-US" altLang="ko-KR" sz="1600" b="0" i="1" smtClean="0">
                        <a:latin typeface="Cambria Math" panose="02040503050406030204" pitchFamily="18" charset="0"/>
                        <a:cs typeface="Arial" panose="020B0604020202020204" pitchFamily="34" charset="0"/>
                      </a:rPr>
                      <m:t>1 </m:t>
                    </m:r>
                  </m:oMath>
                </a14:m>
                <a:r>
                  <a:rPr lang="en-US" altLang="ko-KR" sz="1600" dirty="0">
                    <a:latin typeface="Arial" panose="020B0604020202020204" pitchFamily="34" charset="0"/>
                    <a:cs typeface="Arial" panose="020B0604020202020204" pitchFamily="34" charset="0"/>
                  </a:rPr>
                  <a:t>) </a:t>
                </a:r>
              </a:p>
              <a:p>
                <a:pPr marL="742909" lvl="1" indent="-285744" algn="just">
                  <a:buFont typeface="Wingdings" panose="05000000000000000000" pitchFamily="2" charset="2"/>
                  <a:buChar char="§"/>
                </a:pPr>
                <a:endParaRPr lang="en-US" altLang="ko-KR" sz="1600" dirty="0">
                  <a:latin typeface="Arial" panose="020B0604020202020204" pitchFamily="34" charset="0"/>
                  <a:cs typeface="Arial" panose="020B0604020202020204" pitchFamily="34" charset="0"/>
                </a:endParaRPr>
              </a:p>
              <a:p>
                <a:pPr marL="742909" lvl="1" indent="-285744" algn="just">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The pre-kicker is used to induce a continuous horizontal kick to one specific bunches, thereby pushing the transverse </a:t>
                </a:r>
                <a:r>
                  <a:rPr lang="en-US" altLang="ko-KR" sz="1600" dirty="0" err="1">
                    <a:latin typeface="Arial" panose="020B0604020202020204" pitchFamily="34" charset="0"/>
                    <a:cs typeface="Arial" panose="020B0604020202020204" pitchFamily="34" charset="0"/>
                  </a:rPr>
                  <a:t>betatron</a:t>
                </a:r>
                <a:r>
                  <a:rPr lang="en-US" altLang="ko-KR" sz="1600" dirty="0">
                    <a:latin typeface="Arial" panose="020B0604020202020204" pitchFamily="34" charset="0"/>
                    <a:cs typeface="Arial" panose="020B0604020202020204" pitchFamily="34" charset="0"/>
                  </a:rPr>
                  <a:t> tunes to approaching each other, and round beam generated on a new closed orbit.</a:t>
                </a:r>
              </a:p>
              <a:p>
                <a:pPr marL="742909" lvl="1" indent="-285744" algn="just">
                  <a:buFont typeface="Wingdings" panose="05000000000000000000" pitchFamily="2" charset="2"/>
                  <a:buChar char="§"/>
                </a:pPr>
                <a:endParaRPr lang="en-US" altLang="ko-KR" sz="1600" dirty="0">
                  <a:latin typeface="Arial" panose="020B0604020202020204" pitchFamily="34" charset="0"/>
                  <a:cs typeface="Arial" panose="020B0604020202020204" pitchFamily="34" charset="0"/>
                </a:endParaRPr>
              </a:p>
              <a:p>
                <a:pPr marL="742909" lvl="1" indent="-285744" algn="just">
                  <a:buFont typeface="Wingdings" panose="05000000000000000000" pitchFamily="2" charset="2"/>
                  <a:buChar char="§"/>
                </a:pPr>
                <a:endParaRPr lang="en-US" altLang="ko-KR" sz="1600" dirty="0">
                  <a:latin typeface="Arial" panose="020B0604020202020204" pitchFamily="34" charset="0"/>
                  <a:cs typeface="Arial" panose="020B0604020202020204" pitchFamily="34" charset="0"/>
                </a:endParaRPr>
              </a:p>
              <a:p>
                <a:pPr marL="457165" lvl="1" algn="just"/>
                <a:endParaRPr lang="en-US" altLang="ko-KR" sz="1600" dirty="0">
                  <a:latin typeface="Arial" panose="020B0604020202020204" pitchFamily="34" charset="0"/>
                  <a:cs typeface="Arial" panose="020B0604020202020204" pitchFamily="34" charset="0"/>
                </a:endParaRPr>
              </a:p>
            </p:txBody>
          </p:sp>
        </mc:Choice>
        <mc:Fallback>
          <p:sp>
            <p:nvSpPr>
              <p:cNvPr id="14" name="TextBox 13">
                <a:extLst>
                  <a:ext uri="{FF2B5EF4-FFF2-40B4-BE49-F238E27FC236}">
                    <a16:creationId xmlns:a16="http://schemas.microsoft.com/office/drawing/2014/main" id="{04BB87B5-8E4B-426A-8427-7DE2FEE1259B}"/>
                  </a:ext>
                </a:extLst>
              </p:cNvPr>
              <p:cNvSpPr txBox="1">
                <a:spLocks noRot="1" noChangeAspect="1" noMove="1" noResize="1" noEditPoints="1" noAdjustHandles="1" noChangeArrowheads="1" noChangeShapeType="1" noTextEdit="1"/>
              </p:cNvSpPr>
              <p:nvPr/>
            </p:nvSpPr>
            <p:spPr>
              <a:xfrm>
                <a:off x="432376" y="1010579"/>
                <a:ext cx="11327251" cy="2573974"/>
              </a:xfrm>
              <a:prstGeom prst="rect">
                <a:avLst/>
              </a:prstGeom>
              <a:blipFill>
                <a:blip r:embed="rId4"/>
                <a:stretch>
                  <a:fillRect l="-323" r="-269"/>
                </a:stretch>
              </a:blipFill>
            </p:spPr>
            <p:txBody>
              <a:bodyPr/>
              <a:lstStyle/>
              <a:p>
                <a:r>
                  <a:rPr lang="ko-KR" altLang="en-US">
                    <a:noFill/>
                  </a:rPr>
                  <a:t> </a:t>
                </a:r>
              </a:p>
            </p:txBody>
          </p:sp>
        </mc:Fallback>
      </mc:AlternateContent>
      <p:sp>
        <p:nvSpPr>
          <p:cNvPr id="4" name="타원 3">
            <a:extLst>
              <a:ext uri="{FF2B5EF4-FFF2-40B4-BE49-F238E27FC236}">
                <a16:creationId xmlns:a16="http://schemas.microsoft.com/office/drawing/2014/main" id="{D7E22DDE-246A-4B45-9737-E1E269D99A2B}"/>
              </a:ext>
            </a:extLst>
          </p:cNvPr>
          <p:cNvSpPr/>
          <p:nvPr/>
        </p:nvSpPr>
        <p:spPr>
          <a:xfrm>
            <a:off x="171250" y="3372447"/>
            <a:ext cx="701040" cy="281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a:extLst>
              <a:ext uri="{FF2B5EF4-FFF2-40B4-BE49-F238E27FC236}">
                <a16:creationId xmlns:a16="http://schemas.microsoft.com/office/drawing/2014/main" id="{68896412-AC2E-4192-A7E8-6570C2D3E1B9}"/>
              </a:ext>
            </a:extLst>
          </p:cNvPr>
          <p:cNvSpPr/>
          <p:nvPr/>
        </p:nvSpPr>
        <p:spPr>
          <a:xfrm>
            <a:off x="1748590" y="3372447"/>
            <a:ext cx="701040" cy="281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타원 16">
            <a:extLst>
              <a:ext uri="{FF2B5EF4-FFF2-40B4-BE49-F238E27FC236}">
                <a16:creationId xmlns:a16="http://schemas.microsoft.com/office/drawing/2014/main" id="{89AA473F-CE85-43C4-A422-626E3C70530F}"/>
              </a:ext>
            </a:extLst>
          </p:cNvPr>
          <p:cNvSpPr/>
          <p:nvPr/>
        </p:nvSpPr>
        <p:spPr>
          <a:xfrm>
            <a:off x="3325930" y="3372447"/>
            <a:ext cx="701040" cy="281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타원 17">
            <a:extLst>
              <a:ext uri="{FF2B5EF4-FFF2-40B4-BE49-F238E27FC236}">
                <a16:creationId xmlns:a16="http://schemas.microsoft.com/office/drawing/2014/main" id="{7D606113-A3C0-40BC-B773-61854A074C0B}"/>
              </a:ext>
            </a:extLst>
          </p:cNvPr>
          <p:cNvSpPr/>
          <p:nvPr/>
        </p:nvSpPr>
        <p:spPr>
          <a:xfrm>
            <a:off x="4956810" y="3372447"/>
            <a:ext cx="701040" cy="281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a:extLst>
              <a:ext uri="{FF2B5EF4-FFF2-40B4-BE49-F238E27FC236}">
                <a16:creationId xmlns:a16="http://schemas.microsoft.com/office/drawing/2014/main" id="{238420CA-56CF-4133-A125-EECCF9C1A2C7}"/>
              </a:ext>
            </a:extLst>
          </p:cNvPr>
          <p:cNvSpPr/>
          <p:nvPr/>
        </p:nvSpPr>
        <p:spPr>
          <a:xfrm>
            <a:off x="6671310" y="3372447"/>
            <a:ext cx="701040" cy="281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0" name="타원 19">
            <a:extLst>
              <a:ext uri="{FF2B5EF4-FFF2-40B4-BE49-F238E27FC236}">
                <a16:creationId xmlns:a16="http://schemas.microsoft.com/office/drawing/2014/main" id="{A99156EF-B9EB-4E92-A6A1-46724EBF8621}"/>
              </a:ext>
            </a:extLst>
          </p:cNvPr>
          <p:cNvSpPr/>
          <p:nvPr/>
        </p:nvSpPr>
        <p:spPr>
          <a:xfrm>
            <a:off x="8385810" y="3372447"/>
            <a:ext cx="701040" cy="281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a:extLst>
              <a:ext uri="{FF2B5EF4-FFF2-40B4-BE49-F238E27FC236}">
                <a16:creationId xmlns:a16="http://schemas.microsoft.com/office/drawing/2014/main" id="{6ECB9A81-9432-443C-A3E5-A751CC77E92D}"/>
              </a:ext>
            </a:extLst>
          </p:cNvPr>
          <p:cNvSpPr/>
          <p:nvPr/>
        </p:nvSpPr>
        <p:spPr>
          <a:xfrm>
            <a:off x="10100310" y="3344848"/>
            <a:ext cx="701040" cy="2819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8" name="직선 연결선 7">
            <a:extLst>
              <a:ext uri="{FF2B5EF4-FFF2-40B4-BE49-F238E27FC236}">
                <a16:creationId xmlns:a16="http://schemas.microsoft.com/office/drawing/2014/main" id="{17336CA0-8C97-4E61-B419-08CB7F01DD1B}"/>
              </a:ext>
            </a:extLst>
          </p:cNvPr>
          <p:cNvCxnSpPr>
            <a:stCxn id="4" idx="6"/>
          </p:cNvCxnSpPr>
          <p:nvPr/>
        </p:nvCxnSpPr>
        <p:spPr>
          <a:xfrm>
            <a:off x="872290" y="3513417"/>
            <a:ext cx="0" cy="466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직선 연결선 24">
            <a:extLst>
              <a:ext uri="{FF2B5EF4-FFF2-40B4-BE49-F238E27FC236}">
                <a16:creationId xmlns:a16="http://schemas.microsoft.com/office/drawing/2014/main" id="{506AF638-0602-47E0-9A8B-F6F1A03E9F09}"/>
              </a:ext>
            </a:extLst>
          </p:cNvPr>
          <p:cNvCxnSpPr>
            <a:cxnSpLocks/>
          </p:cNvCxnSpPr>
          <p:nvPr/>
        </p:nvCxnSpPr>
        <p:spPr>
          <a:xfrm>
            <a:off x="1748590" y="3485818"/>
            <a:ext cx="0" cy="4936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직선 화살표 연결선 12">
            <a:extLst>
              <a:ext uri="{FF2B5EF4-FFF2-40B4-BE49-F238E27FC236}">
                <a16:creationId xmlns:a16="http://schemas.microsoft.com/office/drawing/2014/main" id="{5362642B-D099-443A-88AA-DCD27D6EBDCC}"/>
              </a:ext>
            </a:extLst>
          </p:cNvPr>
          <p:cNvCxnSpPr/>
          <p:nvPr/>
        </p:nvCxnSpPr>
        <p:spPr>
          <a:xfrm>
            <a:off x="872290" y="3746431"/>
            <a:ext cx="8763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B045F85-25DB-4334-A629-E9503AC97C64}"/>
              </a:ext>
            </a:extLst>
          </p:cNvPr>
          <p:cNvSpPr txBox="1"/>
          <p:nvPr/>
        </p:nvSpPr>
        <p:spPr>
          <a:xfrm>
            <a:off x="303125" y="3941569"/>
            <a:ext cx="5859780" cy="369332"/>
          </a:xfrm>
          <a:prstGeom prst="rect">
            <a:avLst/>
          </a:prstGeom>
          <a:noFill/>
        </p:spPr>
        <p:txBody>
          <a:bodyPr wrap="square" rtlCol="0">
            <a:spAutoFit/>
          </a:bodyPr>
          <a:lstStyle/>
          <a:p>
            <a:r>
              <a:rPr lang="en-US" altLang="ko-KR" dirty="0"/>
              <a:t>6ns or 72ns (brightness mode/ high charge mode)</a:t>
            </a:r>
            <a:endParaRPr lang="ko-KR" altLang="en-US" dirty="0"/>
          </a:p>
        </p:txBody>
      </p:sp>
      <p:cxnSp>
        <p:nvCxnSpPr>
          <p:cNvPr id="28" name="직선 화살표 연결선 27">
            <a:extLst>
              <a:ext uri="{FF2B5EF4-FFF2-40B4-BE49-F238E27FC236}">
                <a16:creationId xmlns:a16="http://schemas.microsoft.com/office/drawing/2014/main" id="{A1977810-4375-4BF4-9529-483C24E37FD8}"/>
              </a:ext>
            </a:extLst>
          </p:cNvPr>
          <p:cNvCxnSpPr/>
          <p:nvPr/>
        </p:nvCxnSpPr>
        <p:spPr>
          <a:xfrm>
            <a:off x="7021830" y="2854287"/>
            <a:ext cx="0" cy="4905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4AB2D29-7B00-4310-BF1D-24294AFD8EF1}"/>
              </a:ext>
            </a:extLst>
          </p:cNvPr>
          <p:cNvSpPr txBox="1"/>
          <p:nvPr/>
        </p:nvSpPr>
        <p:spPr>
          <a:xfrm>
            <a:off x="7039740" y="2902242"/>
            <a:ext cx="1546858" cy="369332"/>
          </a:xfrm>
          <a:prstGeom prst="rect">
            <a:avLst/>
          </a:prstGeom>
          <a:noFill/>
        </p:spPr>
        <p:txBody>
          <a:bodyPr wrap="square" rtlCol="0">
            <a:spAutoFit/>
          </a:bodyPr>
          <a:lstStyle/>
          <a:p>
            <a:r>
              <a:rPr lang="en-US" altLang="ko-KR">
                <a:solidFill>
                  <a:srgbClr val="FF0000"/>
                </a:solidFill>
              </a:rPr>
              <a:t>Kick</a:t>
            </a:r>
            <a:endParaRPr lang="ko-KR" altLang="en-US" dirty="0">
              <a:solidFill>
                <a:srgbClr val="FF0000"/>
              </a:solidFill>
            </a:endParaRPr>
          </a:p>
        </p:txBody>
      </p:sp>
      <mc:AlternateContent xmlns:mc="http://schemas.openxmlformats.org/markup-compatibility/2006">
        <mc:Choice xmlns:a14="http://schemas.microsoft.com/office/drawing/2010/main" Requires="a14">
          <p:sp>
            <p:nvSpPr>
              <p:cNvPr id="34" name="직사각형 33">
                <a:extLst>
                  <a:ext uri="{FF2B5EF4-FFF2-40B4-BE49-F238E27FC236}">
                    <a16:creationId xmlns:a16="http://schemas.microsoft.com/office/drawing/2014/main" id="{D734E228-7C63-4221-A0AE-784899D8E009}"/>
                  </a:ext>
                </a:extLst>
              </p:cNvPr>
              <p:cNvSpPr/>
              <p:nvPr/>
            </p:nvSpPr>
            <p:spPr>
              <a:xfrm>
                <a:off x="10999329" y="3259535"/>
                <a:ext cx="1051698" cy="39485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cs typeface="Arial" panose="020B0604020202020204" pitchFamily="34" charset="0"/>
                            </a:rPr>
                          </m:ctrlPr>
                        </m:sSubPr>
                        <m:e>
                          <m:r>
                            <a:rPr lang="en-US" altLang="ko-KR" i="1">
                              <a:latin typeface="Cambria Math" panose="02040503050406030204" pitchFamily="18" charset="0"/>
                              <a:cs typeface="Arial" panose="020B0604020202020204" pitchFamily="34" charset="0"/>
                            </a:rPr>
                            <m:t>𝜈</m:t>
                          </m:r>
                        </m:e>
                        <m:sub>
                          <m:r>
                            <a:rPr lang="en-US" altLang="ko-KR" i="1">
                              <a:latin typeface="Cambria Math" panose="02040503050406030204" pitchFamily="18" charset="0"/>
                              <a:cs typeface="Arial" panose="020B0604020202020204" pitchFamily="34" charset="0"/>
                            </a:rPr>
                            <m:t>𝑥</m:t>
                          </m:r>
                        </m:sub>
                      </m:sSub>
                      <m:r>
                        <a:rPr lang="en-US" altLang="ko-KR" i="1">
                          <a:latin typeface="Cambria Math" panose="02040503050406030204" pitchFamily="18" charset="0"/>
                          <a:ea typeface="Cambria Math" panose="02040503050406030204" pitchFamily="18" charset="0"/>
                          <a:cs typeface="Arial" panose="020B0604020202020204" pitchFamily="34" charset="0"/>
                        </a:rPr>
                        <m:t>≠</m:t>
                      </m:r>
                      <m:sSub>
                        <m:sSubPr>
                          <m:ctrlPr>
                            <a:rPr lang="en-US" altLang="ko-KR" i="1" smtClean="0">
                              <a:latin typeface="Cambria Math" panose="02040503050406030204" pitchFamily="18" charset="0"/>
                              <a:cs typeface="Arial" panose="020B0604020202020204" pitchFamily="34" charset="0"/>
                            </a:rPr>
                          </m:ctrlPr>
                        </m:sSubPr>
                        <m:e>
                          <m:r>
                            <a:rPr lang="en-US" altLang="ko-KR" i="1" smtClean="0">
                              <a:latin typeface="Cambria Math" panose="02040503050406030204" pitchFamily="18" charset="0"/>
                              <a:cs typeface="Arial" panose="020B0604020202020204" pitchFamily="34" charset="0"/>
                            </a:rPr>
                            <m:t>𝜈</m:t>
                          </m:r>
                        </m:e>
                        <m:sub>
                          <m:r>
                            <m:rPr>
                              <m:sty m:val="p"/>
                            </m:rPr>
                            <a:rPr lang="en-US" altLang="ko-KR" i="1">
                              <a:latin typeface="Cambria Math" panose="02040503050406030204" pitchFamily="18" charset="0"/>
                              <a:cs typeface="Arial" panose="020B0604020202020204" pitchFamily="34" charset="0"/>
                            </a:rPr>
                            <m:t>y</m:t>
                          </m:r>
                        </m:sub>
                      </m:sSub>
                      <m:r>
                        <a:rPr lang="en-US" altLang="ko-KR" b="0" i="0" smtClean="0">
                          <a:latin typeface="Cambria Math" panose="02040503050406030204" pitchFamily="18" charset="0"/>
                          <a:cs typeface="Arial" panose="020B0604020202020204" pitchFamily="34" charset="0"/>
                        </a:rPr>
                        <m:t> </m:t>
                      </m:r>
                    </m:oMath>
                  </m:oMathPara>
                </a14:m>
                <a:endParaRPr lang="ko-KR" altLang="en-US" dirty="0"/>
              </a:p>
            </p:txBody>
          </p:sp>
        </mc:Choice>
        <mc:Fallback>
          <p:sp>
            <p:nvSpPr>
              <p:cNvPr id="34" name="직사각형 33">
                <a:extLst>
                  <a:ext uri="{FF2B5EF4-FFF2-40B4-BE49-F238E27FC236}">
                    <a16:creationId xmlns:a16="http://schemas.microsoft.com/office/drawing/2014/main" id="{D734E228-7C63-4221-A0AE-784899D8E009}"/>
                  </a:ext>
                </a:extLst>
              </p:cNvPr>
              <p:cNvSpPr>
                <a:spLocks noRot="1" noChangeAspect="1" noMove="1" noResize="1" noEditPoints="1" noAdjustHandles="1" noChangeArrowheads="1" noChangeShapeType="1" noTextEdit="1"/>
              </p:cNvSpPr>
              <p:nvPr/>
            </p:nvSpPr>
            <p:spPr>
              <a:xfrm>
                <a:off x="10999329" y="3259535"/>
                <a:ext cx="1051698" cy="394852"/>
              </a:xfrm>
              <a:prstGeom prst="rect">
                <a:avLst/>
              </a:prstGeom>
              <a:blipFill>
                <a:blip r:embed="rId5"/>
                <a:stretch>
                  <a:fillRect b="-6250"/>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38" name="직사각형 37">
                <a:extLst>
                  <a:ext uri="{FF2B5EF4-FFF2-40B4-BE49-F238E27FC236}">
                    <a16:creationId xmlns:a16="http://schemas.microsoft.com/office/drawing/2014/main" id="{626F6513-1AE4-4F89-9673-3217CA4B3569}"/>
                  </a:ext>
                </a:extLst>
              </p:cNvPr>
              <p:cNvSpPr/>
              <p:nvPr/>
            </p:nvSpPr>
            <p:spPr>
              <a:xfrm>
                <a:off x="10999329" y="3809618"/>
                <a:ext cx="1051698" cy="39485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cs typeface="Arial" panose="020B0604020202020204" pitchFamily="34" charset="0"/>
                            </a:rPr>
                          </m:ctrlPr>
                        </m:sSubPr>
                        <m:e>
                          <m:r>
                            <a:rPr lang="en-US" altLang="ko-KR" i="1">
                              <a:latin typeface="Cambria Math" panose="02040503050406030204" pitchFamily="18" charset="0"/>
                              <a:cs typeface="Arial" panose="020B0604020202020204" pitchFamily="34" charset="0"/>
                            </a:rPr>
                            <m:t>𝜈</m:t>
                          </m:r>
                        </m:e>
                        <m:sub>
                          <m:r>
                            <a:rPr lang="en-US" altLang="ko-KR" i="1">
                              <a:latin typeface="Cambria Math" panose="02040503050406030204" pitchFamily="18" charset="0"/>
                              <a:cs typeface="Arial" panose="020B0604020202020204" pitchFamily="34" charset="0"/>
                            </a:rPr>
                            <m:t>𝑥</m:t>
                          </m:r>
                        </m:sub>
                      </m:sSub>
                      <m:sSub>
                        <m:sSubPr>
                          <m:ctrlPr>
                            <a:rPr lang="en-US" altLang="ko-KR" i="1" smtClean="0">
                              <a:latin typeface="Cambria Math" panose="02040503050406030204" pitchFamily="18" charset="0"/>
                              <a:cs typeface="Arial" panose="020B0604020202020204" pitchFamily="34" charset="0"/>
                            </a:rPr>
                          </m:ctrlPr>
                        </m:sSubPr>
                        <m:e>
                          <m:r>
                            <a:rPr lang="en-US" altLang="ko-KR" i="1" smtClean="0">
                              <a:latin typeface="Cambria Math" panose="02040503050406030204" pitchFamily="18" charset="0"/>
                              <a:ea typeface="Cambria Math" panose="02040503050406030204" pitchFamily="18" charset="0"/>
                              <a:cs typeface="Arial" panose="020B0604020202020204" pitchFamily="34" charset="0"/>
                            </a:rPr>
                            <m:t>≈</m:t>
                          </m:r>
                          <m:r>
                            <a:rPr lang="en-US" altLang="ko-KR" i="1" smtClean="0">
                              <a:latin typeface="Cambria Math" panose="02040503050406030204" pitchFamily="18" charset="0"/>
                              <a:cs typeface="Arial" panose="020B0604020202020204" pitchFamily="34" charset="0"/>
                            </a:rPr>
                            <m:t>𝜈</m:t>
                          </m:r>
                        </m:e>
                        <m:sub>
                          <m:r>
                            <m:rPr>
                              <m:sty m:val="p"/>
                            </m:rPr>
                            <a:rPr lang="en-US" altLang="ko-KR" i="1">
                              <a:latin typeface="Cambria Math" panose="02040503050406030204" pitchFamily="18" charset="0"/>
                              <a:cs typeface="Arial" panose="020B0604020202020204" pitchFamily="34" charset="0"/>
                            </a:rPr>
                            <m:t>y</m:t>
                          </m:r>
                        </m:sub>
                      </m:sSub>
                      <m:r>
                        <a:rPr lang="en-US" altLang="ko-KR" b="0" i="0" smtClean="0">
                          <a:latin typeface="Cambria Math" panose="02040503050406030204" pitchFamily="18" charset="0"/>
                          <a:cs typeface="Arial" panose="020B0604020202020204" pitchFamily="34" charset="0"/>
                        </a:rPr>
                        <m:t> </m:t>
                      </m:r>
                    </m:oMath>
                  </m:oMathPara>
                </a14:m>
                <a:endParaRPr lang="ko-KR" altLang="en-US" dirty="0"/>
              </a:p>
            </p:txBody>
          </p:sp>
        </mc:Choice>
        <mc:Fallback>
          <p:sp>
            <p:nvSpPr>
              <p:cNvPr id="38" name="직사각형 37">
                <a:extLst>
                  <a:ext uri="{FF2B5EF4-FFF2-40B4-BE49-F238E27FC236}">
                    <a16:creationId xmlns:a16="http://schemas.microsoft.com/office/drawing/2014/main" id="{626F6513-1AE4-4F89-9673-3217CA4B3569}"/>
                  </a:ext>
                </a:extLst>
              </p:cNvPr>
              <p:cNvSpPr>
                <a:spLocks noRot="1" noChangeAspect="1" noMove="1" noResize="1" noEditPoints="1" noAdjustHandles="1" noChangeArrowheads="1" noChangeShapeType="1" noTextEdit="1"/>
              </p:cNvSpPr>
              <p:nvPr/>
            </p:nvSpPr>
            <p:spPr>
              <a:xfrm>
                <a:off x="10999329" y="3809618"/>
                <a:ext cx="1051698" cy="394852"/>
              </a:xfrm>
              <a:prstGeom prst="rect">
                <a:avLst/>
              </a:prstGeom>
              <a:blipFill>
                <a:blip r:embed="rId6"/>
                <a:stretch>
                  <a:fillRect b="-4615"/>
                </a:stretch>
              </a:blipFill>
            </p:spPr>
            <p:txBody>
              <a:bodyPr/>
              <a:lstStyle/>
              <a:p>
                <a:r>
                  <a:rPr lang="ko-KR" altLang="en-US">
                    <a:noFill/>
                  </a:rPr>
                  <a:t> </a:t>
                </a:r>
              </a:p>
            </p:txBody>
          </p:sp>
        </mc:Fallback>
      </mc:AlternateContent>
      <p:cxnSp>
        <p:nvCxnSpPr>
          <p:cNvPr id="39" name="직선 연결선 38">
            <a:extLst>
              <a:ext uri="{FF2B5EF4-FFF2-40B4-BE49-F238E27FC236}">
                <a16:creationId xmlns:a16="http://schemas.microsoft.com/office/drawing/2014/main" id="{44889195-A4EA-4335-AA4D-2232CD6CB1B3}"/>
              </a:ext>
            </a:extLst>
          </p:cNvPr>
          <p:cNvCxnSpPr>
            <a:cxnSpLocks/>
          </p:cNvCxnSpPr>
          <p:nvPr/>
        </p:nvCxnSpPr>
        <p:spPr>
          <a:xfrm>
            <a:off x="6034597" y="4053451"/>
            <a:ext cx="5070590" cy="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직선 화살표 연결선 39">
            <a:extLst>
              <a:ext uri="{FF2B5EF4-FFF2-40B4-BE49-F238E27FC236}">
                <a16:creationId xmlns:a16="http://schemas.microsoft.com/office/drawing/2014/main" id="{C70E3821-16BA-474E-9F4F-FBB1B09E4158}"/>
              </a:ext>
            </a:extLst>
          </p:cNvPr>
          <p:cNvCxnSpPr/>
          <p:nvPr/>
        </p:nvCxnSpPr>
        <p:spPr>
          <a:xfrm>
            <a:off x="7909117" y="3519129"/>
            <a:ext cx="0" cy="521913"/>
          </a:xfrm>
          <a:prstGeom prst="straightConnector1">
            <a:avLst/>
          </a:prstGeom>
          <a:ln w="190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7C34BB3-4CF3-4FF6-AE60-E2DDA6C248EE}"/>
              </a:ext>
            </a:extLst>
          </p:cNvPr>
          <p:cNvSpPr txBox="1"/>
          <p:nvPr/>
        </p:nvSpPr>
        <p:spPr>
          <a:xfrm>
            <a:off x="7867626" y="3654387"/>
            <a:ext cx="1095142" cy="338554"/>
          </a:xfrm>
          <a:prstGeom prst="rect">
            <a:avLst/>
          </a:prstGeom>
          <a:noFill/>
        </p:spPr>
        <p:txBody>
          <a:bodyPr wrap="square" rtlCol="0">
            <a:spAutoFit/>
          </a:bodyPr>
          <a:lstStyle/>
          <a:p>
            <a:r>
              <a:rPr lang="en-US" altLang="ko-KR" sz="1600" dirty="0"/>
              <a:t>0.05mm</a:t>
            </a:r>
            <a:endParaRPr lang="ko-KR" altLang="en-US" sz="1600" dirty="0"/>
          </a:p>
        </p:txBody>
      </p:sp>
    </p:spTree>
    <p:extLst>
      <p:ext uri="{BB962C8B-B14F-4D97-AF65-F5344CB8AC3E}">
        <p14:creationId xmlns:p14="http://schemas.microsoft.com/office/powerpoint/2010/main" val="63147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1.45833E-6 1.48148E-6 L -1.45833E-6 0.07199 " pathEditMode="relative" rAng="0" ptsTypes="AA">
                                      <p:cBhvr>
                                        <p:cTn id="12" dur="2000" fill="hold"/>
                                        <p:tgtEl>
                                          <p:spTgt spid="19"/>
                                        </p:tgtEl>
                                        <p:attrNameLst>
                                          <p:attrName>ppt_x</p:attrName>
                                          <p:attrName>ppt_y</p:attrName>
                                        </p:attrNameLst>
                                      </p:cBhvr>
                                      <p:rCtr x="0" y="3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1D947B48-C713-4697-ADBE-0B4D8DB12F02}"/>
              </a:ext>
            </a:extLst>
          </p:cNvPr>
          <p:cNvSpPr/>
          <p:nvPr/>
        </p:nvSpPr>
        <p:spPr>
          <a:xfrm>
            <a:off x="492837" y="538905"/>
            <a:ext cx="560316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II. Scheme based on the HEPS lattice</a:t>
            </a:r>
            <a:endParaRPr lang="ko-KR" altLang="en-US" sz="2240" b="1" dirty="0">
              <a:solidFill>
                <a:schemeClr val="tx2"/>
              </a:solidFill>
              <a:cs typeface="Verdana" panose="020B0604030504040204" pitchFamily="34" charset="0"/>
            </a:endParaRPr>
          </a:p>
        </p:txBody>
      </p:sp>
      <p:sp>
        <p:nvSpPr>
          <p:cNvPr id="15" name="직사각형 14">
            <a:extLst>
              <a:ext uri="{FF2B5EF4-FFF2-40B4-BE49-F238E27FC236}">
                <a16:creationId xmlns:a16="http://schemas.microsoft.com/office/drawing/2014/main" id="{AF428308-FDC0-4CEC-B6EA-282F07D8EF4A}"/>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04BB87B5-8E4B-426A-8427-7DE2FEE1259B}"/>
                  </a:ext>
                </a:extLst>
              </p:cNvPr>
              <p:cNvSpPr txBox="1"/>
              <p:nvPr/>
            </p:nvSpPr>
            <p:spPr>
              <a:xfrm>
                <a:off x="432376" y="1010579"/>
                <a:ext cx="11327251" cy="2573974"/>
              </a:xfrm>
              <a:prstGeom prst="rect">
                <a:avLst/>
              </a:prstGeom>
              <a:noFill/>
            </p:spPr>
            <p:txBody>
              <a:bodyPr wrap="square" rtlCol="0">
                <a:spAutoFit/>
              </a:bodyPr>
              <a:lstStyle/>
              <a:p>
                <a:pPr algn="just"/>
                <a:endParaRPr lang="en-US" altLang="ko-KR" sz="1600" dirty="0">
                  <a:latin typeface="Arial" panose="020B0604020202020204" pitchFamily="34" charset="0"/>
                  <a:cs typeface="Arial" panose="020B0604020202020204" pitchFamily="34" charset="0"/>
                </a:endParaRPr>
              </a:p>
              <a:p>
                <a:pPr algn="just"/>
                <a:r>
                  <a:rPr lang="en-US" altLang="ko-KR" sz="1600" dirty="0">
                    <a:latin typeface="Arial" panose="020B0604020202020204" pitchFamily="34" charset="0"/>
                    <a:cs typeface="Arial" panose="020B0604020202020204" pitchFamily="34" charset="0"/>
                  </a:rPr>
                  <a:t>2.2  Round beam generation in flat-beam mode</a:t>
                </a:r>
              </a:p>
              <a:p>
                <a:pPr marL="742909" lvl="1" indent="-285744" algn="just">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The machine is operated at flat beam mode with the transverse tunes to </a:t>
                </a:r>
                <a14:m>
                  <m:oMath xmlns:m="http://schemas.openxmlformats.org/officeDocument/2006/math">
                    <m:r>
                      <m:rPr>
                        <m:lit/>
                      </m:rPr>
                      <a:rPr lang="en-US" altLang="ko-KR" sz="1600" b="0" i="0" dirty="0" smtClean="0">
                        <a:latin typeface="Cambria Math" panose="02040503050406030204" pitchFamily="18" charset="0"/>
                        <a:cs typeface="Arial" panose="020B0604020202020204" pitchFamily="34" charset="0"/>
                      </a:rPr>
                      <m:t> </m:t>
                    </m:r>
                    <m:r>
                      <m:rPr>
                        <m:sty m:val="p"/>
                      </m:rPr>
                      <a:rPr lang="en-US" altLang="ko-KR" sz="1600" i="0" dirty="0" smtClean="0">
                        <a:latin typeface="Cambria Math" panose="02040503050406030204" pitchFamily="18" charset="0"/>
                        <a:cs typeface="Arial" panose="020B0604020202020204" pitchFamily="34" charset="0"/>
                      </a:rPr>
                      <m:t>Δ</m:t>
                    </m:r>
                    <m:r>
                      <a:rPr lang="en-US" altLang="ko-KR" sz="1600" b="0" i="0" dirty="0" smtClean="0">
                        <a:latin typeface="Cambria Math" panose="02040503050406030204" pitchFamily="18" charset="0"/>
                        <a:cs typeface="Arial" panose="020B0604020202020204" pitchFamily="34" charset="0"/>
                      </a:rPr>
                      <m:t> </m:t>
                    </m:r>
                    <m:r>
                      <a:rPr lang="en-US" altLang="ko-KR" sz="1600" i="1" dirty="0">
                        <a:latin typeface="Cambria Math" panose="02040503050406030204" pitchFamily="18" charset="0"/>
                        <a:cs typeface="Arial" panose="020B0604020202020204" pitchFamily="34" charset="0"/>
                      </a:rPr>
                      <m:t>=</m:t>
                    </m:r>
                    <m:r>
                      <a:rPr lang="en-US" altLang="ko-KR" sz="1600" b="0" i="0" dirty="0" smtClean="0">
                        <a:latin typeface="Cambria Math" panose="02040503050406030204" pitchFamily="18" charset="0"/>
                        <a:cs typeface="Arial" panose="020B0604020202020204" pitchFamily="34" charset="0"/>
                      </a:rPr>
                      <m:t> </m:t>
                    </m:r>
                    <m:r>
                      <a:rPr lang="en-US" altLang="ko-KR" sz="1600" i="1" dirty="0">
                        <a:latin typeface="Cambria Math" panose="02040503050406030204" pitchFamily="18" charset="0"/>
                        <a:cs typeface="Arial" panose="020B0604020202020204" pitchFamily="34" charset="0"/>
                      </a:rPr>
                      <m:t>-0.01</m:t>
                    </m:r>
                    <m:r>
                      <a:rPr lang="en-US" altLang="ko-KR" sz="1600" b="0" i="0" dirty="0" smtClean="0">
                        <a:latin typeface="Cambria Math" panose="02040503050406030204" pitchFamily="18" charset="0"/>
                        <a:cs typeface="Arial" panose="020B0604020202020204" pitchFamily="34" charset="0"/>
                      </a:rPr>
                      <m:t> </m:t>
                    </m:r>
                  </m:oMath>
                </a14:m>
                <a:r>
                  <a:rPr lang="en-US" altLang="ko-KR" sz="1600" dirty="0">
                    <a:latin typeface="Arial" panose="020B0604020202020204" pitchFamily="34" charset="0"/>
                    <a:cs typeface="Arial" panose="020B0604020202020204" pitchFamily="34" charset="0"/>
                  </a:rPr>
                  <a:t>and introduce same skew field with 2.1 (</a:t>
                </a:r>
                <a14:m>
                  <m:oMath xmlns:m="http://schemas.openxmlformats.org/officeDocument/2006/math">
                    <m:sSub>
                      <m:sSubPr>
                        <m:ctrlPr>
                          <a:rPr lang="en-US" altLang="ko-KR" sz="1600" b="0" i="1" smtClean="0">
                            <a:latin typeface="Cambria Math" panose="02040503050406030204" pitchFamily="18" charset="0"/>
                            <a:cs typeface="Arial" panose="020B0604020202020204" pitchFamily="34" charset="0"/>
                          </a:rPr>
                        </m:ctrlPr>
                      </m:sSubPr>
                      <m:e>
                        <m:r>
                          <a:rPr lang="en-US" altLang="ko-KR" sz="1600" b="0" i="1" smtClean="0">
                            <a:latin typeface="Cambria Math" panose="02040503050406030204" pitchFamily="18" charset="0"/>
                            <a:cs typeface="Arial" panose="020B0604020202020204" pitchFamily="34" charset="0"/>
                          </a:rPr>
                          <m:t>𝜈</m:t>
                        </m:r>
                      </m:e>
                      <m:sub>
                        <m:r>
                          <a:rPr lang="en-US" altLang="ko-KR" sz="1600" b="0" i="1" smtClean="0">
                            <a:latin typeface="Cambria Math" panose="02040503050406030204" pitchFamily="18" charset="0"/>
                            <a:cs typeface="Arial" panose="020B0604020202020204" pitchFamily="34" charset="0"/>
                          </a:rPr>
                          <m:t>𝑥</m:t>
                        </m:r>
                      </m:sub>
                    </m:sSub>
                    <m:r>
                      <a:rPr lang="en-US" altLang="ko-KR" sz="1600" b="0" i="1" smtClean="0">
                        <a:latin typeface="Cambria Math" panose="02040503050406030204" pitchFamily="18" charset="0"/>
                        <a:cs typeface="Arial" panose="020B0604020202020204" pitchFamily="34" charset="0"/>
                      </a:rPr>
                      <m:t>=115.21</m:t>
                    </m:r>
                    <m:r>
                      <a:rPr lang="en-US" altLang="ko-KR" sz="1600" i="1">
                        <a:latin typeface="Cambria Math" panose="02040503050406030204" pitchFamily="18" charset="0"/>
                        <a:cs typeface="Arial" panose="020B0604020202020204" pitchFamily="34" charset="0"/>
                      </a:rPr>
                      <m:t>4</m:t>
                    </m:r>
                    <m:r>
                      <a:rPr lang="en-US" altLang="ko-KR" sz="1600" b="0" i="1" smtClean="0">
                        <a:latin typeface="Cambria Math" panose="02040503050406030204" pitchFamily="18" charset="0"/>
                        <a:cs typeface="Arial" panose="020B0604020202020204" pitchFamily="34" charset="0"/>
                      </a:rPr>
                      <m:t>1,  </m:t>
                    </m:r>
                    <m:sSub>
                      <m:sSubPr>
                        <m:ctrlPr>
                          <a:rPr lang="en-US" altLang="ko-KR" sz="1600" b="0" i="1" smtClean="0">
                            <a:latin typeface="Cambria Math" panose="02040503050406030204" pitchFamily="18" charset="0"/>
                            <a:cs typeface="Arial" panose="020B0604020202020204" pitchFamily="34" charset="0"/>
                          </a:rPr>
                        </m:ctrlPr>
                      </m:sSubPr>
                      <m:e>
                        <m:r>
                          <a:rPr lang="en-US" altLang="ko-KR" sz="1600" b="0" i="1" smtClean="0">
                            <a:latin typeface="Cambria Math" panose="02040503050406030204" pitchFamily="18" charset="0"/>
                            <a:cs typeface="Arial" panose="020B0604020202020204" pitchFamily="34" charset="0"/>
                          </a:rPr>
                          <m:t>𝜈</m:t>
                        </m:r>
                      </m:e>
                      <m:sub>
                        <m:r>
                          <a:rPr lang="en-US" altLang="ko-KR" sz="1600" b="0" i="1" smtClean="0">
                            <a:latin typeface="Cambria Math" panose="02040503050406030204" pitchFamily="18" charset="0"/>
                            <a:cs typeface="Arial" panose="020B0604020202020204" pitchFamily="34" charset="0"/>
                          </a:rPr>
                          <m:t>𝑦</m:t>
                        </m:r>
                      </m:sub>
                    </m:sSub>
                    <m:r>
                      <a:rPr lang="en-US" altLang="ko-KR" sz="1600" b="0" i="1" smtClean="0">
                        <a:latin typeface="Cambria Math" panose="02040503050406030204" pitchFamily="18" charset="0"/>
                        <a:cs typeface="Arial" panose="020B0604020202020204" pitchFamily="34" charset="0"/>
                      </a:rPr>
                      <m:t>=104.2</m:t>
                    </m:r>
                    <m:r>
                      <a:rPr lang="en-US" altLang="ko-KR" sz="1600" i="1">
                        <a:latin typeface="Cambria Math" panose="02040503050406030204" pitchFamily="18" charset="0"/>
                        <a:cs typeface="Arial" panose="020B0604020202020204" pitchFamily="34" charset="0"/>
                      </a:rPr>
                      <m:t>24</m:t>
                    </m:r>
                    <m:r>
                      <a:rPr lang="en-US" altLang="ko-KR" sz="1600" b="0" i="1" smtClean="0">
                        <a:latin typeface="Cambria Math" panose="02040503050406030204" pitchFamily="18" charset="0"/>
                        <a:cs typeface="Arial" panose="020B0604020202020204" pitchFamily="34" charset="0"/>
                      </a:rPr>
                      <m:t>1 </m:t>
                    </m:r>
                  </m:oMath>
                </a14:m>
                <a:r>
                  <a:rPr lang="en-US" altLang="ko-KR" sz="1600" dirty="0">
                    <a:latin typeface="Arial" panose="020B0604020202020204" pitchFamily="34" charset="0"/>
                    <a:cs typeface="Arial" panose="020B0604020202020204" pitchFamily="34" charset="0"/>
                  </a:rPr>
                  <a:t>) </a:t>
                </a:r>
              </a:p>
              <a:p>
                <a:pPr marL="742909" lvl="1" indent="-285744" algn="just">
                  <a:buFont typeface="Wingdings" panose="05000000000000000000" pitchFamily="2" charset="2"/>
                  <a:buChar char="§"/>
                </a:pPr>
                <a:endParaRPr lang="en-US" altLang="ko-KR" sz="1600" dirty="0">
                  <a:latin typeface="Arial" panose="020B0604020202020204" pitchFamily="34" charset="0"/>
                  <a:cs typeface="Arial" panose="020B0604020202020204" pitchFamily="34" charset="0"/>
                </a:endParaRPr>
              </a:p>
              <a:p>
                <a:pPr marL="742909" lvl="1" indent="-285744" algn="just">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The pre-kicker is used to induce a continuous horizontal kick to one specific bunches, thereby pushing the transverse </a:t>
                </a:r>
                <a:r>
                  <a:rPr lang="en-US" altLang="ko-KR" sz="1600" dirty="0" err="1">
                    <a:latin typeface="Arial" panose="020B0604020202020204" pitchFamily="34" charset="0"/>
                    <a:cs typeface="Arial" panose="020B0604020202020204" pitchFamily="34" charset="0"/>
                  </a:rPr>
                  <a:t>betatron</a:t>
                </a:r>
                <a:r>
                  <a:rPr lang="en-US" altLang="ko-KR" sz="1600" dirty="0">
                    <a:latin typeface="Arial" panose="020B0604020202020204" pitchFamily="34" charset="0"/>
                    <a:cs typeface="Arial" panose="020B0604020202020204" pitchFamily="34" charset="0"/>
                  </a:rPr>
                  <a:t> tunes to approaching each other, and round beam generated on a new closed orbit.</a:t>
                </a:r>
              </a:p>
              <a:p>
                <a:pPr marL="742909" lvl="1" indent="-285744" algn="just">
                  <a:buFont typeface="Wingdings" panose="05000000000000000000" pitchFamily="2" charset="2"/>
                  <a:buChar char="§"/>
                </a:pPr>
                <a:endParaRPr lang="en-US" altLang="ko-KR" sz="1600" dirty="0">
                  <a:latin typeface="Arial" panose="020B0604020202020204" pitchFamily="34" charset="0"/>
                  <a:cs typeface="Arial" panose="020B0604020202020204" pitchFamily="34" charset="0"/>
                </a:endParaRPr>
              </a:p>
              <a:p>
                <a:pPr marL="742909" lvl="1" indent="-285744" algn="just">
                  <a:buFont typeface="Wingdings" panose="05000000000000000000" pitchFamily="2" charset="2"/>
                  <a:buChar char="§"/>
                </a:pPr>
                <a:endParaRPr lang="en-US" altLang="ko-KR" sz="1600" dirty="0">
                  <a:latin typeface="Arial" panose="020B0604020202020204" pitchFamily="34" charset="0"/>
                  <a:cs typeface="Arial" panose="020B0604020202020204" pitchFamily="34" charset="0"/>
                </a:endParaRPr>
              </a:p>
              <a:p>
                <a:pPr marL="457165" lvl="1" algn="just"/>
                <a:endParaRPr lang="en-US" altLang="ko-KR" sz="1600" dirty="0">
                  <a:latin typeface="Arial" panose="020B0604020202020204" pitchFamily="34" charset="0"/>
                  <a:cs typeface="Arial" panose="020B0604020202020204" pitchFamily="34" charset="0"/>
                </a:endParaRPr>
              </a:p>
            </p:txBody>
          </p:sp>
        </mc:Choice>
        <mc:Fallback>
          <p:sp>
            <p:nvSpPr>
              <p:cNvPr id="14" name="TextBox 13">
                <a:extLst>
                  <a:ext uri="{FF2B5EF4-FFF2-40B4-BE49-F238E27FC236}">
                    <a16:creationId xmlns:a16="http://schemas.microsoft.com/office/drawing/2014/main" id="{04BB87B5-8E4B-426A-8427-7DE2FEE1259B}"/>
                  </a:ext>
                </a:extLst>
              </p:cNvPr>
              <p:cNvSpPr txBox="1">
                <a:spLocks noRot="1" noChangeAspect="1" noMove="1" noResize="1" noEditPoints="1" noAdjustHandles="1" noChangeArrowheads="1" noChangeShapeType="1" noTextEdit="1"/>
              </p:cNvSpPr>
              <p:nvPr/>
            </p:nvSpPr>
            <p:spPr>
              <a:xfrm>
                <a:off x="432376" y="1010579"/>
                <a:ext cx="11327251" cy="2573974"/>
              </a:xfrm>
              <a:prstGeom prst="rect">
                <a:avLst/>
              </a:prstGeom>
              <a:blipFill>
                <a:blip r:embed="rId4"/>
                <a:stretch>
                  <a:fillRect l="-323" r="-269"/>
                </a:stretch>
              </a:blipFill>
            </p:spPr>
            <p:txBody>
              <a:bodyPr/>
              <a:lstStyle/>
              <a:p>
                <a:r>
                  <a:rPr lang="ko-KR" altLang="en-US">
                    <a:noFill/>
                  </a:rPr>
                  <a:t> </a:t>
                </a:r>
              </a:p>
            </p:txBody>
          </p:sp>
        </mc:Fallback>
      </mc:AlternateContent>
      <p:pic>
        <p:nvPicPr>
          <p:cNvPr id="2" name="그림 1">
            <a:extLst>
              <a:ext uri="{FF2B5EF4-FFF2-40B4-BE49-F238E27FC236}">
                <a16:creationId xmlns:a16="http://schemas.microsoft.com/office/drawing/2014/main" id="{1BF6905A-1F57-49EA-BE10-49F197482372}"/>
              </a:ext>
            </a:extLst>
          </p:cNvPr>
          <p:cNvPicPr>
            <a:picLocks noChangeAspect="1"/>
          </p:cNvPicPr>
          <p:nvPr/>
        </p:nvPicPr>
        <p:blipFill>
          <a:blip r:embed="rId5"/>
          <a:stretch>
            <a:fillRect/>
          </a:stretch>
        </p:blipFill>
        <p:spPr>
          <a:xfrm>
            <a:off x="579494" y="2789828"/>
            <a:ext cx="10758691" cy="3862882"/>
          </a:xfrm>
          <a:prstGeom prst="rect">
            <a:avLst/>
          </a:prstGeom>
        </p:spPr>
      </p:pic>
    </p:spTree>
    <p:extLst>
      <p:ext uri="{BB962C8B-B14F-4D97-AF65-F5344CB8AC3E}">
        <p14:creationId xmlns:p14="http://schemas.microsoft.com/office/powerpoint/2010/main" val="2733831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279887"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III. Dynamic aperture</a:t>
            </a:r>
            <a:endParaRPr lang="ko-KR" altLang="en-US" sz="2240" b="1" dirty="0">
              <a:solidFill>
                <a:schemeClr val="tx2"/>
              </a:solidFill>
              <a:cs typeface="Verdana" panose="020B0604030504040204" pitchFamily="34" charset="0"/>
            </a:endParaRPr>
          </a:p>
        </p:txBody>
      </p:sp>
      <p:sp>
        <p:nvSpPr>
          <p:cNvPr id="15" name="직사각형 14">
            <a:extLst>
              <a:ext uri="{FF2B5EF4-FFF2-40B4-BE49-F238E27FC236}">
                <a16:creationId xmlns:a16="http://schemas.microsoft.com/office/drawing/2014/main" id="{AF428308-FDC0-4CEC-B6EA-282F07D8EF4A}"/>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2BF175C4-C335-4743-BFE6-744F1FD95337}"/>
                  </a:ext>
                </a:extLst>
              </p:cNvPr>
              <p:cNvSpPr txBox="1"/>
              <p:nvPr/>
            </p:nvSpPr>
            <p:spPr>
              <a:xfrm>
                <a:off x="432376" y="1010579"/>
                <a:ext cx="11327251" cy="3085845"/>
              </a:xfrm>
              <a:prstGeom prst="rect">
                <a:avLst/>
              </a:prstGeom>
              <a:noFill/>
            </p:spPr>
            <p:txBody>
              <a:bodyPr wrap="square" rtlCol="0">
                <a:spAutoFit/>
              </a:bodyPr>
              <a:lstStyle/>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Original : regular lattice without or with errors (</a:t>
                </a:r>
                <a14:m>
                  <m:oMath xmlns:m="http://schemas.openxmlformats.org/officeDocument/2006/math">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𝜈</m:t>
                        </m:r>
                      </m:e>
                      <m:sub>
                        <m:r>
                          <a:rPr lang="en-US" altLang="ko-KR" sz="1600" i="1">
                            <a:latin typeface="Cambria Math" panose="02040503050406030204" pitchFamily="18" charset="0"/>
                            <a:cs typeface="Arial" panose="020B0604020202020204" pitchFamily="34" charset="0"/>
                          </a:rPr>
                          <m:t>𝑥</m:t>
                        </m:r>
                      </m:sub>
                    </m:sSub>
                    <m:r>
                      <a:rPr lang="en-US" altLang="ko-KR" sz="1600" i="1">
                        <a:latin typeface="Cambria Math" panose="02040503050406030204" pitchFamily="18" charset="0"/>
                        <a:cs typeface="Arial" panose="020B0604020202020204" pitchFamily="34" charset="0"/>
                      </a:rPr>
                      <m:t>=115.</m:t>
                    </m:r>
                    <m:r>
                      <a:rPr lang="en-US" altLang="ko-KR" sz="1600" i="1" smtClean="0">
                        <a:latin typeface="Cambria Math" panose="02040503050406030204" pitchFamily="18" charset="0"/>
                        <a:cs typeface="Arial" panose="020B0604020202020204" pitchFamily="34" charset="0"/>
                      </a:rPr>
                      <m:t>1499</m:t>
                    </m:r>
                    <m:r>
                      <a:rPr lang="en-US" altLang="ko-KR" sz="1600" i="1">
                        <a:latin typeface="Cambria Math" panose="02040503050406030204" pitchFamily="18" charset="0"/>
                        <a:cs typeface="Arial" panose="020B0604020202020204" pitchFamily="34" charset="0"/>
                      </a:rPr>
                      <m:t>,  </m:t>
                    </m:r>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𝜈</m:t>
                        </m:r>
                      </m:e>
                      <m:sub>
                        <m:r>
                          <a:rPr lang="en-US" altLang="ko-KR" sz="1600" i="1">
                            <a:latin typeface="Cambria Math" panose="02040503050406030204" pitchFamily="18" charset="0"/>
                            <a:cs typeface="Arial" panose="020B0604020202020204" pitchFamily="34" charset="0"/>
                          </a:rPr>
                          <m:t>𝑦</m:t>
                        </m:r>
                      </m:sub>
                    </m:sSub>
                    <m:r>
                      <a:rPr lang="en-US" altLang="ko-KR" sz="1600" i="1">
                        <a:latin typeface="Cambria Math" panose="02040503050406030204" pitchFamily="18" charset="0"/>
                        <a:cs typeface="Arial" panose="020B0604020202020204" pitchFamily="34" charset="0"/>
                      </a:rPr>
                      <m:t>=104</m:t>
                    </m:r>
                    <m:r>
                      <a:rPr lang="en-US" altLang="ko-KR" sz="1600" i="1" smtClean="0">
                        <a:latin typeface="Cambria Math" panose="02040503050406030204" pitchFamily="18" charset="0"/>
                        <a:cs typeface="Arial" panose="020B0604020202020204" pitchFamily="34" charset="0"/>
                      </a:rPr>
                      <m:t>.2833</m:t>
                    </m:r>
                  </m:oMath>
                </a14:m>
                <a:r>
                  <a:rPr lang="en-US" altLang="ko-KR" sz="1600" dirty="0">
                    <a:latin typeface="Arial" panose="020B0604020202020204" pitchFamily="34" charset="0"/>
                    <a:cs typeface="Arial" panose="020B0604020202020204" pitchFamily="34" charset="0"/>
                  </a:rPr>
                  <a:t>) </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Round : round beam lattice without or with errors (</a:t>
                </a:r>
                <a14:m>
                  <m:oMath xmlns:m="http://schemas.openxmlformats.org/officeDocument/2006/math">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𝜈</m:t>
                        </m:r>
                      </m:e>
                      <m:sub>
                        <m:r>
                          <a:rPr lang="en-US" altLang="ko-KR" sz="1600" i="1">
                            <a:latin typeface="Cambria Math" panose="02040503050406030204" pitchFamily="18" charset="0"/>
                            <a:cs typeface="Arial" panose="020B0604020202020204" pitchFamily="34" charset="0"/>
                          </a:rPr>
                          <m:t>𝑥</m:t>
                        </m:r>
                      </m:sub>
                    </m:sSub>
                    <m:r>
                      <a:rPr lang="en-US" altLang="ko-KR" sz="1600" i="1">
                        <a:latin typeface="Cambria Math" panose="02040503050406030204" pitchFamily="18" charset="0"/>
                        <a:cs typeface="Arial" panose="020B0604020202020204" pitchFamily="34" charset="0"/>
                      </a:rPr>
                      <m:t>=115.</m:t>
                    </m:r>
                    <m:r>
                      <a:rPr lang="en-US" altLang="ko-KR" sz="1600" i="1">
                        <a:latin typeface="Cambria Math" panose="02040503050406030204" pitchFamily="18" charset="0"/>
                        <a:cs typeface="Arial" panose="020B0604020202020204" pitchFamily="34" charset="0"/>
                      </a:rPr>
                      <m:t>2191</m:t>
                    </m:r>
                    <m:r>
                      <a:rPr lang="en-US" altLang="ko-KR" sz="1600" i="1">
                        <a:latin typeface="Cambria Math" panose="02040503050406030204" pitchFamily="18" charset="0"/>
                        <a:cs typeface="Arial" panose="020B0604020202020204" pitchFamily="34" charset="0"/>
                      </a:rPr>
                      <m:t>,  </m:t>
                    </m:r>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𝜈</m:t>
                        </m:r>
                      </m:e>
                      <m:sub>
                        <m:r>
                          <a:rPr lang="en-US" altLang="ko-KR" sz="1600" i="1">
                            <a:latin typeface="Cambria Math" panose="02040503050406030204" pitchFamily="18" charset="0"/>
                            <a:cs typeface="Arial" panose="020B0604020202020204" pitchFamily="34" charset="0"/>
                          </a:rPr>
                          <m:t>𝑦</m:t>
                        </m:r>
                      </m:sub>
                    </m:sSub>
                    <m:r>
                      <a:rPr lang="en-US" altLang="ko-KR" sz="1600" i="1">
                        <a:latin typeface="Cambria Math" panose="02040503050406030204" pitchFamily="18" charset="0"/>
                        <a:cs typeface="Arial" panose="020B0604020202020204" pitchFamily="34" charset="0"/>
                      </a:rPr>
                      <m:t>=104</m:t>
                    </m:r>
                    <m:r>
                      <a:rPr lang="en-US" altLang="ko-KR" sz="1600" i="1">
                        <a:latin typeface="Cambria Math" panose="02040503050406030204" pitchFamily="18" charset="0"/>
                        <a:cs typeface="Arial" panose="020B0604020202020204" pitchFamily="34" charset="0"/>
                      </a:rPr>
                      <m:t>.2</m:t>
                    </m:r>
                    <m:r>
                      <a:rPr lang="en-US" altLang="ko-KR" sz="1600" i="1" smtClean="0">
                        <a:latin typeface="Cambria Math" panose="02040503050406030204" pitchFamily="18" charset="0"/>
                        <a:cs typeface="Arial" panose="020B0604020202020204" pitchFamily="34" charset="0"/>
                      </a:rPr>
                      <m:t>191</m:t>
                    </m:r>
                    <m:r>
                      <a:rPr lang="en-US" altLang="ko-KR" sz="1600" b="0" i="0" smtClean="0">
                        <a:latin typeface="Cambria Math" panose="02040503050406030204" pitchFamily="18" charset="0"/>
                        <a:cs typeface="Arial" panose="020B0604020202020204" pitchFamily="34" charset="0"/>
                      </a:rPr>
                      <m:t> </m:t>
                    </m:r>
                  </m:oMath>
                </a14:m>
                <a:r>
                  <a:rPr lang="en-US" altLang="ko-KR" sz="1600" dirty="0">
                    <a:latin typeface="Arial" panose="020B0604020202020204" pitchFamily="34" charset="0"/>
                    <a:cs typeface="Arial" panose="020B0604020202020204" pitchFamily="34" charset="0"/>
                  </a:rPr>
                  <a:t>) </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Flat : based on round beam lattice, increasing the horizontal kick angle 40 </a:t>
                </a:r>
                <a14:m>
                  <m:oMath xmlns:m="http://schemas.openxmlformats.org/officeDocument/2006/math">
                    <m:r>
                      <a:rPr lang="en-US" altLang="ko-KR" sz="1600" i="1" dirty="0" smtClean="0">
                        <a:latin typeface="Cambria Math" panose="02040503050406030204" pitchFamily="18" charset="0"/>
                        <a:cs typeface="Arial" panose="020B0604020202020204" pitchFamily="34" charset="0"/>
                      </a:rPr>
                      <m:t>𝜇</m:t>
                    </m:r>
                    <m:r>
                      <m:rPr>
                        <m:sty m:val="p"/>
                      </m:rPr>
                      <a:rPr lang="en-US" altLang="ko-KR" sz="1600" i="1" dirty="0">
                        <a:latin typeface="Cambria Math" panose="02040503050406030204" pitchFamily="18" charset="0"/>
                        <a:cs typeface="Arial" panose="020B0604020202020204" pitchFamily="34" charset="0"/>
                      </a:rPr>
                      <m:t>rad</m:t>
                    </m:r>
                    <m:r>
                      <a:rPr lang="en-US" altLang="ko-KR" sz="1600" b="0" i="0" dirty="0" smtClean="0">
                        <a:latin typeface="Cambria Math" panose="02040503050406030204" pitchFamily="18" charset="0"/>
                        <a:cs typeface="Arial" panose="020B0604020202020204" pitchFamily="34" charset="0"/>
                      </a:rPr>
                      <m:t>  </m:t>
                    </m:r>
                  </m:oMath>
                </a14:m>
                <a:r>
                  <a:rPr lang="en-US" altLang="ko-KR" sz="1600" dirty="0">
                    <a:latin typeface="Arial" panose="020B0604020202020204" pitchFamily="34" charset="0"/>
                    <a:cs typeface="Arial" panose="020B0604020202020204" pitchFamily="34" charset="0"/>
                  </a:rPr>
                  <a:t>of the pre-kicker for providing a horizontal offset approximately 0.05mm at the injection point.</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Performed DA simulation 100 random lattices with errors and correction</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algn="just"/>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p:txBody>
          </p:sp>
        </mc:Choice>
        <mc:Fallback>
          <p:sp>
            <p:nvSpPr>
              <p:cNvPr id="14" name="TextBox 13">
                <a:extLst>
                  <a:ext uri="{FF2B5EF4-FFF2-40B4-BE49-F238E27FC236}">
                    <a16:creationId xmlns:a16="http://schemas.microsoft.com/office/drawing/2014/main" id="{2BF175C4-C335-4743-BFE6-744F1FD95337}"/>
                  </a:ext>
                </a:extLst>
              </p:cNvPr>
              <p:cNvSpPr txBox="1">
                <a:spLocks noRot="1" noChangeAspect="1" noMove="1" noResize="1" noEditPoints="1" noAdjustHandles="1" noChangeArrowheads="1" noChangeShapeType="1" noTextEdit="1"/>
              </p:cNvSpPr>
              <p:nvPr/>
            </p:nvSpPr>
            <p:spPr>
              <a:xfrm>
                <a:off x="432376" y="1010579"/>
                <a:ext cx="11327251" cy="3085845"/>
              </a:xfrm>
              <a:prstGeom prst="rect">
                <a:avLst/>
              </a:prstGeom>
              <a:blipFill>
                <a:blip r:embed="rId5"/>
                <a:stretch>
                  <a:fillRect l="-215" t="-593" r="-269"/>
                </a:stretch>
              </a:blipFill>
            </p:spPr>
            <p:txBody>
              <a:bodyPr/>
              <a:lstStyle/>
              <a:p>
                <a:r>
                  <a:rPr lang="ko-KR" altLang="en-US">
                    <a:noFill/>
                  </a:rPr>
                  <a:t> </a:t>
                </a:r>
              </a:p>
            </p:txBody>
          </p:sp>
        </mc:Fallback>
      </mc:AlternateContent>
      <p:pic>
        <p:nvPicPr>
          <p:cNvPr id="2" name="그림 1">
            <a:extLst>
              <a:ext uri="{FF2B5EF4-FFF2-40B4-BE49-F238E27FC236}">
                <a16:creationId xmlns:a16="http://schemas.microsoft.com/office/drawing/2014/main" id="{D6659714-1A9F-4766-BA61-759C9105F00F}"/>
              </a:ext>
            </a:extLst>
          </p:cNvPr>
          <p:cNvPicPr>
            <a:picLocks noChangeAspect="1"/>
          </p:cNvPicPr>
          <p:nvPr/>
        </p:nvPicPr>
        <p:blipFill>
          <a:blip r:embed="rId6"/>
          <a:stretch>
            <a:fillRect/>
          </a:stretch>
        </p:blipFill>
        <p:spPr>
          <a:xfrm>
            <a:off x="2765299" y="3179262"/>
            <a:ext cx="6715125" cy="2505075"/>
          </a:xfrm>
          <a:prstGeom prst="rect">
            <a:avLst/>
          </a:prstGeom>
        </p:spPr>
      </p:pic>
    </p:spTree>
    <p:extLst>
      <p:ext uri="{BB962C8B-B14F-4D97-AF65-F5344CB8AC3E}">
        <p14:creationId xmlns:p14="http://schemas.microsoft.com/office/powerpoint/2010/main" val="23968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Composition of the paper</a:t>
            </a:r>
            <a:endParaRPr lang="ko-KR" altLang="en-US" sz="2240" b="1" dirty="0">
              <a:solidFill>
                <a:schemeClr val="tx2"/>
              </a:solidFill>
              <a:cs typeface="Verdana" panose="020B0604030504040204" pitchFamily="34" charset="0"/>
            </a:endParaRPr>
          </a:p>
        </p:txBody>
      </p:sp>
      <p:sp>
        <p:nvSpPr>
          <p:cNvPr id="3" name="TextBox 2">
            <a:extLst>
              <a:ext uri="{FF2B5EF4-FFF2-40B4-BE49-F238E27FC236}">
                <a16:creationId xmlns:a16="http://schemas.microsoft.com/office/drawing/2014/main" id="{294F3C9C-0BC6-46E3-9008-96C8684BF400}"/>
              </a:ext>
            </a:extLst>
          </p:cNvPr>
          <p:cNvSpPr txBox="1"/>
          <p:nvPr/>
        </p:nvSpPr>
        <p:spPr>
          <a:xfrm>
            <a:off x="489465" y="967433"/>
            <a:ext cx="11326664" cy="5546198"/>
          </a:xfrm>
          <a:prstGeom prst="rect">
            <a:avLst/>
          </a:prstGeom>
          <a:noFill/>
        </p:spPr>
        <p:txBody>
          <a:bodyPr wrap="square" rtlCol="0">
            <a:spAutoFit/>
          </a:bodyPr>
          <a:lstStyle/>
          <a:p>
            <a:pPr marL="342891" indent="-342891" algn="just">
              <a:lnSpc>
                <a:spcPct val="150000"/>
              </a:lnSpc>
              <a:buAutoNum type="arabicPeriod"/>
            </a:pPr>
            <a:r>
              <a:rPr lang="en-US" altLang="ko-KR" sz="1400" b="1" dirty="0">
                <a:latin typeface="Arial" panose="020B0604020202020204" pitchFamily="34" charset="0"/>
                <a:cs typeface="Arial" panose="020B0604020202020204" pitchFamily="34" charset="0"/>
              </a:rPr>
              <a:t>Introduction</a:t>
            </a:r>
          </a:p>
          <a:p>
            <a:pPr marL="742932" lvl="1" indent="-285744" algn="just">
              <a:lnSpc>
                <a:spcPct val="150000"/>
              </a:lnSpc>
              <a:buFont typeface="Wingdings" panose="05000000000000000000" pitchFamily="2" charset="2"/>
              <a:buChar char="§"/>
            </a:pPr>
            <a:r>
              <a:rPr lang="en-US" altLang="ko-KR" sz="1400" dirty="0">
                <a:latin typeface="Arial" panose="020B0604020202020204" pitchFamily="34" charset="0"/>
                <a:cs typeface="Arial" panose="020B0604020202020204" pitchFamily="34" charset="0"/>
              </a:rPr>
              <a:t>The round beam mode mitigates strong intra-beam scattering (IBS) effects and increases the </a:t>
            </a:r>
            <a:r>
              <a:rPr lang="en-US" altLang="ko-KR" sz="1400" dirty="0" err="1">
                <a:latin typeface="Arial" panose="020B0604020202020204" pitchFamily="34" charset="0"/>
                <a:cs typeface="Arial" panose="020B0604020202020204" pitchFamily="34" charset="0"/>
              </a:rPr>
              <a:t>Touschek</a:t>
            </a:r>
            <a:r>
              <a:rPr lang="en-US" altLang="ko-KR" sz="1400" dirty="0">
                <a:latin typeface="Arial" panose="020B0604020202020204" pitchFamily="34" charset="0"/>
                <a:cs typeface="Arial" panose="020B0604020202020204" pitchFamily="34" charset="0"/>
              </a:rPr>
              <a:t> lifetime. However, some beamline applications prefer a horizontally elongated flat beam for higher photon beam brightness.</a:t>
            </a:r>
          </a:p>
          <a:p>
            <a:pPr marL="742932" lvl="1" indent="-285744" algn="just">
              <a:lnSpc>
                <a:spcPct val="150000"/>
              </a:lnSpc>
              <a:buFont typeface="Wingdings" panose="05000000000000000000" pitchFamily="2" charset="2"/>
              <a:buChar char="§"/>
            </a:pPr>
            <a:r>
              <a:rPr lang="en-US" altLang="ko-KR" sz="1400" dirty="0">
                <a:latin typeface="Arial" panose="020B0604020202020204" pitchFamily="34" charset="0"/>
                <a:cs typeface="Arial" panose="020B0604020202020204" pitchFamily="34" charset="0"/>
              </a:rPr>
              <a:t>To overcome the limitation of operating only in one mode (either round beam or flat beam), this paper proposes methods for simultaneous operation of both modes. </a:t>
            </a:r>
          </a:p>
          <a:p>
            <a:pPr marL="342891" indent="-342891" algn="just">
              <a:lnSpc>
                <a:spcPct val="150000"/>
              </a:lnSpc>
              <a:buAutoNum type="arabicPeriod"/>
            </a:pPr>
            <a:r>
              <a:rPr lang="en-US" altLang="ko-KR" sz="1400" b="1" dirty="0"/>
              <a:t>Simultaneous Operation Scheme Based on the HEPS Lattice </a:t>
            </a:r>
          </a:p>
          <a:p>
            <a:pPr marL="800080" lvl="1" indent="-342891" algn="just">
              <a:lnSpc>
                <a:spcPct val="150000"/>
              </a:lnSpc>
              <a:buAutoNum type="arabicPeriod"/>
            </a:pPr>
            <a:r>
              <a:rPr lang="en-US" altLang="ko-KR" sz="1400" dirty="0">
                <a:latin typeface="Arial" panose="020B0604020202020204" pitchFamily="34" charset="0"/>
                <a:cs typeface="Arial" panose="020B0604020202020204" pitchFamily="34" charset="0"/>
              </a:rPr>
              <a:t>Flat Beam Generation in Round-Beam Mode</a:t>
            </a:r>
          </a:p>
          <a:p>
            <a:pPr marL="1200121" lvl="2" indent="-285744" algn="just">
              <a:lnSpc>
                <a:spcPct val="150000"/>
              </a:lnSpc>
              <a:buFont typeface="Wingdings" panose="05000000000000000000" pitchFamily="2" charset="2"/>
              <a:buChar char="§"/>
            </a:pPr>
            <a:r>
              <a:rPr lang="en-US" altLang="ko-KR" sz="1400" dirty="0">
                <a:latin typeface="Arial" panose="020B0604020202020204" pitchFamily="34" charset="0"/>
                <a:cs typeface="Arial" panose="020B0604020202020204" pitchFamily="34" charset="0"/>
              </a:rPr>
              <a:t>A weak skew quadrupole field is introduced to generate a round beam.</a:t>
            </a:r>
          </a:p>
          <a:p>
            <a:pPr marL="1200121" lvl="2" indent="-285744" algn="just">
              <a:lnSpc>
                <a:spcPct val="150000"/>
              </a:lnSpc>
              <a:buFont typeface="Wingdings" panose="05000000000000000000" pitchFamily="2" charset="2"/>
              <a:buChar char="§"/>
            </a:pPr>
            <a:r>
              <a:rPr lang="en-US" altLang="ko-KR" sz="1400" dirty="0">
                <a:latin typeface="Arial" panose="020B0604020202020204" pitchFamily="34" charset="0"/>
                <a:cs typeface="Arial" panose="020B0604020202020204" pitchFamily="34" charset="0"/>
              </a:rPr>
              <a:t>A pre-kicker applies a continuous horizontal kick to a specific bunch, preventing the transverse </a:t>
            </a:r>
            <a:r>
              <a:rPr lang="en-US" altLang="ko-KR" sz="1400" dirty="0" err="1">
                <a:latin typeface="Arial" panose="020B0604020202020204" pitchFamily="34" charset="0"/>
                <a:cs typeface="Arial" panose="020B0604020202020204" pitchFamily="34" charset="0"/>
              </a:rPr>
              <a:t>betatron</a:t>
            </a:r>
            <a:r>
              <a:rPr lang="en-US" altLang="ko-KR" sz="1400" dirty="0">
                <a:latin typeface="Arial" panose="020B0604020202020204" pitchFamily="34" charset="0"/>
                <a:cs typeface="Arial" panose="020B0604020202020204" pitchFamily="34" charset="0"/>
              </a:rPr>
              <a:t> tunes from approaching each other, thereby creating a flat beam.</a:t>
            </a:r>
          </a:p>
          <a:p>
            <a:pPr lvl="1" algn="just">
              <a:lnSpc>
                <a:spcPct val="150000"/>
              </a:lnSpc>
            </a:pPr>
            <a:r>
              <a:rPr lang="en-US" altLang="ko-KR" sz="1400" dirty="0">
                <a:latin typeface="Arial" panose="020B0604020202020204" pitchFamily="34" charset="0"/>
                <a:cs typeface="Arial" panose="020B0604020202020204" pitchFamily="34" charset="0"/>
              </a:rPr>
              <a:t>2.    Round Beam Generation in Flat-Beam Mode</a:t>
            </a:r>
          </a:p>
          <a:p>
            <a:pPr marL="1200121" lvl="2" indent="-285744" algn="just">
              <a:lnSpc>
                <a:spcPct val="150000"/>
              </a:lnSpc>
              <a:buFont typeface="Wingdings" panose="05000000000000000000" pitchFamily="2" charset="2"/>
              <a:buChar char="§"/>
            </a:pPr>
            <a:r>
              <a:rPr lang="en-US" altLang="ko-KR" sz="1400" dirty="0">
                <a:latin typeface="Arial" panose="020B0604020202020204" pitchFamily="34" charset="0"/>
                <a:cs typeface="Arial" panose="020B0604020202020204" pitchFamily="34" charset="0"/>
              </a:rPr>
              <a:t>The machine operates in flat-beam mode.</a:t>
            </a:r>
          </a:p>
          <a:p>
            <a:pPr marL="1200121" lvl="2" indent="-285744" algn="just">
              <a:lnSpc>
                <a:spcPct val="150000"/>
              </a:lnSpc>
              <a:buFont typeface="Wingdings" panose="05000000000000000000" pitchFamily="2" charset="2"/>
              <a:buChar char="§"/>
            </a:pPr>
            <a:r>
              <a:rPr lang="en-US" altLang="ko-KR" sz="1400" dirty="0">
                <a:latin typeface="Arial" panose="020B0604020202020204" pitchFamily="34" charset="0"/>
                <a:cs typeface="Arial" panose="020B0604020202020204" pitchFamily="34" charset="0"/>
              </a:rPr>
              <a:t>A pre-kicker applies a kick to a specific bunch, bringing the horizontal and vertical tunes closer together, generating a round beam.</a:t>
            </a:r>
          </a:p>
          <a:p>
            <a:pPr marL="342891" indent="-342891" algn="just">
              <a:lnSpc>
                <a:spcPct val="150000"/>
              </a:lnSpc>
              <a:buAutoNum type="arabicPeriod"/>
            </a:pPr>
            <a:r>
              <a:rPr lang="en-US" altLang="ko-KR" sz="1400" b="1" dirty="0">
                <a:latin typeface="Arial" panose="020B0604020202020204" pitchFamily="34" charset="0"/>
                <a:cs typeface="Arial" panose="020B0604020202020204" pitchFamily="34" charset="0"/>
              </a:rPr>
              <a:t>Dynamic Aperture Analysis</a:t>
            </a:r>
          </a:p>
          <a:p>
            <a:pPr marL="800080" lvl="1" indent="-342891" algn="just">
              <a:lnSpc>
                <a:spcPct val="150000"/>
              </a:lnSpc>
              <a:buFont typeface="Wingdings" panose="05000000000000000000" pitchFamily="2" charset="2"/>
              <a:buChar char="§"/>
            </a:pPr>
            <a:r>
              <a:rPr lang="en-US" altLang="ko-KR" sz="1400" dirty="0">
                <a:latin typeface="Arial" panose="020B0604020202020204" pitchFamily="34" charset="0"/>
                <a:cs typeface="Arial" panose="020B0604020202020204" pitchFamily="34" charset="0"/>
              </a:rPr>
              <a:t>The impact of these methods on the dynamic aperture is analyzed</a:t>
            </a:r>
          </a:p>
          <a:p>
            <a:pPr marL="800080" lvl="1" indent="-342891" algn="just">
              <a:lnSpc>
                <a:spcPct val="150000"/>
              </a:lnSpc>
              <a:buFont typeface="Wingdings" panose="05000000000000000000" pitchFamily="2" charset="2"/>
              <a:buChar char="§"/>
            </a:pPr>
            <a:r>
              <a:rPr lang="en-US" altLang="ko-KR" sz="1400" dirty="0">
                <a:latin typeface="Arial" panose="020B0604020202020204" pitchFamily="34" charset="0"/>
                <a:cs typeface="Arial" panose="020B0604020202020204" pitchFamily="34" charset="0"/>
              </a:rPr>
              <a:t>Even after introducing random lattice errors, the dynamic aperture remains sufficient to support on-axis injection.</a:t>
            </a:r>
          </a:p>
        </p:txBody>
      </p:sp>
      <p:sp>
        <p:nvSpPr>
          <p:cNvPr id="10" name="Rectangle 6">
            <a:extLst>
              <a:ext uri="{FF2B5EF4-FFF2-40B4-BE49-F238E27FC236}">
                <a16:creationId xmlns:a16="http://schemas.microsoft.com/office/drawing/2014/main" id="{23443725-347C-40ED-99A2-2C23A3018696}"/>
              </a:ext>
            </a:extLst>
          </p:cNvPr>
          <p:cNvSpPr>
            <a:spLocks noChangeArrowheads="1"/>
          </p:cNvSpPr>
          <p:nvPr/>
        </p:nvSpPr>
        <p:spPr bwMode="auto">
          <a:xfrm>
            <a:off x="1" y="-32316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endParaRPr lang="ko-KR" altLang="ko-KR" dirty="0">
              <a:latin typeface="Arial" panose="020B0604020202020204" pitchFamily="34" charset="0"/>
            </a:endParaRPr>
          </a:p>
          <a:p>
            <a:pPr defTabSz="914377" eaLnBrk="0" fontAlgn="base" hangingPunct="0">
              <a:spcBef>
                <a:spcPct val="0"/>
              </a:spcBef>
              <a:spcAft>
                <a:spcPct val="0"/>
              </a:spcAft>
            </a:pPr>
            <a:endParaRPr lang="ko-KR" altLang="ko-KR" dirty="0">
              <a:latin typeface="Arial" panose="020B0604020202020204" pitchFamily="34" charset="0"/>
            </a:endParaRPr>
          </a:p>
        </p:txBody>
      </p:sp>
      <p:sp>
        <p:nvSpPr>
          <p:cNvPr id="18" name="TextBox 17">
            <a:extLst>
              <a:ext uri="{FF2B5EF4-FFF2-40B4-BE49-F238E27FC236}">
                <a16:creationId xmlns:a16="http://schemas.microsoft.com/office/drawing/2014/main" id="{44F02147-5D29-4D8D-AA0D-AFDC4A67FE75}"/>
              </a:ext>
            </a:extLst>
          </p:cNvPr>
          <p:cNvSpPr txBox="1"/>
          <p:nvPr/>
        </p:nvSpPr>
        <p:spPr>
          <a:xfrm>
            <a:off x="1410829"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JKPS</a:t>
            </a:r>
            <a:endParaRPr lang="ko-KR" altLang="en-US" sz="1920"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2555317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279887"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III. Dynamic aperture</a:t>
            </a:r>
            <a:endParaRPr lang="ko-KR" altLang="en-US" sz="2240" b="1" dirty="0">
              <a:solidFill>
                <a:schemeClr val="tx2"/>
              </a:solidFill>
              <a:cs typeface="Verdana" panose="020B0604030504040204" pitchFamily="34" charset="0"/>
            </a:endParaRPr>
          </a:p>
        </p:txBody>
      </p:sp>
      <p:sp>
        <p:nvSpPr>
          <p:cNvPr id="15" name="직사각형 14">
            <a:extLst>
              <a:ext uri="{FF2B5EF4-FFF2-40B4-BE49-F238E27FC236}">
                <a16:creationId xmlns:a16="http://schemas.microsoft.com/office/drawing/2014/main" id="{AF428308-FDC0-4CEC-B6EA-282F07D8EF4A}"/>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p:sp>
        <p:nvSpPr>
          <p:cNvPr id="14" name="TextBox 13">
            <a:extLst>
              <a:ext uri="{FF2B5EF4-FFF2-40B4-BE49-F238E27FC236}">
                <a16:creationId xmlns:a16="http://schemas.microsoft.com/office/drawing/2014/main" id="{2BF175C4-C335-4743-BFE6-744F1FD95337}"/>
              </a:ext>
            </a:extLst>
          </p:cNvPr>
          <p:cNvSpPr txBox="1"/>
          <p:nvPr/>
        </p:nvSpPr>
        <p:spPr>
          <a:xfrm>
            <a:off x="432376" y="1010579"/>
            <a:ext cx="11327251" cy="1077218"/>
          </a:xfrm>
          <a:prstGeom prst="rect">
            <a:avLst/>
          </a:prstGeom>
          <a:noFill/>
        </p:spPr>
        <p:txBody>
          <a:bodyPr wrap="square" rtlCol="0">
            <a:spAutoFit/>
          </a:bodyPr>
          <a:lstStyle/>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algn="just"/>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p:txBody>
      </p:sp>
      <p:pic>
        <p:nvPicPr>
          <p:cNvPr id="3" name="그림 2">
            <a:extLst>
              <a:ext uri="{FF2B5EF4-FFF2-40B4-BE49-F238E27FC236}">
                <a16:creationId xmlns:a16="http://schemas.microsoft.com/office/drawing/2014/main" id="{C362DC5D-E02B-4A0E-ADAD-6EAB8899862E}"/>
              </a:ext>
            </a:extLst>
          </p:cNvPr>
          <p:cNvPicPr>
            <a:picLocks noChangeAspect="1"/>
          </p:cNvPicPr>
          <p:nvPr/>
        </p:nvPicPr>
        <p:blipFill>
          <a:blip r:embed="rId5"/>
          <a:stretch>
            <a:fillRect/>
          </a:stretch>
        </p:blipFill>
        <p:spPr>
          <a:xfrm>
            <a:off x="114299" y="1330003"/>
            <a:ext cx="5719187" cy="4434604"/>
          </a:xfrm>
          <a:prstGeom prst="rect">
            <a:avLst/>
          </a:prstGeom>
        </p:spPr>
      </p:pic>
      <p:pic>
        <p:nvPicPr>
          <p:cNvPr id="4" name="그림 3">
            <a:extLst>
              <a:ext uri="{FF2B5EF4-FFF2-40B4-BE49-F238E27FC236}">
                <a16:creationId xmlns:a16="http://schemas.microsoft.com/office/drawing/2014/main" id="{0DA6422E-A40B-47D8-A487-45B36A031BC0}"/>
              </a:ext>
            </a:extLst>
          </p:cNvPr>
          <p:cNvPicPr>
            <a:picLocks noChangeAspect="1"/>
          </p:cNvPicPr>
          <p:nvPr/>
        </p:nvPicPr>
        <p:blipFill>
          <a:blip r:embed="rId6"/>
          <a:stretch>
            <a:fillRect/>
          </a:stretch>
        </p:blipFill>
        <p:spPr>
          <a:xfrm>
            <a:off x="6096000" y="1412817"/>
            <a:ext cx="5527728" cy="4434604"/>
          </a:xfrm>
          <a:prstGeom prst="rect">
            <a:avLst/>
          </a:prstGeom>
        </p:spPr>
      </p:pic>
    </p:spTree>
    <p:extLst>
      <p:ext uri="{BB962C8B-B14F-4D97-AF65-F5344CB8AC3E}">
        <p14:creationId xmlns:p14="http://schemas.microsoft.com/office/powerpoint/2010/main" val="1359709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279887"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III. Dynamic aperture</a:t>
            </a:r>
            <a:endParaRPr lang="ko-KR" altLang="en-US" sz="2240" b="1" dirty="0">
              <a:solidFill>
                <a:schemeClr val="tx2"/>
              </a:solidFill>
              <a:cs typeface="Verdana" panose="020B0604030504040204" pitchFamily="34" charset="0"/>
            </a:endParaRPr>
          </a:p>
        </p:txBody>
      </p:sp>
      <p:sp>
        <p:nvSpPr>
          <p:cNvPr id="15" name="직사각형 14">
            <a:extLst>
              <a:ext uri="{FF2B5EF4-FFF2-40B4-BE49-F238E27FC236}">
                <a16:creationId xmlns:a16="http://schemas.microsoft.com/office/drawing/2014/main" id="{AF428308-FDC0-4CEC-B6EA-282F07D8EF4A}"/>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2BF175C4-C335-4743-BFE6-744F1FD95337}"/>
                  </a:ext>
                </a:extLst>
              </p:cNvPr>
              <p:cNvSpPr txBox="1"/>
              <p:nvPr/>
            </p:nvSpPr>
            <p:spPr>
              <a:xfrm>
                <a:off x="432376" y="1010579"/>
                <a:ext cx="11327251" cy="3085845"/>
              </a:xfrm>
              <a:prstGeom prst="rect">
                <a:avLst/>
              </a:prstGeom>
              <a:noFill/>
            </p:spPr>
            <p:txBody>
              <a:bodyPr wrap="square" rtlCol="0">
                <a:spAutoFit/>
              </a:bodyPr>
              <a:lstStyle/>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Original : regular lattice without or with errors (</a:t>
                </a:r>
                <a14:m>
                  <m:oMath xmlns:m="http://schemas.openxmlformats.org/officeDocument/2006/math">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𝜈</m:t>
                        </m:r>
                      </m:e>
                      <m:sub>
                        <m:r>
                          <a:rPr lang="en-US" altLang="ko-KR" sz="1600" i="1">
                            <a:latin typeface="Cambria Math" panose="02040503050406030204" pitchFamily="18" charset="0"/>
                            <a:cs typeface="Arial" panose="020B0604020202020204" pitchFamily="34" charset="0"/>
                          </a:rPr>
                          <m:t>𝑥</m:t>
                        </m:r>
                      </m:sub>
                    </m:sSub>
                    <m:r>
                      <a:rPr lang="en-US" altLang="ko-KR" sz="1600" i="1">
                        <a:latin typeface="Cambria Math" panose="02040503050406030204" pitchFamily="18" charset="0"/>
                        <a:cs typeface="Arial" panose="020B0604020202020204" pitchFamily="34" charset="0"/>
                      </a:rPr>
                      <m:t>=115.</m:t>
                    </m:r>
                    <m:r>
                      <a:rPr lang="en-US" altLang="ko-KR" sz="1600" i="1" smtClean="0">
                        <a:latin typeface="Cambria Math" panose="02040503050406030204" pitchFamily="18" charset="0"/>
                        <a:cs typeface="Arial" panose="020B0604020202020204" pitchFamily="34" charset="0"/>
                      </a:rPr>
                      <m:t>1499</m:t>
                    </m:r>
                    <m:r>
                      <a:rPr lang="en-US" altLang="ko-KR" sz="1600" i="1">
                        <a:latin typeface="Cambria Math" panose="02040503050406030204" pitchFamily="18" charset="0"/>
                        <a:cs typeface="Arial" panose="020B0604020202020204" pitchFamily="34" charset="0"/>
                      </a:rPr>
                      <m:t>,  </m:t>
                    </m:r>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𝜈</m:t>
                        </m:r>
                      </m:e>
                      <m:sub>
                        <m:r>
                          <a:rPr lang="en-US" altLang="ko-KR" sz="1600" i="1">
                            <a:latin typeface="Cambria Math" panose="02040503050406030204" pitchFamily="18" charset="0"/>
                            <a:cs typeface="Arial" panose="020B0604020202020204" pitchFamily="34" charset="0"/>
                          </a:rPr>
                          <m:t>𝑦</m:t>
                        </m:r>
                      </m:sub>
                    </m:sSub>
                    <m:r>
                      <a:rPr lang="en-US" altLang="ko-KR" sz="1600" i="1">
                        <a:latin typeface="Cambria Math" panose="02040503050406030204" pitchFamily="18" charset="0"/>
                        <a:cs typeface="Arial" panose="020B0604020202020204" pitchFamily="34" charset="0"/>
                      </a:rPr>
                      <m:t>=104</m:t>
                    </m:r>
                    <m:r>
                      <a:rPr lang="en-US" altLang="ko-KR" sz="1600" i="1" smtClean="0">
                        <a:latin typeface="Cambria Math" panose="02040503050406030204" pitchFamily="18" charset="0"/>
                        <a:cs typeface="Arial" panose="020B0604020202020204" pitchFamily="34" charset="0"/>
                      </a:rPr>
                      <m:t>.2833</m:t>
                    </m:r>
                  </m:oMath>
                </a14:m>
                <a:r>
                  <a:rPr lang="en-US" altLang="ko-KR" sz="1600" dirty="0">
                    <a:latin typeface="Arial" panose="020B0604020202020204" pitchFamily="34" charset="0"/>
                    <a:cs typeface="Arial" panose="020B0604020202020204" pitchFamily="34" charset="0"/>
                  </a:rPr>
                  <a:t>) </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Flat : flat lattice without or with errors (</a:t>
                </a:r>
                <a14:m>
                  <m:oMath xmlns:m="http://schemas.openxmlformats.org/officeDocument/2006/math">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𝜈</m:t>
                        </m:r>
                      </m:e>
                      <m:sub>
                        <m:r>
                          <a:rPr lang="en-US" altLang="ko-KR" sz="1600" i="1">
                            <a:latin typeface="Cambria Math" panose="02040503050406030204" pitchFamily="18" charset="0"/>
                            <a:cs typeface="Arial" panose="020B0604020202020204" pitchFamily="34" charset="0"/>
                          </a:rPr>
                          <m:t>𝑥</m:t>
                        </m:r>
                      </m:sub>
                    </m:sSub>
                    <m:r>
                      <a:rPr lang="en-US" altLang="ko-KR" sz="1600" i="1">
                        <a:latin typeface="Cambria Math" panose="02040503050406030204" pitchFamily="18" charset="0"/>
                        <a:cs typeface="Arial" panose="020B0604020202020204" pitchFamily="34" charset="0"/>
                      </a:rPr>
                      <m:t>=115.</m:t>
                    </m:r>
                    <m:r>
                      <a:rPr lang="en-US" altLang="ko-KR" sz="1600" i="1">
                        <a:latin typeface="Cambria Math" panose="02040503050406030204" pitchFamily="18" charset="0"/>
                        <a:cs typeface="Arial" panose="020B0604020202020204" pitchFamily="34" charset="0"/>
                      </a:rPr>
                      <m:t>21</m:t>
                    </m:r>
                    <m:r>
                      <a:rPr lang="en-US" altLang="ko-KR" sz="1600" i="1">
                        <a:latin typeface="Cambria Math" panose="02040503050406030204" pitchFamily="18" charset="0"/>
                        <a:cs typeface="Arial" panose="020B0604020202020204" pitchFamily="34" charset="0"/>
                      </a:rPr>
                      <m:t>41,  </m:t>
                    </m:r>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𝜈</m:t>
                        </m:r>
                      </m:e>
                      <m:sub>
                        <m:r>
                          <a:rPr lang="en-US" altLang="ko-KR" sz="1600" i="1">
                            <a:latin typeface="Cambria Math" panose="02040503050406030204" pitchFamily="18" charset="0"/>
                            <a:cs typeface="Arial" panose="020B0604020202020204" pitchFamily="34" charset="0"/>
                          </a:rPr>
                          <m:t>𝑦</m:t>
                        </m:r>
                      </m:sub>
                    </m:sSub>
                    <m:r>
                      <a:rPr lang="en-US" altLang="ko-KR" sz="1600" i="1">
                        <a:latin typeface="Cambria Math" panose="02040503050406030204" pitchFamily="18" charset="0"/>
                        <a:cs typeface="Arial" panose="020B0604020202020204" pitchFamily="34" charset="0"/>
                      </a:rPr>
                      <m:t>=104</m:t>
                    </m:r>
                    <m:r>
                      <a:rPr lang="en-US" altLang="ko-KR" sz="1600" i="1">
                        <a:latin typeface="Cambria Math" panose="02040503050406030204" pitchFamily="18" charset="0"/>
                        <a:cs typeface="Arial" panose="020B0604020202020204" pitchFamily="34" charset="0"/>
                      </a:rPr>
                      <m:t>.2</m:t>
                    </m:r>
                    <m:r>
                      <a:rPr lang="en-US" altLang="ko-KR" sz="1600" i="1" smtClean="0">
                        <a:latin typeface="Cambria Math" panose="02040503050406030204" pitchFamily="18" charset="0"/>
                        <a:cs typeface="Arial" panose="020B0604020202020204" pitchFamily="34" charset="0"/>
                      </a:rPr>
                      <m:t>241</m:t>
                    </m:r>
                    <m:r>
                      <a:rPr lang="en-US" altLang="ko-KR" sz="1600" b="0" i="1" smtClean="0">
                        <a:latin typeface="Cambria Math" panose="02040503050406030204" pitchFamily="18" charset="0"/>
                        <a:cs typeface="Arial" panose="020B0604020202020204" pitchFamily="34" charset="0"/>
                      </a:rPr>
                      <m:t> </m:t>
                    </m:r>
                    <m:r>
                      <a:rPr lang="en-US" altLang="ko-KR" sz="1600" i="1">
                        <a:latin typeface="Cambria Math" panose="02040503050406030204" pitchFamily="18" charset="0"/>
                        <a:cs typeface="Arial" panose="020B0604020202020204" pitchFamily="34" charset="0"/>
                      </a:rPr>
                      <m:t>&amp;</m:t>
                    </m:r>
                    <m:r>
                      <a:rPr lang="en-US" altLang="ko-KR" sz="1600" b="0" i="0" smtClean="0">
                        <a:latin typeface="Cambria Math" panose="02040503050406030204" pitchFamily="18" charset="0"/>
                        <a:cs typeface="Arial" panose="020B0604020202020204" pitchFamily="34" charset="0"/>
                      </a:rPr>
                      <m:t> </m:t>
                    </m:r>
                    <m:r>
                      <m:rPr>
                        <m:sty m:val="p"/>
                      </m:rPr>
                      <a:rPr lang="en-US" altLang="ko-KR" sz="1600" i="1">
                        <a:latin typeface="Cambria Math" panose="02040503050406030204" pitchFamily="18" charset="0"/>
                        <a:cs typeface="Arial" panose="020B0604020202020204" pitchFamily="34" charset="0"/>
                      </a:rPr>
                      <m:t>CDT</m:t>
                    </m:r>
                    <m:r>
                      <a:rPr lang="en-US" altLang="ko-KR" sz="1600" b="0" i="0" smtClean="0">
                        <a:latin typeface="Cambria Math" panose="02040503050406030204" pitchFamily="18" charset="0"/>
                        <a:cs typeface="Arial" panose="020B0604020202020204" pitchFamily="34" charset="0"/>
                      </a:rPr>
                      <m:t> </m:t>
                    </m:r>
                    <m:r>
                      <a:rPr lang="en-US" altLang="ko-KR" sz="1600" i="1">
                        <a:latin typeface="Cambria Math" panose="02040503050406030204" pitchFamily="18" charset="0"/>
                        <a:cs typeface="Arial" panose="020B0604020202020204" pitchFamily="34" charset="0"/>
                      </a:rPr>
                      <m:t>=</m:t>
                    </m:r>
                    <m:r>
                      <a:rPr lang="en-US" altLang="ko-KR" sz="1600" b="0" i="0" smtClean="0">
                        <a:latin typeface="Cambria Math" panose="02040503050406030204" pitchFamily="18" charset="0"/>
                        <a:cs typeface="Arial" panose="020B0604020202020204" pitchFamily="34" charset="0"/>
                      </a:rPr>
                      <m:t> </m:t>
                    </m:r>
                    <m:r>
                      <a:rPr lang="en-US" altLang="ko-KR" sz="1600" i="1">
                        <a:latin typeface="Cambria Math" panose="02040503050406030204" pitchFamily="18" charset="0"/>
                        <a:cs typeface="Arial" panose="020B0604020202020204" pitchFamily="34" charset="0"/>
                      </a:rPr>
                      <m:t>0.0037</m:t>
                    </m:r>
                    <m:r>
                      <a:rPr lang="en-US" altLang="ko-KR" sz="1600" b="0" i="0" smtClean="0">
                        <a:latin typeface="Cambria Math" panose="02040503050406030204" pitchFamily="18" charset="0"/>
                        <a:cs typeface="Arial" panose="020B0604020202020204" pitchFamily="34" charset="0"/>
                      </a:rPr>
                      <m:t> </m:t>
                    </m:r>
                  </m:oMath>
                </a14:m>
                <a:r>
                  <a:rPr lang="en-US" altLang="ko-KR" sz="1600" dirty="0">
                    <a:latin typeface="Arial" panose="020B0604020202020204" pitchFamily="34" charset="0"/>
                    <a:cs typeface="Arial" panose="020B0604020202020204" pitchFamily="34" charset="0"/>
                  </a:rPr>
                  <a:t>) </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Round : based on Flat lattice, increasing the horizontal kick angle 40 </a:t>
                </a:r>
                <a14:m>
                  <m:oMath xmlns:m="http://schemas.openxmlformats.org/officeDocument/2006/math">
                    <m:r>
                      <a:rPr lang="en-US" altLang="ko-KR" sz="1600" b="0" i="1" dirty="0" smtClean="0">
                        <a:latin typeface="Cambria Math" panose="02040503050406030204" pitchFamily="18" charset="0"/>
                        <a:cs typeface="Arial" panose="020B0604020202020204" pitchFamily="34" charset="0"/>
                      </a:rPr>
                      <m:t>𝜇</m:t>
                    </m:r>
                    <m:r>
                      <m:rPr>
                        <m:sty m:val="p"/>
                      </m:rPr>
                      <a:rPr lang="en-US" altLang="ko-KR" sz="1600" i="1" dirty="0">
                        <a:latin typeface="Cambria Math" panose="02040503050406030204" pitchFamily="18" charset="0"/>
                        <a:cs typeface="Arial" panose="020B0604020202020204" pitchFamily="34" charset="0"/>
                      </a:rPr>
                      <m:t>rad</m:t>
                    </m:r>
                    <m:r>
                      <a:rPr lang="en-US" altLang="ko-KR" sz="1600" b="0" i="0" dirty="0" smtClean="0">
                        <a:latin typeface="Cambria Math" panose="02040503050406030204" pitchFamily="18" charset="0"/>
                        <a:cs typeface="Arial" panose="020B0604020202020204" pitchFamily="34" charset="0"/>
                      </a:rPr>
                      <m:t> </m:t>
                    </m:r>
                    <m:r>
                      <m:rPr>
                        <m:lit/>
                      </m:rPr>
                      <a:rPr lang="en-US" altLang="ko-KR" sz="1600" b="0" i="1" dirty="0" smtClean="0">
                        <a:latin typeface="Cambria Math" panose="02040503050406030204" pitchFamily="18" charset="0"/>
                        <a:cs typeface="Arial" panose="020B0604020202020204" pitchFamily="34" charset="0"/>
                      </a:rPr>
                      <m:t> </m:t>
                    </m:r>
                  </m:oMath>
                </a14:m>
                <a:r>
                  <a:rPr lang="en-US" altLang="ko-KR" sz="1600" dirty="0">
                    <a:latin typeface="Arial" panose="020B0604020202020204" pitchFamily="34" charset="0"/>
                    <a:cs typeface="Arial" panose="020B0604020202020204" pitchFamily="34" charset="0"/>
                  </a:rPr>
                  <a:t>of the pre-kicker for </a:t>
                </a:r>
                <a:r>
                  <a:rPr lang="en-US" altLang="ko-KR" sz="1600" dirty="0" err="1">
                    <a:latin typeface="Arial" panose="020B0604020202020204" pitchFamily="34" charset="0"/>
                    <a:cs typeface="Arial" panose="020B0604020202020204" pitchFamily="34" charset="0"/>
                  </a:rPr>
                  <a:t>probiding</a:t>
                </a:r>
                <a:r>
                  <a:rPr lang="en-US" altLang="ko-KR" sz="1600" dirty="0">
                    <a:latin typeface="Arial" panose="020B0604020202020204" pitchFamily="34" charset="0"/>
                    <a:cs typeface="Arial" panose="020B0604020202020204" pitchFamily="34" charset="0"/>
                  </a:rPr>
                  <a:t> a horizontal offset 0.05mm at the injection point</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Performed DA simulation 100 random lattices with errors and correction</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algn="just"/>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p:txBody>
          </p:sp>
        </mc:Choice>
        <mc:Fallback>
          <p:sp>
            <p:nvSpPr>
              <p:cNvPr id="14" name="TextBox 13">
                <a:extLst>
                  <a:ext uri="{FF2B5EF4-FFF2-40B4-BE49-F238E27FC236}">
                    <a16:creationId xmlns:a16="http://schemas.microsoft.com/office/drawing/2014/main" id="{2BF175C4-C335-4743-BFE6-744F1FD95337}"/>
                  </a:ext>
                </a:extLst>
              </p:cNvPr>
              <p:cNvSpPr txBox="1">
                <a:spLocks noRot="1" noChangeAspect="1" noMove="1" noResize="1" noEditPoints="1" noAdjustHandles="1" noChangeArrowheads="1" noChangeShapeType="1" noTextEdit="1"/>
              </p:cNvSpPr>
              <p:nvPr/>
            </p:nvSpPr>
            <p:spPr>
              <a:xfrm>
                <a:off x="432376" y="1010579"/>
                <a:ext cx="11327251" cy="3085845"/>
              </a:xfrm>
              <a:prstGeom prst="rect">
                <a:avLst/>
              </a:prstGeom>
              <a:blipFill>
                <a:blip r:embed="rId5"/>
                <a:stretch>
                  <a:fillRect l="-215" t="-593" r="-269"/>
                </a:stretch>
              </a:blipFill>
            </p:spPr>
            <p:txBody>
              <a:bodyPr/>
              <a:lstStyle/>
              <a:p>
                <a:r>
                  <a:rPr lang="ko-KR" altLang="en-US">
                    <a:noFill/>
                  </a:rPr>
                  <a:t> </a:t>
                </a:r>
              </a:p>
            </p:txBody>
          </p:sp>
        </mc:Fallback>
      </mc:AlternateContent>
      <p:pic>
        <p:nvPicPr>
          <p:cNvPr id="2" name="그림 1">
            <a:extLst>
              <a:ext uri="{FF2B5EF4-FFF2-40B4-BE49-F238E27FC236}">
                <a16:creationId xmlns:a16="http://schemas.microsoft.com/office/drawing/2014/main" id="{D6659714-1A9F-4766-BA61-759C9105F00F}"/>
              </a:ext>
            </a:extLst>
          </p:cNvPr>
          <p:cNvPicPr>
            <a:picLocks noChangeAspect="1"/>
          </p:cNvPicPr>
          <p:nvPr/>
        </p:nvPicPr>
        <p:blipFill>
          <a:blip r:embed="rId6"/>
          <a:stretch>
            <a:fillRect/>
          </a:stretch>
        </p:blipFill>
        <p:spPr>
          <a:xfrm>
            <a:off x="2765299" y="3179262"/>
            <a:ext cx="6715125" cy="2505075"/>
          </a:xfrm>
          <a:prstGeom prst="rect">
            <a:avLst/>
          </a:prstGeom>
        </p:spPr>
      </p:pic>
    </p:spTree>
    <p:extLst>
      <p:ext uri="{BB962C8B-B14F-4D97-AF65-F5344CB8AC3E}">
        <p14:creationId xmlns:p14="http://schemas.microsoft.com/office/powerpoint/2010/main" val="2483375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279887"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III. Dynamic aperture</a:t>
            </a:r>
            <a:endParaRPr lang="ko-KR" altLang="en-US" sz="2240" b="1" dirty="0">
              <a:solidFill>
                <a:schemeClr val="tx2"/>
              </a:solidFill>
              <a:cs typeface="Verdana" panose="020B0604030504040204" pitchFamily="34" charset="0"/>
            </a:endParaRPr>
          </a:p>
        </p:txBody>
      </p:sp>
      <p:sp>
        <p:nvSpPr>
          <p:cNvPr id="15" name="직사각형 14">
            <a:extLst>
              <a:ext uri="{FF2B5EF4-FFF2-40B4-BE49-F238E27FC236}">
                <a16:creationId xmlns:a16="http://schemas.microsoft.com/office/drawing/2014/main" id="{AF428308-FDC0-4CEC-B6EA-282F07D8EF4A}"/>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p:sp>
        <p:nvSpPr>
          <p:cNvPr id="14" name="TextBox 13">
            <a:extLst>
              <a:ext uri="{FF2B5EF4-FFF2-40B4-BE49-F238E27FC236}">
                <a16:creationId xmlns:a16="http://schemas.microsoft.com/office/drawing/2014/main" id="{2BF175C4-C335-4743-BFE6-744F1FD95337}"/>
              </a:ext>
            </a:extLst>
          </p:cNvPr>
          <p:cNvSpPr txBox="1"/>
          <p:nvPr/>
        </p:nvSpPr>
        <p:spPr>
          <a:xfrm>
            <a:off x="432376" y="1010579"/>
            <a:ext cx="11327251" cy="1077218"/>
          </a:xfrm>
          <a:prstGeom prst="rect">
            <a:avLst/>
          </a:prstGeom>
          <a:noFill/>
        </p:spPr>
        <p:txBody>
          <a:bodyPr wrap="square" rtlCol="0">
            <a:spAutoFit/>
          </a:bodyPr>
          <a:lstStyle/>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algn="just"/>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p:txBody>
      </p:sp>
      <p:pic>
        <p:nvPicPr>
          <p:cNvPr id="2" name="그림 1">
            <a:extLst>
              <a:ext uri="{FF2B5EF4-FFF2-40B4-BE49-F238E27FC236}">
                <a16:creationId xmlns:a16="http://schemas.microsoft.com/office/drawing/2014/main" id="{E8B7A776-6688-4922-B828-4F54050A7662}"/>
              </a:ext>
            </a:extLst>
          </p:cNvPr>
          <p:cNvPicPr>
            <a:picLocks noChangeAspect="1"/>
          </p:cNvPicPr>
          <p:nvPr/>
        </p:nvPicPr>
        <p:blipFill>
          <a:blip r:embed="rId5"/>
          <a:stretch>
            <a:fillRect/>
          </a:stretch>
        </p:blipFill>
        <p:spPr>
          <a:xfrm>
            <a:off x="252584" y="1265781"/>
            <a:ext cx="5843416" cy="5050381"/>
          </a:xfrm>
          <a:prstGeom prst="rect">
            <a:avLst/>
          </a:prstGeom>
        </p:spPr>
      </p:pic>
      <p:pic>
        <p:nvPicPr>
          <p:cNvPr id="6" name="그림 5">
            <a:extLst>
              <a:ext uri="{FF2B5EF4-FFF2-40B4-BE49-F238E27FC236}">
                <a16:creationId xmlns:a16="http://schemas.microsoft.com/office/drawing/2014/main" id="{8F47D7B3-1713-492F-8E39-28B13C65FD00}"/>
              </a:ext>
            </a:extLst>
          </p:cNvPr>
          <p:cNvPicPr>
            <a:picLocks noChangeAspect="1"/>
          </p:cNvPicPr>
          <p:nvPr/>
        </p:nvPicPr>
        <p:blipFill>
          <a:blip r:embed="rId6"/>
          <a:stretch>
            <a:fillRect/>
          </a:stretch>
        </p:blipFill>
        <p:spPr>
          <a:xfrm>
            <a:off x="6096000" y="1364694"/>
            <a:ext cx="5790409" cy="4923911"/>
          </a:xfrm>
          <a:prstGeom prst="rect">
            <a:avLst/>
          </a:prstGeom>
        </p:spPr>
      </p:pic>
    </p:spTree>
    <p:extLst>
      <p:ext uri="{BB962C8B-B14F-4D97-AF65-F5344CB8AC3E}">
        <p14:creationId xmlns:p14="http://schemas.microsoft.com/office/powerpoint/2010/main" val="1562630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279887"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IV. Tracking with ELEGANT</a:t>
            </a:r>
            <a:endParaRPr lang="ko-KR" altLang="en-US" sz="2240" b="1" dirty="0">
              <a:solidFill>
                <a:schemeClr val="tx2"/>
              </a:solidFill>
              <a:cs typeface="Verdana" panose="020B0604030504040204" pitchFamily="34" charset="0"/>
            </a:endParaRPr>
          </a:p>
        </p:txBody>
      </p:sp>
      <p:sp>
        <p:nvSpPr>
          <p:cNvPr id="15" name="직사각형 14">
            <a:extLst>
              <a:ext uri="{FF2B5EF4-FFF2-40B4-BE49-F238E27FC236}">
                <a16:creationId xmlns:a16="http://schemas.microsoft.com/office/drawing/2014/main" id="{AF428308-FDC0-4CEC-B6EA-282F07D8EF4A}"/>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p:pic>
        <p:nvPicPr>
          <p:cNvPr id="2" name="그림 1">
            <a:extLst>
              <a:ext uri="{FF2B5EF4-FFF2-40B4-BE49-F238E27FC236}">
                <a16:creationId xmlns:a16="http://schemas.microsoft.com/office/drawing/2014/main" id="{CC834E53-F22E-44E6-82E9-1EF3B4CB5FE0}"/>
              </a:ext>
            </a:extLst>
          </p:cNvPr>
          <p:cNvPicPr>
            <a:picLocks noChangeAspect="1"/>
          </p:cNvPicPr>
          <p:nvPr/>
        </p:nvPicPr>
        <p:blipFill>
          <a:blip r:embed="rId5"/>
          <a:stretch>
            <a:fillRect/>
          </a:stretch>
        </p:blipFill>
        <p:spPr>
          <a:xfrm>
            <a:off x="5979989" y="1459687"/>
            <a:ext cx="5800211" cy="1719571"/>
          </a:xfrm>
          <a:prstGeom prst="rect">
            <a:avLst/>
          </a:prstGeom>
        </p:spPr>
      </p:pic>
      <p:pic>
        <p:nvPicPr>
          <p:cNvPr id="16" name="그림 15">
            <a:extLst>
              <a:ext uri="{FF2B5EF4-FFF2-40B4-BE49-F238E27FC236}">
                <a16:creationId xmlns:a16="http://schemas.microsoft.com/office/drawing/2014/main" id="{DA961F2C-783C-42B5-9E07-63C27BE91790}"/>
              </a:ext>
            </a:extLst>
          </p:cNvPr>
          <p:cNvPicPr>
            <a:picLocks noChangeAspect="1"/>
          </p:cNvPicPr>
          <p:nvPr/>
        </p:nvPicPr>
        <p:blipFill>
          <a:blip r:embed="rId6"/>
          <a:stretch>
            <a:fillRect/>
          </a:stretch>
        </p:blipFill>
        <p:spPr>
          <a:xfrm>
            <a:off x="1233167" y="1121875"/>
            <a:ext cx="3625311" cy="2585263"/>
          </a:xfrm>
          <a:prstGeom prst="rect">
            <a:avLst/>
          </a:prstGeom>
        </p:spPr>
      </p:pic>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115E9847-0D30-4642-A975-E60EC8C55707}"/>
                  </a:ext>
                </a:extLst>
              </p:cNvPr>
              <p:cNvSpPr txBox="1"/>
              <p:nvPr/>
            </p:nvSpPr>
            <p:spPr>
              <a:xfrm>
                <a:off x="501818" y="3859265"/>
                <a:ext cx="11410489" cy="1873718"/>
              </a:xfrm>
              <a:prstGeom prst="rect">
                <a:avLst/>
              </a:prstGeom>
              <a:noFill/>
            </p:spPr>
            <p:txBody>
              <a:bodyPr wrap="square" rtlCol="0">
                <a:spAutoFit/>
              </a:bodyPr>
              <a:lstStyle/>
              <a:p>
                <a:pPr marL="285744" indent="-285744">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For various values of </a:t>
                </a:r>
                <a14:m>
                  <m:oMath xmlns:m="http://schemas.openxmlformats.org/officeDocument/2006/math">
                    <m:d>
                      <m:dPr>
                        <m:begChr m:val="|"/>
                        <m:endChr m:val="|"/>
                        <m:ctrlPr>
                          <a:rPr lang="en-US" altLang="ko-KR" sz="1600" i="1">
                            <a:latin typeface="Cambria Math" panose="02040503050406030204" pitchFamily="18" charset="0"/>
                          </a:rPr>
                        </m:ctrlPr>
                      </m:dPr>
                      <m:e>
                        <m:r>
                          <a:rPr lang="en-US" altLang="ko-KR" sz="1600" i="1">
                            <a:latin typeface="Cambria Math" panose="02040503050406030204" pitchFamily="18" charset="0"/>
                          </a:rPr>
                          <m:t>𝐶</m:t>
                        </m:r>
                      </m:e>
                    </m:d>
                  </m:oMath>
                </a14:m>
                <a:r>
                  <a:rPr lang="en-US" altLang="ko-KR" sz="1600" dirty="0">
                    <a:latin typeface="Arial" panose="020B0604020202020204" pitchFamily="34" charset="0"/>
                    <a:cs typeface="Arial" panose="020B0604020202020204" pitchFamily="34" charset="0"/>
                  </a:rPr>
                  <a:t>, the uncoupled betatron tunes are adjusted from the normal optics (</a:t>
                </a:r>
                <a14:m>
                  <m:oMath xmlns:m="http://schemas.openxmlformats.org/officeDocument/2006/math">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𝜈</m:t>
                        </m:r>
                      </m:e>
                      <m:sub>
                        <m:r>
                          <a:rPr lang="en-US" altLang="ko-KR" sz="1600" i="1">
                            <a:latin typeface="Cambria Math" panose="02040503050406030204" pitchFamily="18" charset="0"/>
                            <a:cs typeface="Arial" panose="020B0604020202020204" pitchFamily="34" charset="0"/>
                          </a:rPr>
                          <m:t>𝑥</m:t>
                        </m:r>
                      </m:sub>
                    </m:sSub>
                    <m:r>
                      <a:rPr lang="en-US" altLang="ko-KR" sz="1600" i="1">
                        <a:latin typeface="Cambria Math" panose="02040503050406030204" pitchFamily="18" charset="0"/>
                        <a:cs typeface="Arial" panose="020B0604020202020204" pitchFamily="34" charset="0"/>
                      </a:rPr>
                      <m:t>=0.14 , </m:t>
                    </m:r>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𝜈</m:t>
                        </m:r>
                      </m:e>
                      <m:sub>
                        <m:r>
                          <a:rPr lang="en-US" altLang="ko-KR" sz="1600" i="1">
                            <a:latin typeface="Cambria Math" panose="02040503050406030204" pitchFamily="18" charset="0"/>
                            <a:cs typeface="Arial" panose="020B0604020202020204" pitchFamily="34" charset="0"/>
                          </a:rPr>
                          <m:t>𝑦</m:t>
                        </m:r>
                      </m:sub>
                    </m:sSub>
                    <m:r>
                      <a:rPr lang="en-US" altLang="ko-KR" sz="1600" i="1">
                        <a:latin typeface="Cambria Math" panose="02040503050406030204" pitchFamily="18" charset="0"/>
                        <a:cs typeface="Arial" panose="020B0604020202020204" pitchFamily="34" charset="0"/>
                      </a:rPr>
                      <m:t>=0.23</m:t>
                    </m:r>
                  </m:oMath>
                </a14:m>
                <a:r>
                  <a:rPr lang="en-US" altLang="ko-KR" sz="1600" dirty="0">
                    <a:latin typeface="Arial" panose="020B0604020202020204" pitchFamily="34" charset="0"/>
                    <a:cs typeface="Arial" panose="020B0604020202020204" pitchFamily="34" charset="0"/>
                  </a:rPr>
                  <a:t>) to difference resonance (</a:t>
                </a:r>
                <a14:m>
                  <m:oMath xmlns:m="http://schemas.openxmlformats.org/officeDocument/2006/math">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𝜈</m:t>
                        </m:r>
                      </m:e>
                      <m:sub>
                        <m:r>
                          <a:rPr lang="en-US" altLang="ko-KR" sz="1600" i="1">
                            <a:latin typeface="Cambria Math" panose="02040503050406030204" pitchFamily="18" charset="0"/>
                            <a:cs typeface="Arial" panose="020B0604020202020204" pitchFamily="34" charset="0"/>
                          </a:rPr>
                          <m:t>𝑥</m:t>
                        </m:r>
                      </m:sub>
                    </m:sSub>
                    <m:r>
                      <a:rPr lang="en-US" altLang="ko-KR" sz="1600" i="1">
                        <a:latin typeface="Cambria Math" panose="02040503050406030204" pitchFamily="18" charset="0"/>
                        <a:cs typeface="Arial" panose="020B0604020202020204" pitchFamily="34" charset="0"/>
                      </a:rPr>
                      <m:t>=0.1</m:t>
                    </m:r>
                    <m:r>
                      <a:rPr lang="en-US" altLang="ko-KR" sz="1600" i="1">
                        <a:latin typeface="Cambria Math" panose="02040503050406030204" pitchFamily="18" charset="0"/>
                        <a:cs typeface="Arial" panose="020B0604020202020204" pitchFamily="34" charset="0"/>
                      </a:rPr>
                      <m:t>85</m:t>
                    </m:r>
                    <m:r>
                      <a:rPr lang="en-US" altLang="ko-KR" sz="1600" i="1">
                        <a:latin typeface="Cambria Math" panose="02040503050406030204" pitchFamily="18" charset="0"/>
                        <a:cs typeface="Arial" panose="020B0604020202020204" pitchFamily="34" charset="0"/>
                      </a:rPr>
                      <m:t> , </m:t>
                    </m:r>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𝜈</m:t>
                        </m:r>
                      </m:e>
                      <m:sub>
                        <m:r>
                          <a:rPr lang="en-US" altLang="ko-KR" sz="1600" i="1">
                            <a:latin typeface="Cambria Math" panose="02040503050406030204" pitchFamily="18" charset="0"/>
                            <a:cs typeface="Arial" panose="020B0604020202020204" pitchFamily="34" charset="0"/>
                          </a:rPr>
                          <m:t>𝑦</m:t>
                        </m:r>
                      </m:sub>
                    </m:sSub>
                    <m:r>
                      <a:rPr lang="en-US" altLang="ko-KR" sz="1600" i="1">
                        <a:latin typeface="Cambria Math" panose="02040503050406030204" pitchFamily="18" charset="0"/>
                        <a:cs typeface="Arial" panose="020B0604020202020204" pitchFamily="34" charset="0"/>
                      </a:rPr>
                      <m:t>=0.</m:t>
                    </m:r>
                  </m:oMath>
                </a14:m>
                <a:r>
                  <a:rPr lang="en-US" altLang="ko-KR" sz="1600" dirty="0">
                    <a:latin typeface="Arial" panose="020B0604020202020204" pitchFamily="34" charset="0"/>
                    <a:cs typeface="Arial" panose="020B0604020202020204" pitchFamily="34" charset="0"/>
                  </a:rPr>
                  <a:t>185), and the calculated transverse emittance are plotted as a function of </a:t>
                </a:r>
                <a14:m>
                  <m:oMath xmlns:m="http://schemas.openxmlformats.org/officeDocument/2006/math">
                    <m:r>
                      <m:rPr>
                        <m:sty m:val="p"/>
                      </m:rPr>
                      <a:rPr lang="en-US" altLang="ko-KR" sz="1600">
                        <a:latin typeface="Cambria Math" panose="02040503050406030204" pitchFamily="18" charset="0"/>
                        <a:cs typeface="Arial" panose="020B0604020202020204" pitchFamily="34" charset="0"/>
                      </a:rPr>
                      <m:t>Δ</m:t>
                    </m:r>
                    <m:r>
                      <a:rPr lang="en-US" altLang="ko-KR" sz="1600" i="1">
                        <a:latin typeface="Cambria Math" panose="02040503050406030204" pitchFamily="18" charset="0"/>
                        <a:cs typeface="Arial" panose="020B0604020202020204" pitchFamily="34" charset="0"/>
                      </a:rPr>
                      <m:t>.</m:t>
                    </m:r>
                  </m:oMath>
                </a14:m>
                <a:endParaRPr lang="en-US" altLang="ko-KR" sz="1600"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The tolerance range in </a:t>
                </a:r>
                <a14:m>
                  <m:oMath xmlns:m="http://schemas.openxmlformats.org/officeDocument/2006/math">
                    <m:r>
                      <a:rPr lang="en-US" altLang="ko-KR" sz="1600">
                        <a:latin typeface="Cambria Math" panose="02040503050406030204" pitchFamily="18" charset="0"/>
                        <a:cs typeface="Arial" panose="020B0604020202020204" pitchFamily="34" charset="0"/>
                      </a:rPr>
                      <m:t>|</m:t>
                    </m:r>
                    <m:r>
                      <m:rPr>
                        <m:sty m:val="p"/>
                      </m:rPr>
                      <a:rPr lang="en-US" altLang="ko-KR" sz="1600">
                        <a:latin typeface="Cambria Math" panose="02040503050406030204" pitchFamily="18" charset="0"/>
                        <a:cs typeface="Arial" panose="020B0604020202020204" pitchFamily="34" charset="0"/>
                      </a:rPr>
                      <m:t>Δ</m:t>
                    </m:r>
                  </m:oMath>
                </a14:m>
                <a:r>
                  <a:rPr lang="en-US" altLang="ko-KR" sz="1600" dirty="0">
                    <a:latin typeface="Arial" panose="020B0604020202020204" pitchFamily="34" charset="0"/>
                    <a:cs typeface="Arial" panose="020B0604020202020204" pitchFamily="34" charset="0"/>
                  </a:rPr>
                  <a:t>| increases with |C|, as expected.</a:t>
                </a:r>
              </a:p>
              <a:p>
                <a:pPr marL="285744" indent="-285744">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HEPS operation can easily reach </a:t>
                </a:r>
                <a14:m>
                  <m:oMath xmlns:m="http://schemas.openxmlformats.org/officeDocument/2006/math">
                    <m:d>
                      <m:dPr>
                        <m:begChr m:val="|"/>
                        <m:endChr m:val="|"/>
                        <m:ctrlPr>
                          <a:rPr lang="en-US" altLang="ko-KR" sz="1600" i="1">
                            <a:latin typeface="Cambria Math" panose="02040503050406030204" pitchFamily="18" charset="0"/>
                            <a:cs typeface="Arial" panose="020B0604020202020204" pitchFamily="34" charset="0"/>
                          </a:rPr>
                        </m:ctrlPr>
                      </m:dPr>
                      <m:e>
                        <m:r>
                          <m:rPr>
                            <m:sty m:val="p"/>
                          </m:rPr>
                          <a:rPr lang="en-US" altLang="ko-KR" sz="1600">
                            <a:latin typeface="Cambria Math" panose="02040503050406030204" pitchFamily="18" charset="0"/>
                            <a:cs typeface="Arial" panose="020B0604020202020204" pitchFamily="34" charset="0"/>
                          </a:rPr>
                          <m:t>Δ</m:t>
                        </m:r>
                      </m:e>
                    </m:d>
                    <m:r>
                      <a:rPr lang="en-US" altLang="ko-KR" sz="1600">
                        <a:latin typeface="Cambria Math" panose="02040503050406030204" pitchFamily="18" charset="0"/>
                        <a:cs typeface="Arial" panose="020B0604020202020204" pitchFamily="34" charset="0"/>
                      </a:rPr>
                      <m:t>≤0.005</m:t>
                    </m:r>
                  </m:oMath>
                </a14:m>
                <a:r>
                  <a:rPr lang="en-US" altLang="ko-KR" sz="1600" dirty="0">
                    <a:latin typeface="Arial" panose="020B0604020202020204" pitchFamily="34" charset="0"/>
                    <a:cs typeface="Arial" panose="020B0604020202020204" pitchFamily="34" charset="0"/>
                  </a:rPr>
                  <a:t>, thus to obtain a round beam </a:t>
                </a:r>
                <a14:m>
                  <m:oMath xmlns:m="http://schemas.openxmlformats.org/officeDocument/2006/math">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𝐾</m:t>
                        </m:r>
                      </m:e>
                      <m:sub>
                        <m:r>
                          <a:rPr lang="en-US" altLang="ko-KR" sz="1600" i="1">
                            <a:latin typeface="Cambria Math" panose="02040503050406030204" pitchFamily="18" charset="0"/>
                            <a:cs typeface="Arial" panose="020B0604020202020204" pitchFamily="34" charset="0"/>
                          </a:rPr>
                          <m:t>𝑠𝑞h</m:t>
                        </m:r>
                      </m:sub>
                    </m:sSub>
                  </m:oMath>
                </a14:m>
                <a:r>
                  <a:rPr lang="en-US" altLang="ko-KR" sz="1600" dirty="0">
                    <a:latin typeface="Arial" panose="020B0604020202020204" pitchFamily="34" charset="0"/>
                    <a:cs typeface="Arial" panose="020B0604020202020204" pitchFamily="34" charset="0"/>
                  </a:rPr>
                  <a:t> needs to be set to approximately 0.0067</a:t>
                </a:r>
                <a14:m>
                  <m:oMath xmlns:m="http://schemas.openxmlformats.org/officeDocument/2006/math">
                    <m:sSup>
                      <m:sSupPr>
                        <m:ctrlPr>
                          <a:rPr lang="en-US" altLang="ko-KR" sz="1600" i="1">
                            <a:latin typeface="Cambria Math" panose="02040503050406030204" pitchFamily="18" charset="0"/>
                            <a:cs typeface="Arial" panose="020B0604020202020204" pitchFamily="34" charset="0"/>
                          </a:rPr>
                        </m:ctrlPr>
                      </m:sSupPr>
                      <m:e>
                        <m:r>
                          <a:rPr lang="en-US" altLang="ko-KR" sz="1600" i="1">
                            <a:latin typeface="Cambria Math" panose="02040503050406030204" pitchFamily="18" charset="0"/>
                            <a:cs typeface="Arial" panose="020B0604020202020204" pitchFamily="34" charset="0"/>
                          </a:rPr>
                          <m:t>𝑚</m:t>
                        </m:r>
                      </m:e>
                      <m:sup>
                        <m:r>
                          <a:rPr lang="en-US" altLang="ko-KR" sz="1600" i="1">
                            <a:latin typeface="Cambria Math" panose="02040503050406030204" pitchFamily="18" charset="0"/>
                            <a:cs typeface="Arial" panose="020B0604020202020204" pitchFamily="34" charset="0"/>
                          </a:rPr>
                          <m:t>−2</m:t>
                        </m:r>
                      </m:sup>
                    </m:sSup>
                  </m:oMath>
                </a14:m>
                <a:r>
                  <a:rPr lang="en-US" altLang="ko-KR" sz="1600" dirty="0">
                    <a:latin typeface="Arial" panose="020B0604020202020204" pitchFamily="34" charset="0"/>
                    <a:cs typeface="Arial" panose="020B0604020202020204" pitchFamily="34" charset="0"/>
                  </a:rPr>
                  <a:t>, which is a weak coupling machine </a:t>
                </a:r>
                <a:endParaRPr lang="ko-KR" altLang="en-US" sz="1600" dirty="0">
                  <a:latin typeface="Arial" panose="020B0604020202020204" pitchFamily="34" charset="0"/>
                  <a:cs typeface="Arial" panose="020B0604020202020204" pitchFamily="34" charset="0"/>
                </a:endParaRPr>
              </a:p>
            </p:txBody>
          </p:sp>
        </mc:Choice>
        <mc:Fallback>
          <p:sp>
            <p:nvSpPr>
              <p:cNvPr id="17" name="TextBox 16">
                <a:extLst>
                  <a:ext uri="{FF2B5EF4-FFF2-40B4-BE49-F238E27FC236}">
                    <a16:creationId xmlns:a16="http://schemas.microsoft.com/office/drawing/2014/main" id="{115E9847-0D30-4642-A975-E60EC8C55707}"/>
                  </a:ext>
                </a:extLst>
              </p:cNvPr>
              <p:cNvSpPr txBox="1">
                <a:spLocks noRot="1" noChangeAspect="1" noMove="1" noResize="1" noEditPoints="1" noAdjustHandles="1" noChangeArrowheads="1" noChangeShapeType="1" noTextEdit="1"/>
              </p:cNvSpPr>
              <p:nvPr/>
            </p:nvSpPr>
            <p:spPr>
              <a:xfrm>
                <a:off x="501818" y="3859265"/>
                <a:ext cx="11410489" cy="1873718"/>
              </a:xfrm>
              <a:prstGeom prst="rect">
                <a:avLst/>
              </a:prstGeom>
              <a:blipFill>
                <a:blip r:embed="rId7"/>
                <a:stretch>
                  <a:fillRect l="-214" t="-977" b="-3583"/>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077960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279887"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III. Realization of round beam</a:t>
            </a:r>
            <a:endParaRPr lang="ko-KR" altLang="en-US" sz="2240" b="1" dirty="0">
              <a:solidFill>
                <a:schemeClr val="tx2"/>
              </a:solidFill>
              <a:cs typeface="Verdana" panose="020B0604030504040204" pitchFamily="34" charset="0"/>
            </a:endParaRPr>
          </a:p>
        </p:txBody>
      </p:sp>
      <p:sp>
        <p:nvSpPr>
          <p:cNvPr id="15" name="직사각형 14">
            <a:extLst>
              <a:ext uri="{FF2B5EF4-FFF2-40B4-BE49-F238E27FC236}">
                <a16:creationId xmlns:a16="http://schemas.microsoft.com/office/drawing/2014/main" id="{AF428308-FDC0-4CEC-B6EA-282F07D8EF4A}"/>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115E9847-0D30-4642-A975-E60EC8C55707}"/>
                  </a:ext>
                </a:extLst>
              </p:cNvPr>
              <p:cNvSpPr txBox="1"/>
              <p:nvPr/>
            </p:nvSpPr>
            <p:spPr>
              <a:xfrm>
                <a:off x="492838" y="3807511"/>
                <a:ext cx="11232859" cy="2694648"/>
              </a:xfrm>
              <a:prstGeom prst="rect">
                <a:avLst/>
              </a:prstGeom>
              <a:noFill/>
            </p:spPr>
            <p:txBody>
              <a:bodyPr wrap="square" rtlCol="0">
                <a:spAutoFit/>
              </a:bodyPr>
              <a:lstStyle/>
              <a:p>
                <a:pPr marL="285744" indent="-285744">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To become as practical operation mode, the dynamic aperture at round beam mode directly determines the success of the injection.</a:t>
                </a:r>
              </a:p>
              <a:p>
                <a:pPr marL="285744" indent="-285744">
                  <a:buFont typeface="Wingdings" panose="05000000000000000000" pitchFamily="2" charset="2"/>
                  <a:buChar char="Ø"/>
                </a:pPr>
                <a:endParaRPr lang="en-US" altLang="ko-KR" sz="1400"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The dynamic aperture of the designed normal lattice(w/o error) with RF cavity and radiation for the on-momentum particles at the injection point where (</a:t>
                </a:r>
                <a14:m>
                  <m:oMath xmlns:m="http://schemas.openxmlformats.org/officeDocument/2006/math">
                    <m:sSub>
                      <m:sSubPr>
                        <m:ctrlPr>
                          <a:rPr lang="en-US" altLang="ko-KR" sz="1400" i="1">
                            <a:latin typeface="Cambria Math" panose="02040503050406030204" pitchFamily="18" charset="0"/>
                            <a:cs typeface="Arial" panose="020B0604020202020204" pitchFamily="34" charset="0"/>
                          </a:rPr>
                        </m:ctrlPr>
                      </m:sSubPr>
                      <m:e>
                        <m:r>
                          <a:rPr lang="en-US" altLang="ko-KR" sz="1400" i="1">
                            <a:latin typeface="Cambria Math" panose="02040503050406030204" pitchFamily="18" charset="0"/>
                            <a:cs typeface="Arial" panose="020B0604020202020204" pitchFamily="34" charset="0"/>
                          </a:rPr>
                          <m:t>𝛽</m:t>
                        </m:r>
                      </m:e>
                      <m:sub>
                        <m:r>
                          <a:rPr lang="en-US" altLang="ko-KR" sz="1400" i="1">
                            <a:latin typeface="Cambria Math" panose="02040503050406030204" pitchFamily="18" charset="0"/>
                            <a:cs typeface="Arial" panose="020B0604020202020204" pitchFamily="34" charset="0"/>
                          </a:rPr>
                          <m:t>𝑥</m:t>
                        </m:r>
                      </m:sub>
                    </m:sSub>
                    <m:r>
                      <a:rPr lang="en-US" altLang="ko-KR" sz="1400" i="1">
                        <a:latin typeface="Cambria Math" panose="02040503050406030204" pitchFamily="18" charset="0"/>
                        <a:cs typeface="Arial" panose="020B0604020202020204" pitchFamily="34" charset="0"/>
                      </a:rPr>
                      <m:t>,</m:t>
                    </m:r>
                    <m:sSub>
                      <m:sSubPr>
                        <m:ctrlPr>
                          <a:rPr lang="en-US" altLang="ko-KR" sz="1400" i="1">
                            <a:latin typeface="Cambria Math" panose="02040503050406030204" pitchFamily="18" charset="0"/>
                            <a:cs typeface="Arial" panose="020B0604020202020204" pitchFamily="34" charset="0"/>
                          </a:rPr>
                        </m:ctrlPr>
                      </m:sSubPr>
                      <m:e>
                        <m:r>
                          <a:rPr lang="en-US" altLang="ko-KR" sz="1400" i="1">
                            <a:latin typeface="Cambria Math" panose="02040503050406030204" pitchFamily="18" charset="0"/>
                            <a:cs typeface="Arial" panose="020B0604020202020204" pitchFamily="34" charset="0"/>
                          </a:rPr>
                          <m:t>𝛽</m:t>
                        </m:r>
                      </m:e>
                      <m:sub>
                        <m:r>
                          <a:rPr lang="en-US" altLang="ko-KR" sz="1400" i="1">
                            <a:latin typeface="Cambria Math" panose="02040503050406030204" pitchFamily="18" charset="0"/>
                            <a:cs typeface="Arial" panose="020B0604020202020204" pitchFamily="34" charset="0"/>
                          </a:rPr>
                          <m:t>𝑦</m:t>
                        </m:r>
                      </m:sub>
                    </m:sSub>
                    <m:r>
                      <a:rPr lang="en-US" altLang="ko-KR" sz="1400" i="1">
                        <a:latin typeface="Cambria Math" panose="02040503050406030204" pitchFamily="18" charset="0"/>
                        <a:cs typeface="Arial" panose="020B0604020202020204" pitchFamily="34" charset="0"/>
                      </a:rPr>
                      <m:t>,</m:t>
                    </m:r>
                    <m:sSub>
                      <m:sSubPr>
                        <m:ctrlPr>
                          <a:rPr lang="en-US" altLang="ko-KR" sz="1400" i="1">
                            <a:latin typeface="Cambria Math" panose="02040503050406030204" pitchFamily="18" charset="0"/>
                            <a:cs typeface="Arial" panose="020B0604020202020204" pitchFamily="34" charset="0"/>
                          </a:rPr>
                        </m:ctrlPr>
                      </m:sSubPr>
                      <m:e>
                        <m:r>
                          <a:rPr lang="en-US" altLang="ko-KR" sz="1400" i="1">
                            <a:latin typeface="Cambria Math" panose="02040503050406030204" pitchFamily="18" charset="0"/>
                            <a:cs typeface="Arial" panose="020B0604020202020204" pitchFamily="34" charset="0"/>
                          </a:rPr>
                          <m:t>𝐷</m:t>
                        </m:r>
                      </m:e>
                      <m:sub>
                        <m:r>
                          <a:rPr lang="en-US" altLang="ko-KR" sz="1400" i="1">
                            <a:latin typeface="Cambria Math" panose="02040503050406030204" pitchFamily="18" charset="0"/>
                            <a:cs typeface="Arial" panose="020B0604020202020204" pitchFamily="34" charset="0"/>
                          </a:rPr>
                          <m:t>𝑥</m:t>
                        </m:r>
                      </m:sub>
                    </m:sSub>
                  </m:oMath>
                </a14:m>
                <a:r>
                  <a:rPr lang="en-US" altLang="ko-KR" sz="1400" dirty="0">
                    <a:latin typeface="Arial" panose="020B0604020202020204" pitchFamily="34" charset="0"/>
                    <a:cs typeface="Arial" panose="020B0604020202020204" pitchFamily="34" charset="0"/>
                  </a:rPr>
                  <a:t>) = (10.1m, 9.6m, 0m). It is noted that we can ignore the impact of beta function change for dynamic aperture due to the very weak skew quadruple fields installed in the ring at round beam mode.</a:t>
                </a:r>
              </a:p>
              <a:p>
                <a:pPr marL="285744" indent="-285744">
                  <a:buFont typeface="Wingdings" panose="05000000000000000000" pitchFamily="2" charset="2"/>
                  <a:buChar char="Ø"/>
                </a:pPr>
                <a:endParaRPr lang="en-US" altLang="ko-KR" sz="1400"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Numerical tracking shows that the dynamic aperture decrease with CDT |C| increasing as expected. Even though the horizontal dynamic aperture is slightly reduced to about 3mm, it is still satisfactory for the on-axis injection(greater than 2mm)</a:t>
                </a:r>
              </a:p>
              <a:p>
                <a:pPr marL="285744" indent="-285744">
                  <a:buFont typeface="Wingdings" panose="05000000000000000000" pitchFamily="2" charset="2"/>
                  <a:buChar char="Ø"/>
                </a:pPr>
                <a:endParaRPr lang="en-US" altLang="ko-KR" sz="1400"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The dynamic aperture of the ideal lattice with errors is shown with blue line, Compared to the normal lattice, the horizontal dynamic aperture with errors at round beam mode at different |C| have slight changes and still be greater than </a:t>
                </a:r>
                <a14:m>
                  <m:oMath xmlns:m="http://schemas.openxmlformats.org/officeDocument/2006/math">
                    <m:r>
                      <a:rPr lang="en-US" altLang="ko-KR" sz="1400" i="1">
                        <a:latin typeface="Cambria Math" panose="02040503050406030204" pitchFamily="18" charset="0"/>
                        <a:cs typeface="Arial" panose="020B0604020202020204" pitchFamily="34" charset="0"/>
                      </a:rPr>
                      <m:t>±2</m:t>
                    </m:r>
                    <m:r>
                      <a:rPr lang="en-US" altLang="ko-KR" sz="1400" i="1">
                        <a:latin typeface="Cambria Math" panose="02040503050406030204" pitchFamily="18" charset="0"/>
                        <a:cs typeface="Arial" panose="020B0604020202020204" pitchFamily="34" charset="0"/>
                      </a:rPr>
                      <m:t>𝑚𝑚</m:t>
                    </m:r>
                  </m:oMath>
                </a14:m>
                <a:r>
                  <a:rPr lang="en-US" altLang="ko-KR" sz="1400" dirty="0">
                    <a:latin typeface="Arial" panose="020B0604020202020204" pitchFamily="34" charset="0"/>
                    <a:cs typeface="Arial" panose="020B0604020202020204" pitchFamily="34" charset="0"/>
                  </a:rPr>
                  <a:t>, which is the requirement for the on-axis injection.</a:t>
                </a:r>
                <a:endParaRPr lang="ko-KR" altLang="en-US" sz="1400" dirty="0">
                  <a:latin typeface="Arial" panose="020B0604020202020204" pitchFamily="34" charset="0"/>
                  <a:cs typeface="Arial" panose="020B0604020202020204" pitchFamily="34" charset="0"/>
                </a:endParaRPr>
              </a:p>
            </p:txBody>
          </p:sp>
        </mc:Choice>
        <mc:Fallback>
          <p:sp>
            <p:nvSpPr>
              <p:cNvPr id="17" name="TextBox 16">
                <a:extLst>
                  <a:ext uri="{FF2B5EF4-FFF2-40B4-BE49-F238E27FC236}">
                    <a16:creationId xmlns:a16="http://schemas.microsoft.com/office/drawing/2014/main" id="{115E9847-0D30-4642-A975-E60EC8C55707}"/>
                  </a:ext>
                </a:extLst>
              </p:cNvPr>
              <p:cNvSpPr txBox="1">
                <a:spLocks noRot="1" noChangeAspect="1" noMove="1" noResize="1" noEditPoints="1" noAdjustHandles="1" noChangeArrowheads="1" noChangeShapeType="1" noTextEdit="1"/>
              </p:cNvSpPr>
              <p:nvPr/>
            </p:nvSpPr>
            <p:spPr>
              <a:xfrm>
                <a:off x="492838" y="3807511"/>
                <a:ext cx="11232859" cy="2694648"/>
              </a:xfrm>
              <a:prstGeom prst="rect">
                <a:avLst/>
              </a:prstGeom>
              <a:blipFill>
                <a:blip r:embed="rId5"/>
                <a:stretch>
                  <a:fillRect l="-109" t="-452" r="-380" b="-1357"/>
                </a:stretch>
              </a:blipFill>
            </p:spPr>
            <p:txBody>
              <a:bodyPr/>
              <a:lstStyle/>
              <a:p>
                <a:r>
                  <a:rPr lang="ko-KR" altLang="en-US">
                    <a:noFill/>
                  </a:rPr>
                  <a:t> </a:t>
                </a:r>
              </a:p>
            </p:txBody>
          </p:sp>
        </mc:Fallback>
      </mc:AlternateContent>
      <p:pic>
        <p:nvPicPr>
          <p:cNvPr id="3" name="그림 2">
            <a:extLst>
              <a:ext uri="{FF2B5EF4-FFF2-40B4-BE49-F238E27FC236}">
                <a16:creationId xmlns:a16="http://schemas.microsoft.com/office/drawing/2014/main" id="{26C6EA84-29A9-41D5-9E44-9D3D6E1F4D72}"/>
              </a:ext>
            </a:extLst>
          </p:cNvPr>
          <p:cNvPicPr>
            <a:picLocks noChangeAspect="1"/>
          </p:cNvPicPr>
          <p:nvPr/>
        </p:nvPicPr>
        <p:blipFill>
          <a:blip r:embed="rId6"/>
          <a:stretch>
            <a:fillRect/>
          </a:stretch>
        </p:blipFill>
        <p:spPr>
          <a:xfrm>
            <a:off x="1695719" y="1013022"/>
            <a:ext cx="3857799" cy="2647509"/>
          </a:xfrm>
          <a:prstGeom prst="rect">
            <a:avLst/>
          </a:prstGeom>
        </p:spPr>
      </p:pic>
      <p:pic>
        <p:nvPicPr>
          <p:cNvPr id="4" name="그림 3">
            <a:extLst>
              <a:ext uri="{FF2B5EF4-FFF2-40B4-BE49-F238E27FC236}">
                <a16:creationId xmlns:a16="http://schemas.microsoft.com/office/drawing/2014/main" id="{5B81F2CD-D50F-4604-A497-B0933CE4E3D4}"/>
              </a:ext>
            </a:extLst>
          </p:cNvPr>
          <p:cNvPicPr>
            <a:picLocks noChangeAspect="1"/>
          </p:cNvPicPr>
          <p:nvPr/>
        </p:nvPicPr>
        <p:blipFill>
          <a:blip r:embed="rId7"/>
          <a:stretch>
            <a:fillRect/>
          </a:stretch>
        </p:blipFill>
        <p:spPr>
          <a:xfrm>
            <a:off x="6805237" y="964235"/>
            <a:ext cx="3818651" cy="2796647"/>
          </a:xfrm>
          <a:prstGeom prst="rect">
            <a:avLst/>
          </a:prstGeom>
        </p:spPr>
      </p:pic>
    </p:spTree>
    <p:extLst>
      <p:ext uri="{BB962C8B-B14F-4D97-AF65-F5344CB8AC3E}">
        <p14:creationId xmlns:p14="http://schemas.microsoft.com/office/powerpoint/2010/main" val="2387635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433D8-7CB6-BEB8-DD4D-CB6F5788F920}"/>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CA5882E2-8DC0-C91D-E30C-EB263A2433D0}"/>
              </a:ext>
            </a:extLst>
          </p:cNvPr>
          <p:cNvGrpSpPr/>
          <p:nvPr/>
        </p:nvGrpSpPr>
        <p:grpSpPr>
          <a:xfrm>
            <a:off x="144" y="6398198"/>
            <a:ext cx="12191717" cy="459809"/>
            <a:chOff x="1" y="7996258"/>
            <a:chExt cx="15236824" cy="574655"/>
          </a:xfrm>
        </p:grpSpPr>
        <p:sp>
          <p:nvSpPr>
            <p:cNvPr id="5" name="Rectangle 6">
              <a:extLst>
                <a:ext uri="{FF2B5EF4-FFF2-40B4-BE49-F238E27FC236}">
                  <a16:creationId xmlns:a16="http://schemas.microsoft.com/office/drawing/2014/main" id="{4E2189EF-658E-9C15-3771-06D95B810E44}"/>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1180F38B-863E-6E8A-28EB-9AA614E58A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F8C10950-4127-C0B8-0B8C-630800CC5335}"/>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DDADEBFC-85AA-AC89-D789-BC28488504C0}"/>
              </a:ext>
            </a:extLst>
          </p:cNvPr>
          <p:cNvSpPr/>
          <p:nvPr/>
        </p:nvSpPr>
        <p:spPr>
          <a:xfrm>
            <a:off x="492837" y="538905"/>
            <a:ext cx="940073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IV. Tracking with ELEGANT</a:t>
            </a:r>
            <a:endParaRPr lang="ko-KR" altLang="en-US" sz="2240" b="1" dirty="0">
              <a:solidFill>
                <a:schemeClr val="tx2"/>
              </a:solidFill>
              <a:cs typeface="Verdana" panose="020B0604030504040204" pitchFamily="34" charset="0"/>
            </a:endParaRPr>
          </a:p>
        </p:txBody>
      </p:sp>
      <p:pic>
        <p:nvPicPr>
          <p:cNvPr id="3" name="그림 2">
            <a:extLst>
              <a:ext uri="{FF2B5EF4-FFF2-40B4-BE49-F238E27FC236}">
                <a16:creationId xmlns:a16="http://schemas.microsoft.com/office/drawing/2014/main" id="{16538DAA-49BF-44AC-A6D1-27133C3FD4CA}"/>
              </a:ext>
            </a:extLst>
          </p:cNvPr>
          <p:cNvPicPr>
            <a:picLocks noChangeAspect="1"/>
          </p:cNvPicPr>
          <p:nvPr/>
        </p:nvPicPr>
        <p:blipFill>
          <a:blip r:embed="rId3"/>
          <a:stretch>
            <a:fillRect/>
          </a:stretch>
        </p:blipFill>
        <p:spPr>
          <a:xfrm>
            <a:off x="501817" y="1236848"/>
            <a:ext cx="5690532" cy="2976384"/>
          </a:xfrm>
          <a:prstGeom prst="rect">
            <a:avLst/>
          </a:prstGeom>
        </p:spPr>
      </p:pic>
      <p:pic>
        <p:nvPicPr>
          <p:cNvPr id="8" name="그림 7">
            <a:extLst>
              <a:ext uri="{FF2B5EF4-FFF2-40B4-BE49-F238E27FC236}">
                <a16:creationId xmlns:a16="http://schemas.microsoft.com/office/drawing/2014/main" id="{77FAB7FF-105B-4EDF-8E68-1609E55C5474}"/>
              </a:ext>
            </a:extLst>
          </p:cNvPr>
          <p:cNvPicPr>
            <a:picLocks noChangeAspect="1"/>
          </p:cNvPicPr>
          <p:nvPr/>
        </p:nvPicPr>
        <p:blipFill>
          <a:blip r:embed="rId4"/>
          <a:stretch>
            <a:fillRect/>
          </a:stretch>
        </p:blipFill>
        <p:spPr>
          <a:xfrm>
            <a:off x="6541371" y="1506821"/>
            <a:ext cx="5245163" cy="2561037"/>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F1DFEDBC-A7EC-4778-90C1-32FB3A6AFC0C}"/>
                  </a:ext>
                </a:extLst>
              </p:cNvPr>
              <p:cNvSpPr txBox="1"/>
              <p:nvPr/>
            </p:nvSpPr>
            <p:spPr>
              <a:xfrm>
                <a:off x="492841" y="4309699"/>
                <a:ext cx="11501124" cy="1776255"/>
              </a:xfrm>
              <a:prstGeom prst="rect">
                <a:avLst/>
              </a:prstGeom>
              <a:noFill/>
            </p:spPr>
            <p:txBody>
              <a:bodyPr wrap="square" rtlCol="0">
                <a:spAutoFit/>
              </a:bodyPr>
              <a:lstStyle/>
              <a:p>
                <a:pPr marL="285744" indent="-285744" algn="just">
                  <a:buFont typeface="Wingdings" panose="05000000000000000000" pitchFamily="2" charset="2"/>
                  <a:buChar char="Ø"/>
                </a:pPr>
                <a:r>
                  <a:rPr lang="en-US" altLang="ko-KR" dirty="0">
                    <a:latin typeface="Arial" panose="020B0604020202020204" pitchFamily="34" charset="0"/>
                    <a:cs typeface="Arial" panose="020B0604020202020204" pitchFamily="34" charset="0"/>
                  </a:rPr>
                  <a:t>Case A : </a:t>
                </a:r>
                <a14:m>
                  <m:oMath xmlns:m="http://schemas.openxmlformats.org/officeDocument/2006/math">
                    <m:r>
                      <m:rPr>
                        <m:sty m:val="p"/>
                      </m:rPr>
                      <a:rPr lang="en-US" altLang="ko-KR">
                        <a:latin typeface="Cambria Math" panose="02040503050406030204" pitchFamily="18" charset="0"/>
                        <a:cs typeface="Arial" panose="020B0604020202020204" pitchFamily="34" charset="0"/>
                      </a:rPr>
                      <m:t>Δ</m:t>
                    </m:r>
                  </m:oMath>
                </a14:m>
                <a:r>
                  <a:rPr lang="en-US" altLang="ko-KR" dirty="0">
                    <a:latin typeface="Arial" panose="020B0604020202020204" pitchFamily="34" charset="0"/>
                    <a:cs typeface="Arial" panose="020B0604020202020204" pitchFamily="34" charset="0"/>
                  </a:rPr>
                  <a:t> = -0.09 and |C| = 0 (the normal designed lattice)  </a:t>
                </a:r>
              </a:p>
              <a:p>
                <a:pPr marL="285744" indent="-285744" algn="just">
                  <a:buFont typeface="Wingdings" panose="05000000000000000000" pitchFamily="2" charset="2"/>
                  <a:buChar char="Ø"/>
                </a:pPr>
                <a:r>
                  <a:rPr lang="en-US" altLang="ko-KR" dirty="0">
                    <a:latin typeface="Arial" panose="020B0604020202020204" pitchFamily="34" charset="0"/>
                    <a:cs typeface="Arial" panose="020B0604020202020204" pitchFamily="34" charset="0"/>
                  </a:rPr>
                  <a:t>Case B : </a:t>
                </a:r>
                <a14:m>
                  <m:oMath xmlns:m="http://schemas.openxmlformats.org/officeDocument/2006/math">
                    <m:r>
                      <m:rPr>
                        <m:sty m:val="p"/>
                      </m:rPr>
                      <a:rPr lang="en-US" altLang="ko-KR">
                        <a:latin typeface="Cambria Math" panose="02040503050406030204" pitchFamily="18" charset="0"/>
                        <a:cs typeface="Arial" panose="020B0604020202020204" pitchFamily="34" charset="0"/>
                      </a:rPr>
                      <m:t>Δ</m:t>
                    </m:r>
                  </m:oMath>
                </a14:m>
                <a:r>
                  <a:rPr lang="en-US" altLang="ko-KR" dirty="0">
                    <a:latin typeface="Arial" panose="020B0604020202020204" pitchFamily="34" charset="0"/>
                    <a:cs typeface="Arial" panose="020B0604020202020204" pitchFamily="34" charset="0"/>
                  </a:rPr>
                  <a:t> = -0.04 and |C| = 0.027 (introducing 16 skew quadruples with 0.01</a:t>
                </a:r>
                <a14:m>
                  <m:oMath xmlns:m="http://schemas.openxmlformats.org/officeDocument/2006/math">
                    <m:sSup>
                      <m:sSupPr>
                        <m:ctrlPr>
                          <a:rPr lang="en-US" altLang="ko-KR" i="1">
                            <a:latin typeface="Cambria Math" panose="02040503050406030204" pitchFamily="18" charset="0"/>
                            <a:cs typeface="Arial" panose="020B0604020202020204" pitchFamily="34" charset="0"/>
                          </a:rPr>
                        </m:ctrlPr>
                      </m:sSupPr>
                      <m:e>
                        <m:r>
                          <a:rPr lang="en-US" altLang="ko-KR" i="1">
                            <a:latin typeface="Cambria Math" panose="02040503050406030204" pitchFamily="18" charset="0"/>
                            <a:cs typeface="Arial" panose="020B0604020202020204" pitchFamily="34" charset="0"/>
                          </a:rPr>
                          <m:t>𝑚</m:t>
                        </m:r>
                      </m:e>
                      <m:sup>
                        <m:r>
                          <a:rPr lang="en-US" altLang="ko-KR" i="1">
                            <a:latin typeface="Cambria Math" panose="02040503050406030204" pitchFamily="18" charset="0"/>
                            <a:cs typeface="Arial" panose="020B0604020202020204" pitchFamily="34" charset="0"/>
                          </a:rPr>
                          <m:t>−2</m:t>
                        </m:r>
                      </m:sup>
                    </m:sSup>
                  </m:oMath>
                </a14:m>
                <a:r>
                  <a:rPr lang="en-US" altLang="ko-KR" dirty="0">
                    <a:latin typeface="Arial" panose="020B0604020202020204" pitchFamily="34" charset="0"/>
                    <a:cs typeface="Arial" panose="020B0604020202020204" pitchFamily="34" charset="0"/>
                  </a:rPr>
                  <a:t>)</a:t>
                </a:r>
              </a:p>
              <a:p>
                <a:pPr marL="285744" indent="-285744" algn="just">
                  <a:buFont typeface="Wingdings" panose="05000000000000000000" pitchFamily="2" charset="2"/>
                  <a:buChar char="Ø"/>
                </a:pPr>
                <a:r>
                  <a:rPr lang="en-US" altLang="ko-KR" dirty="0">
                    <a:latin typeface="Arial" panose="020B0604020202020204" pitchFamily="34" charset="0"/>
                    <a:cs typeface="Arial" panose="020B0604020202020204" pitchFamily="34" charset="0"/>
                  </a:rPr>
                  <a:t>Case C : </a:t>
                </a:r>
                <a14:m>
                  <m:oMath xmlns:m="http://schemas.openxmlformats.org/officeDocument/2006/math">
                    <m:r>
                      <m:rPr>
                        <m:sty m:val="p"/>
                      </m:rPr>
                      <a:rPr lang="en-US" altLang="ko-KR">
                        <a:latin typeface="Cambria Math" panose="02040503050406030204" pitchFamily="18" charset="0"/>
                        <a:cs typeface="Arial" panose="020B0604020202020204" pitchFamily="34" charset="0"/>
                      </a:rPr>
                      <m:t>Δ</m:t>
                    </m:r>
                  </m:oMath>
                </a14:m>
                <a:r>
                  <a:rPr lang="ko-KR" altLang="en-US" dirty="0">
                    <a:latin typeface="Arial" panose="020B0604020202020204" pitchFamily="34" charset="0"/>
                    <a:cs typeface="Arial" panose="020B0604020202020204" pitchFamily="34" charset="0"/>
                  </a:rPr>
                  <a:t> </a:t>
                </a:r>
                <a:r>
                  <a:rPr lang="en-US" altLang="ko-KR" dirty="0">
                    <a:latin typeface="Arial" panose="020B0604020202020204" pitchFamily="34" charset="0"/>
                    <a:cs typeface="Arial" panose="020B0604020202020204" pitchFamily="34" charset="0"/>
                  </a:rPr>
                  <a:t>= -0.005 and |C| = 0.027 (introducing 16 skew quadruples with 0.01</a:t>
                </a:r>
                <a14:m>
                  <m:oMath xmlns:m="http://schemas.openxmlformats.org/officeDocument/2006/math">
                    <m:sSup>
                      <m:sSupPr>
                        <m:ctrlPr>
                          <a:rPr lang="en-US" altLang="ko-KR" i="1">
                            <a:latin typeface="Cambria Math" panose="02040503050406030204" pitchFamily="18" charset="0"/>
                            <a:cs typeface="Arial" panose="020B0604020202020204" pitchFamily="34" charset="0"/>
                          </a:rPr>
                        </m:ctrlPr>
                      </m:sSupPr>
                      <m:e>
                        <m:r>
                          <a:rPr lang="en-US" altLang="ko-KR" i="1">
                            <a:latin typeface="Cambria Math" panose="02040503050406030204" pitchFamily="18" charset="0"/>
                            <a:cs typeface="Arial" panose="020B0604020202020204" pitchFamily="34" charset="0"/>
                          </a:rPr>
                          <m:t>𝑚</m:t>
                        </m:r>
                      </m:e>
                      <m:sup>
                        <m:r>
                          <a:rPr lang="en-US" altLang="ko-KR" i="1">
                            <a:latin typeface="Cambria Math" panose="02040503050406030204" pitchFamily="18" charset="0"/>
                            <a:cs typeface="Arial" panose="020B0604020202020204" pitchFamily="34" charset="0"/>
                          </a:rPr>
                          <m:t>−2</m:t>
                        </m:r>
                      </m:sup>
                    </m:sSup>
                  </m:oMath>
                </a14:m>
                <a:r>
                  <a:rPr lang="en-US" altLang="ko-KR" dirty="0">
                    <a:latin typeface="Arial" panose="020B0604020202020204" pitchFamily="34" charset="0"/>
                    <a:cs typeface="Arial" panose="020B0604020202020204" pitchFamily="34" charset="0"/>
                  </a:rPr>
                  <a:t>)</a:t>
                </a:r>
              </a:p>
              <a:p>
                <a:pPr marL="285744" indent="-285744" algn="just">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dirty="0">
                    <a:latin typeface="Arial" panose="020B0604020202020204" pitchFamily="34" charset="0"/>
                    <a:cs typeface="Arial" panose="020B0604020202020204" pitchFamily="34" charset="0"/>
                  </a:rPr>
                  <a:t>The initial electron beam dimensions from the designed booster are set </a:t>
                </a:r>
                <a14:m>
                  <m:oMath xmlns:m="http://schemas.openxmlformats.org/officeDocument/2006/math">
                    <m:sSub>
                      <m:sSubPr>
                        <m:ctrlPr>
                          <a:rPr lang="en-US" altLang="ko-KR" i="1">
                            <a:latin typeface="Cambria Math" panose="02040503050406030204" pitchFamily="18" charset="0"/>
                            <a:cs typeface="Arial" panose="020B0604020202020204" pitchFamily="34" charset="0"/>
                          </a:rPr>
                        </m:ctrlPr>
                      </m:sSubPr>
                      <m:e>
                        <m:r>
                          <a:rPr lang="en-US" altLang="ko-KR" i="1">
                            <a:latin typeface="Cambria Math" panose="02040503050406030204" pitchFamily="18" charset="0"/>
                            <a:cs typeface="Arial" panose="020B0604020202020204" pitchFamily="34" charset="0"/>
                          </a:rPr>
                          <m:t>𝜀</m:t>
                        </m:r>
                      </m:e>
                      <m:sub>
                        <m:r>
                          <a:rPr lang="en-US" altLang="ko-KR" i="1">
                            <a:latin typeface="Cambria Math" panose="02040503050406030204" pitchFamily="18" charset="0"/>
                            <a:cs typeface="Arial" panose="020B0604020202020204" pitchFamily="34" charset="0"/>
                          </a:rPr>
                          <m:t>𝑥</m:t>
                        </m:r>
                      </m:sub>
                    </m:sSub>
                    <m:r>
                      <a:rPr lang="en-US" altLang="ko-KR" i="1">
                        <a:latin typeface="Cambria Math" panose="02040503050406030204" pitchFamily="18" charset="0"/>
                        <a:cs typeface="Arial" panose="020B0604020202020204" pitchFamily="34" charset="0"/>
                      </a:rPr>
                      <m:t>=35</m:t>
                    </m:r>
                    <m:r>
                      <a:rPr lang="en-US" altLang="ko-KR" i="1">
                        <a:latin typeface="Cambria Math" panose="02040503050406030204" pitchFamily="18" charset="0"/>
                        <a:cs typeface="Arial" panose="020B0604020202020204" pitchFamily="34" charset="0"/>
                      </a:rPr>
                      <m:t>𝑛𝑚</m:t>
                    </m:r>
                    <m:r>
                      <a:rPr lang="en-US" altLang="ko-KR" i="1">
                        <a:latin typeface="Cambria Math" panose="02040503050406030204" pitchFamily="18" charset="0"/>
                        <a:cs typeface="Arial" panose="020B0604020202020204" pitchFamily="34" charset="0"/>
                      </a:rPr>
                      <m:t>, </m:t>
                    </m:r>
                    <m:sSub>
                      <m:sSubPr>
                        <m:ctrlPr>
                          <a:rPr lang="en-US" altLang="ko-KR" i="1">
                            <a:latin typeface="Cambria Math" panose="02040503050406030204" pitchFamily="18" charset="0"/>
                            <a:cs typeface="Arial" panose="020B0604020202020204" pitchFamily="34" charset="0"/>
                          </a:rPr>
                        </m:ctrlPr>
                      </m:sSubPr>
                      <m:e>
                        <m:r>
                          <a:rPr lang="en-US" altLang="ko-KR" i="1">
                            <a:latin typeface="Cambria Math" panose="02040503050406030204" pitchFamily="18" charset="0"/>
                            <a:cs typeface="Arial" panose="020B0604020202020204" pitchFamily="34" charset="0"/>
                          </a:rPr>
                          <m:t>𝜀</m:t>
                        </m:r>
                      </m:e>
                      <m:sub>
                        <m:r>
                          <a:rPr lang="en-US" altLang="ko-KR" i="1">
                            <a:latin typeface="Cambria Math" panose="02040503050406030204" pitchFamily="18" charset="0"/>
                            <a:cs typeface="Arial" panose="020B0604020202020204" pitchFamily="34" charset="0"/>
                          </a:rPr>
                          <m:t>𝑦</m:t>
                        </m:r>
                      </m:sub>
                    </m:sSub>
                    <m:r>
                      <a:rPr lang="en-US" altLang="ko-KR" i="1">
                        <a:latin typeface="Cambria Math" panose="02040503050406030204" pitchFamily="18" charset="0"/>
                        <a:cs typeface="Arial" panose="020B0604020202020204" pitchFamily="34" charset="0"/>
                      </a:rPr>
                      <m:t>=0.35</m:t>
                    </m:r>
                    <m:r>
                      <a:rPr lang="en-US" altLang="ko-KR" i="1">
                        <a:latin typeface="Cambria Math" panose="02040503050406030204" pitchFamily="18" charset="0"/>
                        <a:cs typeface="Arial" panose="020B0604020202020204" pitchFamily="34" charset="0"/>
                      </a:rPr>
                      <m:t>𝑛𝑚</m:t>
                    </m:r>
                    <m:r>
                      <a:rPr lang="en-US" altLang="ko-KR" i="1">
                        <a:latin typeface="Cambria Math" panose="02040503050406030204" pitchFamily="18" charset="0"/>
                        <a:cs typeface="Arial" panose="020B0604020202020204" pitchFamily="34" charset="0"/>
                      </a:rPr>
                      <m:t>, </m:t>
                    </m:r>
                    <m:sSub>
                      <m:sSubPr>
                        <m:ctrlPr>
                          <a:rPr lang="en-US" altLang="ko-KR" i="1">
                            <a:latin typeface="Cambria Math" panose="02040503050406030204" pitchFamily="18" charset="0"/>
                            <a:cs typeface="Arial" panose="020B0604020202020204" pitchFamily="34" charset="0"/>
                          </a:rPr>
                        </m:ctrlPr>
                      </m:sSubPr>
                      <m:e>
                        <m:r>
                          <a:rPr lang="en-US" altLang="ko-KR" i="1">
                            <a:latin typeface="Cambria Math" panose="02040503050406030204" pitchFamily="18" charset="0"/>
                            <a:cs typeface="Arial" panose="020B0604020202020204" pitchFamily="34" charset="0"/>
                          </a:rPr>
                          <m:t>𝜎</m:t>
                        </m:r>
                      </m:e>
                      <m:sub>
                        <m:r>
                          <a:rPr lang="en-US" altLang="ko-KR" i="1">
                            <a:latin typeface="Cambria Math" panose="02040503050406030204" pitchFamily="18" charset="0"/>
                            <a:cs typeface="Arial" panose="020B0604020202020204" pitchFamily="34" charset="0"/>
                          </a:rPr>
                          <m:t>𝑧</m:t>
                        </m:r>
                      </m:sub>
                    </m:sSub>
                    <m:r>
                      <a:rPr lang="en-US" altLang="ko-KR" i="1">
                        <a:latin typeface="Cambria Math" panose="02040503050406030204" pitchFamily="18" charset="0"/>
                        <a:cs typeface="Arial" panose="020B0604020202020204" pitchFamily="34" charset="0"/>
                      </a:rPr>
                      <m:t>=4.8</m:t>
                    </m:r>
                    <m:r>
                      <a:rPr lang="en-US" altLang="ko-KR" i="1">
                        <a:latin typeface="Cambria Math" panose="02040503050406030204" pitchFamily="18" charset="0"/>
                        <a:cs typeface="Arial" panose="020B0604020202020204" pitchFamily="34" charset="0"/>
                      </a:rPr>
                      <m:t>𝑚𝑚</m:t>
                    </m:r>
                    <m:r>
                      <a:rPr lang="en-US" altLang="ko-KR" i="1">
                        <a:latin typeface="Cambria Math" panose="02040503050406030204" pitchFamily="18" charset="0"/>
                        <a:cs typeface="Arial" panose="020B0604020202020204" pitchFamily="34" charset="0"/>
                      </a:rPr>
                      <m:t> </m:t>
                    </m:r>
                    <m:r>
                      <a:rPr lang="en-US" altLang="ko-KR" i="1">
                        <a:latin typeface="Cambria Math" panose="02040503050406030204" pitchFamily="18" charset="0"/>
                        <a:cs typeface="Arial" panose="020B0604020202020204" pitchFamily="34" charset="0"/>
                      </a:rPr>
                      <m:t>𝑎𝑛𝑑</m:t>
                    </m:r>
                    <m:r>
                      <a:rPr lang="en-US" altLang="ko-KR" i="1">
                        <a:latin typeface="Cambria Math" panose="02040503050406030204" pitchFamily="18" charset="0"/>
                        <a:cs typeface="Arial" panose="020B0604020202020204" pitchFamily="34" charset="0"/>
                      </a:rPr>
                      <m:t> </m:t>
                    </m:r>
                    <m:sSub>
                      <m:sSubPr>
                        <m:ctrlPr>
                          <a:rPr lang="en-US" altLang="ko-KR" i="1">
                            <a:latin typeface="Cambria Math" panose="02040503050406030204" pitchFamily="18" charset="0"/>
                            <a:cs typeface="Arial" panose="020B0604020202020204" pitchFamily="34" charset="0"/>
                          </a:rPr>
                        </m:ctrlPr>
                      </m:sSubPr>
                      <m:e>
                        <m:r>
                          <a:rPr lang="en-US" altLang="ko-KR" i="1">
                            <a:latin typeface="Cambria Math" panose="02040503050406030204" pitchFamily="18" charset="0"/>
                            <a:cs typeface="Arial" panose="020B0604020202020204" pitchFamily="34" charset="0"/>
                          </a:rPr>
                          <m:t>𝜎</m:t>
                        </m:r>
                      </m:e>
                      <m:sub>
                        <m:r>
                          <a:rPr lang="en-US" altLang="ko-KR" i="1">
                            <a:latin typeface="Cambria Math" panose="02040503050406030204" pitchFamily="18" charset="0"/>
                            <a:cs typeface="Arial" panose="020B0604020202020204" pitchFamily="34" charset="0"/>
                          </a:rPr>
                          <m:t>𝛿</m:t>
                        </m:r>
                      </m:sub>
                    </m:sSub>
                    <m:r>
                      <a:rPr lang="en-US" altLang="ko-KR" i="1">
                        <a:latin typeface="Cambria Math" panose="02040503050406030204" pitchFamily="18" charset="0"/>
                        <a:cs typeface="Arial" panose="020B0604020202020204" pitchFamily="34" charset="0"/>
                      </a:rPr>
                      <m:t>=1.06 </m:t>
                    </m:r>
                    <m:r>
                      <a:rPr lang="en-US" altLang="ko-KR" i="1">
                        <a:latin typeface="Cambria Math" panose="02040503050406030204" pitchFamily="18" charset="0"/>
                        <a:ea typeface="Cambria Math" panose="02040503050406030204" pitchFamily="18" charset="0"/>
                        <a:cs typeface="Arial" panose="020B0604020202020204" pitchFamily="34" charset="0"/>
                      </a:rPr>
                      <m:t>×</m:t>
                    </m:r>
                    <m:sSup>
                      <m:sSupPr>
                        <m:ctrlPr>
                          <a:rPr lang="en-US" altLang="ko-KR" i="1">
                            <a:latin typeface="Cambria Math" panose="02040503050406030204" pitchFamily="18" charset="0"/>
                            <a:ea typeface="Cambria Math" panose="02040503050406030204" pitchFamily="18" charset="0"/>
                            <a:cs typeface="Arial" panose="020B0604020202020204" pitchFamily="34" charset="0"/>
                          </a:rPr>
                        </m:ctrlPr>
                      </m:sSupPr>
                      <m:e>
                        <m:r>
                          <a:rPr lang="en-US" altLang="ko-KR" i="1">
                            <a:latin typeface="Cambria Math" panose="02040503050406030204" pitchFamily="18" charset="0"/>
                            <a:ea typeface="Cambria Math" panose="02040503050406030204" pitchFamily="18" charset="0"/>
                            <a:cs typeface="Arial" panose="020B0604020202020204" pitchFamily="34" charset="0"/>
                          </a:rPr>
                          <m:t>10</m:t>
                        </m:r>
                      </m:e>
                      <m:sup>
                        <m:r>
                          <a:rPr lang="en-US" altLang="ko-KR" i="1">
                            <a:latin typeface="Cambria Math" panose="02040503050406030204" pitchFamily="18" charset="0"/>
                            <a:ea typeface="Cambria Math" panose="02040503050406030204" pitchFamily="18" charset="0"/>
                            <a:cs typeface="Arial" panose="020B0604020202020204" pitchFamily="34" charset="0"/>
                          </a:rPr>
                          <m:t>−3</m:t>
                        </m:r>
                      </m:sup>
                    </m:sSup>
                  </m:oMath>
                </a14:m>
                <a:r>
                  <a:rPr lang="en-US" altLang="ko-KR" dirty="0">
                    <a:latin typeface="Arial" panose="020B0604020202020204" pitchFamily="34" charset="0"/>
                    <a:cs typeface="Arial" panose="020B0604020202020204" pitchFamily="34" charset="0"/>
                  </a:rPr>
                  <a:t>, and 2000 particles are tracked for 30000 turns (12 horizontal damping times)</a:t>
                </a:r>
                <a:endParaRPr lang="ko-KR" altLang="en-US" dirty="0">
                  <a:latin typeface="Arial" panose="020B0604020202020204" pitchFamily="34" charset="0"/>
                  <a:cs typeface="Arial" panose="020B0604020202020204" pitchFamily="34" charset="0"/>
                </a:endParaRPr>
              </a:p>
            </p:txBody>
          </p:sp>
        </mc:Choice>
        <mc:Fallback>
          <p:sp>
            <p:nvSpPr>
              <p:cNvPr id="9" name="TextBox 8">
                <a:extLst>
                  <a:ext uri="{FF2B5EF4-FFF2-40B4-BE49-F238E27FC236}">
                    <a16:creationId xmlns:a16="http://schemas.microsoft.com/office/drawing/2014/main" id="{F1DFEDBC-A7EC-4778-90C1-32FB3A6AFC0C}"/>
                  </a:ext>
                </a:extLst>
              </p:cNvPr>
              <p:cNvSpPr txBox="1">
                <a:spLocks noRot="1" noChangeAspect="1" noMove="1" noResize="1" noEditPoints="1" noAdjustHandles="1" noChangeArrowheads="1" noChangeShapeType="1" noTextEdit="1"/>
              </p:cNvSpPr>
              <p:nvPr/>
            </p:nvSpPr>
            <p:spPr>
              <a:xfrm>
                <a:off x="492841" y="4309699"/>
                <a:ext cx="11501124" cy="1776255"/>
              </a:xfrm>
              <a:prstGeom prst="rect">
                <a:avLst/>
              </a:prstGeom>
              <a:blipFill>
                <a:blip r:embed="rId5"/>
                <a:stretch>
                  <a:fillRect l="-371" t="-2062" b="-4811"/>
                </a:stretch>
              </a:blipFill>
            </p:spPr>
            <p:txBody>
              <a:bodyPr/>
              <a:lstStyle/>
              <a:p>
                <a:r>
                  <a:rPr lang="ko-KR" altLang="en-US">
                    <a:noFill/>
                  </a:rPr>
                  <a:t> </a:t>
                </a:r>
              </a:p>
            </p:txBody>
          </p:sp>
        </mc:Fallback>
      </mc:AlternateContent>
      <p:sp>
        <p:nvSpPr>
          <p:cNvPr id="11" name="TextBox 10">
            <a:extLst>
              <a:ext uri="{FF2B5EF4-FFF2-40B4-BE49-F238E27FC236}">
                <a16:creationId xmlns:a16="http://schemas.microsoft.com/office/drawing/2014/main" id="{6DBBF819-486E-4C99-B2FF-F1F99AF15D06}"/>
              </a:ext>
            </a:extLst>
          </p:cNvPr>
          <p:cNvSpPr txBox="1"/>
          <p:nvPr/>
        </p:nvSpPr>
        <p:spPr>
          <a:xfrm>
            <a:off x="1016373" y="1685737"/>
            <a:ext cx="698400" cy="369332"/>
          </a:xfrm>
          <a:prstGeom prst="rect">
            <a:avLst/>
          </a:prstGeom>
          <a:noFill/>
        </p:spPr>
        <p:txBody>
          <a:bodyPr wrap="square" rtlCol="0">
            <a:spAutoFit/>
          </a:bodyPr>
          <a:lstStyle/>
          <a:p>
            <a:r>
              <a:rPr lang="en-US" altLang="ko-KR" dirty="0"/>
              <a:t>A</a:t>
            </a:r>
            <a:endParaRPr lang="ko-KR" altLang="en-US" dirty="0"/>
          </a:p>
        </p:txBody>
      </p:sp>
      <p:sp>
        <p:nvSpPr>
          <p:cNvPr id="15" name="TextBox 14">
            <a:extLst>
              <a:ext uri="{FF2B5EF4-FFF2-40B4-BE49-F238E27FC236}">
                <a16:creationId xmlns:a16="http://schemas.microsoft.com/office/drawing/2014/main" id="{F9748C6D-7AC1-42B6-9A48-35B31FC88548}"/>
              </a:ext>
            </a:extLst>
          </p:cNvPr>
          <p:cNvSpPr txBox="1"/>
          <p:nvPr/>
        </p:nvSpPr>
        <p:spPr>
          <a:xfrm>
            <a:off x="1016373" y="2375661"/>
            <a:ext cx="698400" cy="369332"/>
          </a:xfrm>
          <a:prstGeom prst="rect">
            <a:avLst/>
          </a:prstGeom>
          <a:noFill/>
        </p:spPr>
        <p:txBody>
          <a:bodyPr wrap="square" rtlCol="0">
            <a:spAutoFit/>
          </a:bodyPr>
          <a:lstStyle/>
          <a:p>
            <a:r>
              <a:rPr lang="en-US" altLang="ko-KR" dirty="0"/>
              <a:t>B</a:t>
            </a:r>
            <a:endParaRPr lang="ko-KR" altLang="en-US" dirty="0"/>
          </a:p>
        </p:txBody>
      </p:sp>
      <p:sp>
        <p:nvSpPr>
          <p:cNvPr id="16" name="TextBox 15">
            <a:extLst>
              <a:ext uri="{FF2B5EF4-FFF2-40B4-BE49-F238E27FC236}">
                <a16:creationId xmlns:a16="http://schemas.microsoft.com/office/drawing/2014/main" id="{F78F067B-FB8C-46B9-8D28-6CB0546BD594}"/>
              </a:ext>
            </a:extLst>
          </p:cNvPr>
          <p:cNvSpPr txBox="1"/>
          <p:nvPr/>
        </p:nvSpPr>
        <p:spPr>
          <a:xfrm>
            <a:off x="1016373" y="3109781"/>
            <a:ext cx="698400" cy="369332"/>
          </a:xfrm>
          <a:prstGeom prst="rect">
            <a:avLst/>
          </a:prstGeom>
          <a:noFill/>
        </p:spPr>
        <p:txBody>
          <a:bodyPr wrap="square" rtlCol="0">
            <a:spAutoFit/>
          </a:bodyPr>
          <a:lstStyle/>
          <a:p>
            <a:r>
              <a:rPr lang="en-US" altLang="ko-KR" dirty="0"/>
              <a:t>C</a:t>
            </a:r>
            <a:endParaRPr lang="ko-KR" altLang="en-US" dirty="0"/>
          </a:p>
        </p:txBody>
      </p:sp>
      <p:sp>
        <p:nvSpPr>
          <p:cNvPr id="17" name="TextBox 16">
            <a:extLst>
              <a:ext uri="{FF2B5EF4-FFF2-40B4-BE49-F238E27FC236}">
                <a16:creationId xmlns:a16="http://schemas.microsoft.com/office/drawing/2014/main" id="{A2B10A49-04E7-4200-B3CD-028BFC1C98C3}"/>
              </a:ext>
            </a:extLst>
          </p:cNvPr>
          <p:cNvSpPr txBox="1"/>
          <p:nvPr/>
        </p:nvSpPr>
        <p:spPr>
          <a:xfrm>
            <a:off x="7140337" y="1756065"/>
            <a:ext cx="698400" cy="369332"/>
          </a:xfrm>
          <a:prstGeom prst="rect">
            <a:avLst/>
          </a:prstGeom>
          <a:noFill/>
        </p:spPr>
        <p:txBody>
          <a:bodyPr wrap="square" rtlCol="0">
            <a:spAutoFit/>
          </a:bodyPr>
          <a:lstStyle/>
          <a:p>
            <a:r>
              <a:rPr lang="en-US" altLang="ko-KR" dirty="0"/>
              <a:t>A</a:t>
            </a:r>
            <a:endParaRPr lang="ko-KR" altLang="en-US" dirty="0"/>
          </a:p>
        </p:txBody>
      </p:sp>
      <p:sp>
        <p:nvSpPr>
          <p:cNvPr id="18" name="TextBox 17">
            <a:extLst>
              <a:ext uri="{FF2B5EF4-FFF2-40B4-BE49-F238E27FC236}">
                <a16:creationId xmlns:a16="http://schemas.microsoft.com/office/drawing/2014/main" id="{5F2E5E48-49E1-48D5-8C6D-E062BD5BAA54}"/>
              </a:ext>
            </a:extLst>
          </p:cNvPr>
          <p:cNvSpPr txBox="1"/>
          <p:nvPr/>
        </p:nvSpPr>
        <p:spPr>
          <a:xfrm>
            <a:off x="7140337" y="2445989"/>
            <a:ext cx="698400" cy="369332"/>
          </a:xfrm>
          <a:prstGeom prst="rect">
            <a:avLst/>
          </a:prstGeom>
          <a:noFill/>
        </p:spPr>
        <p:txBody>
          <a:bodyPr wrap="square" rtlCol="0">
            <a:spAutoFit/>
          </a:bodyPr>
          <a:lstStyle/>
          <a:p>
            <a:r>
              <a:rPr lang="en-US" altLang="ko-KR" dirty="0"/>
              <a:t>B</a:t>
            </a:r>
            <a:endParaRPr lang="ko-KR" altLang="en-US" dirty="0"/>
          </a:p>
        </p:txBody>
      </p:sp>
      <p:sp>
        <p:nvSpPr>
          <p:cNvPr id="19" name="TextBox 18">
            <a:extLst>
              <a:ext uri="{FF2B5EF4-FFF2-40B4-BE49-F238E27FC236}">
                <a16:creationId xmlns:a16="http://schemas.microsoft.com/office/drawing/2014/main" id="{D1F61723-14AB-4F3F-9526-9D9B6FF4D58A}"/>
              </a:ext>
            </a:extLst>
          </p:cNvPr>
          <p:cNvSpPr txBox="1"/>
          <p:nvPr/>
        </p:nvSpPr>
        <p:spPr>
          <a:xfrm>
            <a:off x="7140337" y="3180109"/>
            <a:ext cx="698400" cy="369332"/>
          </a:xfrm>
          <a:prstGeom prst="rect">
            <a:avLst/>
          </a:prstGeom>
          <a:noFill/>
        </p:spPr>
        <p:txBody>
          <a:bodyPr wrap="square" rtlCol="0">
            <a:spAutoFit/>
          </a:bodyPr>
          <a:lstStyle/>
          <a:p>
            <a:r>
              <a:rPr lang="en-US" altLang="ko-KR" dirty="0"/>
              <a:t>C</a:t>
            </a:r>
            <a:endParaRPr lang="ko-KR" altLang="en-US" dirty="0"/>
          </a:p>
        </p:txBody>
      </p:sp>
      <p:sp>
        <p:nvSpPr>
          <p:cNvPr id="20" name="직사각형 19">
            <a:extLst>
              <a:ext uri="{FF2B5EF4-FFF2-40B4-BE49-F238E27FC236}">
                <a16:creationId xmlns:a16="http://schemas.microsoft.com/office/drawing/2014/main" id="{0FFD302B-FE81-424B-A71F-F3ADEB445521}"/>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626441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433D8-7CB6-BEB8-DD4D-CB6F5788F920}"/>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CA5882E2-8DC0-C91D-E30C-EB263A2433D0}"/>
              </a:ext>
            </a:extLst>
          </p:cNvPr>
          <p:cNvGrpSpPr/>
          <p:nvPr/>
        </p:nvGrpSpPr>
        <p:grpSpPr>
          <a:xfrm>
            <a:off x="144" y="6398198"/>
            <a:ext cx="12191717" cy="459809"/>
            <a:chOff x="1" y="7996258"/>
            <a:chExt cx="15236824" cy="574655"/>
          </a:xfrm>
        </p:grpSpPr>
        <p:sp>
          <p:nvSpPr>
            <p:cNvPr id="5" name="Rectangle 6">
              <a:extLst>
                <a:ext uri="{FF2B5EF4-FFF2-40B4-BE49-F238E27FC236}">
                  <a16:creationId xmlns:a16="http://schemas.microsoft.com/office/drawing/2014/main" id="{4E2189EF-658E-9C15-3771-06D95B810E44}"/>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1180F38B-863E-6E8A-28EB-9AA614E58A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F8C10950-4127-C0B8-0B8C-630800CC5335}"/>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DDADEBFC-85AA-AC89-D789-BC28488504C0}"/>
              </a:ext>
            </a:extLst>
          </p:cNvPr>
          <p:cNvSpPr/>
          <p:nvPr/>
        </p:nvSpPr>
        <p:spPr>
          <a:xfrm>
            <a:off x="492837" y="538905"/>
            <a:ext cx="940073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IV. Tracking with ELEGANT</a:t>
            </a:r>
            <a:endParaRPr lang="ko-KR" altLang="en-US" sz="2240" b="1" dirty="0">
              <a:solidFill>
                <a:schemeClr val="tx2"/>
              </a:solidFill>
              <a:cs typeface="Verdana" panose="020B0604030504040204" pitchFamily="34" charset="0"/>
            </a:endParaRPr>
          </a:p>
        </p:txBody>
      </p:sp>
      <p:pic>
        <p:nvPicPr>
          <p:cNvPr id="3" name="그림 2">
            <a:extLst>
              <a:ext uri="{FF2B5EF4-FFF2-40B4-BE49-F238E27FC236}">
                <a16:creationId xmlns:a16="http://schemas.microsoft.com/office/drawing/2014/main" id="{16538DAA-49BF-44AC-A6D1-27133C3FD4CA}"/>
              </a:ext>
            </a:extLst>
          </p:cNvPr>
          <p:cNvPicPr>
            <a:picLocks noChangeAspect="1"/>
          </p:cNvPicPr>
          <p:nvPr/>
        </p:nvPicPr>
        <p:blipFill>
          <a:blip r:embed="rId3"/>
          <a:stretch>
            <a:fillRect/>
          </a:stretch>
        </p:blipFill>
        <p:spPr>
          <a:xfrm>
            <a:off x="501817" y="1236848"/>
            <a:ext cx="5690532" cy="2976384"/>
          </a:xfrm>
          <a:prstGeom prst="rect">
            <a:avLst/>
          </a:prstGeom>
        </p:spPr>
      </p:pic>
      <p:pic>
        <p:nvPicPr>
          <p:cNvPr id="8" name="그림 7">
            <a:extLst>
              <a:ext uri="{FF2B5EF4-FFF2-40B4-BE49-F238E27FC236}">
                <a16:creationId xmlns:a16="http://schemas.microsoft.com/office/drawing/2014/main" id="{77FAB7FF-105B-4EDF-8E68-1609E55C5474}"/>
              </a:ext>
            </a:extLst>
          </p:cNvPr>
          <p:cNvPicPr>
            <a:picLocks noChangeAspect="1"/>
          </p:cNvPicPr>
          <p:nvPr/>
        </p:nvPicPr>
        <p:blipFill>
          <a:blip r:embed="rId4"/>
          <a:stretch>
            <a:fillRect/>
          </a:stretch>
        </p:blipFill>
        <p:spPr>
          <a:xfrm>
            <a:off x="6541371" y="1506821"/>
            <a:ext cx="5245163" cy="2561037"/>
          </a:xfrm>
          <a:prstGeom prst="rect">
            <a:avLst/>
          </a:prstGeom>
        </p:spPr>
      </p:pic>
      <p:sp>
        <p:nvSpPr>
          <p:cNvPr id="11" name="TextBox 10">
            <a:extLst>
              <a:ext uri="{FF2B5EF4-FFF2-40B4-BE49-F238E27FC236}">
                <a16:creationId xmlns:a16="http://schemas.microsoft.com/office/drawing/2014/main" id="{94F4AB5D-CF0B-4E5A-8D83-47754F20EF07}"/>
              </a:ext>
            </a:extLst>
          </p:cNvPr>
          <p:cNvSpPr txBox="1"/>
          <p:nvPr/>
        </p:nvSpPr>
        <p:spPr>
          <a:xfrm>
            <a:off x="1016373" y="1685737"/>
            <a:ext cx="698400" cy="369332"/>
          </a:xfrm>
          <a:prstGeom prst="rect">
            <a:avLst/>
          </a:prstGeom>
          <a:noFill/>
        </p:spPr>
        <p:txBody>
          <a:bodyPr wrap="square" rtlCol="0">
            <a:spAutoFit/>
          </a:bodyPr>
          <a:lstStyle/>
          <a:p>
            <a:r>
              <a:rPr lang="en-US" altLang="ko-KR" dirty="0"/>
              <a:t>A</a:t>
            </a:r>
            <a:endParaRPr lang="ko-KR" altLang="en-US" dirty="0"/>
          </a:p>
        </p:txBody>
      </p:sp>
      <p:sp>
        <p:nvSpPr>
          <p:cNvPr id="12" name="TextBox 11">
            <a:extLst>
              <a:ext uri="{FF2B5EF4-FFF2-40B4-BE49-F238E27FC236}">
                <a16:creationId xmlns:a16="http://schemas.microsoft.com/office/drawing/2014/main" id="{886990B8-EAAC-4B07-9769-2D1B77FB79CF}"/>
              </a:ext>
            </a:extLst>
          </p:cNvPr>
          <p:cNvSpPr txBox="1"/>
          <p:nvPr/>
        </p:nvSpPr>
        <p:spPr>
          <a:xfrm>
            <a:off x="1016373" y="2375661"/>
            <a:ext cx="698400" cy="369332"/>
          </a:xfrm>
          <a:prstGeom prst="rect">
            <a:avLst/>
          </a:prstGeom>
          <a:noFill/>
        </p:spPr>
        <p:txBody>
          <a:bodyPr wrap="square" rtlCol="0">
            <a:spAutoFit/>
          </a:bodyPr>
          <a:lstStyle/>
          <a:p>
            <a:r>
              <a:rPr lang="en-US" altLang="ko-KR" dirty="0"/>
              <a:t>B</a:t>
            </a:r>
            <a:endParaRPr lang="ko-KR" altLang="en-US" dirty="0"/>
          </a:p>
        </p:txBody>
      </p:sp>
      <p:sp>
        <p:nvSpPr>
          <p:cNvPr id="13" name="TextBox 12">
            <a:extLst>
              <a:ext uri="{FF2B5EF4-FFF2-40B4-BE49-F238E27FC236}">
                <a16:creationId xmlns:a16="http://schemas.microsoft.com/office/drawing/2014/main" id="{C5A036CF-42D9-4201-8D82-2F0E6E1F3730}"/>
              </a:ext>
            </a:extLst>
          </p:cNvPr>
          <p:cNvSpPr txBox="1"/>
          <p:nvPr/>
        </p:nvSpPr>
        <p:spPr>
          <a:xfrm>
            <a:off x="1016373" y="3109781"/>
            <a:ext cx="698400" cy="369332"/>
          </a:xfrm>
          <a:prstGeom prst="rect">
            <a:avLst/>
          </a:prstGeom>
          <a:noFill/>
        </p:spPr>
        <p:txBody>
          <a:bodyPr wrap="square" rtlCol="0">
            <a:spAutoFit/>
          </a:bodyPr>
          <a:lstStyle/>
          <a:p>
            <a:r>
              <a:rPr lang="en-US" altLang="ko-KR" dirty="0"/>
              <a:t>C</a:t>
            </a:r>
            <a:endParaRPr lang="ko-KR" altLang="en-US" dirty="0"/>
          </a:p>
        </p:txBody>
      </p:sp>
      <p:sp>
        <p:nvSpPr>
          <p:cNvPr id="14" name="TextBox 13">
            <a:extLst>
              <a:ext uri="{FF2B5EF4-FFF2-40B4-BE49-F238E27FC236}">
                <a16:creationId xmlns:a16="http://schemas.microsoft.com/office/drawing/2014/main" id="{F5B40C63-58F3-437A-BEC2-8C97FA91A197}"/>
              </a:ext>
            </a:extLst>
          </p:cNvPr>
          <p:cNvSpPr txBox="1"/>
          <p:nvPr/>
        </p:nvSpPr>
        <p:spPr>
          <a:xfrm>
            <a:off x="7140337" y="1756065"/>
            <a:ext cx="698400" cy="369332"/>
          </a:xfrm>
          <a:prstGeom prst="rect">
            <a:avLst/>
          </a:prstGeom>
          <a:noFill/>
        </p:spPr>
        <p:txBody>
          <a:bodyPr wrap="square" rtlCol="0">
            <a:spAutoFit/>
          </a:bodyPr>
          <a:lstStyle/>
          <a:p>
            <a:r>
              <a:rPr lang="en-US" altLang="ko-KR" dirty="0"/>
              <a:t>A</a:t>
            </a:r>
            <a:endParaRPr lang="ko-KR" altLang="en-US" dirty="0"/>
          </a:p>
        </p:txBody>
      </p:sp>
      <p:sp>
        <p:nvSpPr>
          <p:cNvPr id="15" name="TextBox 14">
            <a:extLst>
              <a:ext uri="{FF2B5EF4-FFF2-40B4-BE49-F238E27FC236}">
                <a16:creationId xmlns:a16="http://schemas.microsoft.com/office/drawing/2014/main" id="{1C590F0B-B5A9-4FEA-A04F-AE659EEE4F55}"/>
              </a:ext>
            </a:extLst>
          </p:cNvPr>
          <p:cNvSpPr txBox="1"/>
          <p:nvPr/>
        </p:nvSpPr>
        <p:spPr>
          <a:xfrm>
            <a:off x="7140337" y="2445989"/>
            <a:ext cx="698400" cy="369332"/>
          </a:xfrm>
          <a:prstGeom prst="rect">
            <a:avLst/>
          </a:prstGeom>
          <a:noFill/>
        </p:spPr>
        <p:txBody>
          <a:bodyPr wrap="square" rtlCol="0">
            <a:spAutoFit/>
          </a:bodyPr>
          <a:lstStyle/>
          <a:p>
            <a:r>
              <a:rPr lang="en-US" altLang="ko-KR" dirty="0"/>
              <a:t>B</a:t>
            </a:r>
            <a:endParaRPr lang="ko-KR" altLang="en-US" dirty="0"/>
          </a:p>
        </p:txBody>
      </p:sp>
      <p:sp>
        <p:nvSpPr>
          <p:cNvPr id="16" name="TextBox 15">
            <a:extLst>
              <a:ext uri="{FF2B5EF4-FFF2-40B4-BE49-F238E27FC236}">
                <a16:creationId xmlns:a16="http://schemas.microsoft.com/office/drawing/2014/main" id="{08AE60F5-8138-4FD1-B2A9-29B352D2E957}"/>
              </a:ext>
            </a:extLst>
          </p:cNvPr>
          <p:cNvSpPr txBox="1"/>
          <p:nvPr/>
        </p:nvSpPr>
        <p:spPr>
          <a:xfrm>
            <a:off x="7140337" y="3180109"/>
            <a:ext cx="698400" cy="369332"/>
          </a:xfrm>
          <a:prstGeom prst="rect">
            <a:avLst/>
          </a:prstGeom>
          <a:noFill/>
        </p:spPr>
        <p:txBody>
          <a:bodyPr wrap="square" rtlCol="0">
            <a:spAutoFit/>
          </a:bodyPr>
          <a:lstStyle/>
          <a:p>
            <a:r>
              <a:rPr lang="en-US" altLang="ko-KR" dirty="0"/>
              <a:t>C</a:t>
            </a:r>
            <a:endParaRPr lang="ko-KR" altLang="en-US" dirty="0"/>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1FCEC9D-FE54-4B8A-A5BF-616A84DE072D}"/>
                  </a:ext>
                </a:extLst>
              </p:cNvPr>
              <p:cNvSpPr txBox="1"/>
              <p:nvPr/>
            </p:nvSpPr>
            <p:spPr>
              <a:xfrm>
                <a:off x="492841" y="4309696"/>
                <a:ext cx="11501124" cy="2075183"/>
              </a:xfrm>
              <a:prstGeom prst="rect">
                <a:avLst/>
              </a:prstGeom>
              <a:noFill/>
            </p:spPr>
            <p:txBody>
              <a:bodyPr wrap="square" rtlCol="0">
                <a:spAutoFit/>
              </a:bodyPr>
              <a:lstStyle/>
              <a:p>
                <a:pPr marL="285744" indent="-285744" algn="just">
                  <a:buFont typeface="Wingdings" panose="05000000000000000000" pitchFamily="2" charset="2"/>
                  <a:buChar char="Ø"/>
                </a:pPr>
                <a:r>
                  <a:rPr lang="en-US" altLang="ko-KR" dirty="0">
                    <a:latin typeface="Arial" panose="020B0604020202020204" pitchFamily="34" charset="0"/>
                    <a:cs typeface="Arial" panose="020B0604020202020204" pitchFamily="34" charset="0"/>
                  </a:rPr>
                  <a:t>After 30000 turns the beam distributions reach equilibrium values.</a:t>
                </a:r>
              </a:p>
              <a:p>
                <a:pPr marL="285744" indent="-285744" algn="just">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dirty="0">
                    <a:latin typeface="Arial" panose="020B0604020202020204" pitchFamily="34" charset="0"/>
                    <a:cs typeface="Arial" panose="020B0604020202020204" pitchFamily="34" charset="0"/>
                  </a:rPr>
                  <a:t>It was found that for the Case C, the electron beam has similar beam dimensions and the same emittances (</a:t>
                </a:r>
                <a14:m>
                  <m:oMath xmlns:m="http://schemas.openxmlformats.org/officeDocument/2006/math">
                    <m:sSub>
                      <m:sSubPr>
                        <m:ctrlPr>
                          <a:rPr lang="en-US" altLang="ko-KR" i="1">
                            <a:latin typeface="Cambria Math" panose="02040503050406030204" pitchFamily="18" charset="0"/>
                            <a:cs typeface="Arial" panose="020B0604020202020204" pitchFamily="34" charset="0"/>
                          </a:rPr>
                        </m:ctrlPr>
                      </m:sSubPr>
                      <m:e>
                        <m:r>
                          <a:rPr lang="en-US" altLang="ko-KR" i="1">
                            <a:latin typeface="Cambria Math" panose="02040503050406030204" pitchFamily="18" charset="0"/>
                            <a:cs typeface="Arial" panose="020B0604020202020204" pitchFamily="34" charset="0"/>
                          </a:rPr>
                          <m:t>𝜀</m:t>
                        </m:r>
                      </m:e>
                      <m:sub>
                        <m:r>
                          <a:rPr lang="en-US" altLang="ko-KR" i="1">
                            <a:latin typeface="Cambria Math" panose="02040503050406030204" pitchFamily="18" charset="0"/>
                            <a:cs typeface="Arial" panose="020B0604020202020204" pitchFamily="34" charset="0"/>
                          </a:rPr>
                          <m:t>𝑥</m:t>
                        </m:r>
                      </m:sub>
                    </m:sSub>
                    <m:r>
                      <a:rPr lang="en-US" altLang="ko-KR" i="1">
                        <a:latin typeface="Cambria Math" panose="02040503050406030204" pitchFamily="18" charset="0"/>
                        <a:cs typeface="Arial" panose="020B0604020202020204" pitchFamily="34" charset="0"/>
                      </a:rPr>
                      <m:t>=</m:t>
                    </m:r>
                    <m:sSub>
                      <m:sSubPr>
                        <m:ctrlPr>
                          <a:rPr lang="en-US" altLang="ko-KR" i="1">
                            <a:latin typeface="Cambria Math" panose="02040503050406030204" pitchFamily="18" charset="0"/>
                            <a:cs typeface="Arial" panose="020B0604020202020204" pitchFamily="34" charset="0"/>
                          </a:rPr>
                        </m:ctrlPr>
                      </m:sSubPr>
                      <m:e>
                        <m:r>
                          <a:rPr lang="en-US" altLang="ko-KR" i="1">
                            <a:latin typeface="Cambria Math" panose="02040503050406030204" pitchFamily="18" charset="0"/>
                            <a:cs typeface="Arial" panose="020B0604020202020204" pitchFamily="34" charset="0"/>
                          </a:rPr>
                          <m:t>𝜀</m:t>
                        </m:r>
                      </m:e>
                      <m:sub>
                        <m:r>
                          <a:rPr lang="en-US" altLang="ko-KR" i="1">
                            <a:latin typeface="Cambria Math" panose="02040503050406030204" pitchFamily="18" charset="0"/>
                            <a:cs typeface="Arial" panose="020B0604020202020204" pitchFamily="34" charset="0"/>
                          </a:rPr>
                          <m:t>𝑦</m:t>
                        </m:r>
                      </m:sub>
                    </m:sSub>
                    <m:r>
                      <a:rPr lang="en-US" altLang="ko-KR" i="1">
                        <a:latin typeface="Cambria Math" panose="02040503050406030204" pitchFamily="18" charset="0"/>
                        <a:cs typeface="Arial" panose="020B0604020202020204" pitchFamily="34" charset="0"/>
                      </a:rPr>
                      <m:t> </m:t>
                    </m:r>
                    <m:r>
                      <a:rPr lang="en-US" altLang="ko-KR" i="1">
                        <a:latin typeface="Cambria Math" panose="02040503050406030204" pitchFamily="18" charset="0"/>
                        <a:ea typeface="Cambria Math" panose="02040503050406030204" pitchFamily="18" charset="0"/>
                        <a:cs typeface="Arial" panose="020B0604020202020204" pitchFamily="34" charset="0"/>
                      </a:rPr>
                      <m:t>~</m:t>
                    </m:r>
                    <m:r>
                      <a:rPr lang="en-US" altLang="ko-KR" i="1">
                        <a:latin typeface="Cambria Math" panose="02040503050406030204" pitchFamily="18" charset="0"/>
                        <a:cs typeface="Arial" panose="020B0604020202020204" pitchFamily="34" charset="0"/>
                      </a:rPr>
                      <m:t>22 </m:t>
                    </m:r>
                    <m:r>
                      <a:rPr lang="en-US" altLang="ko-KR" i="1">
                        <a:latin typeface="Cambria Math" panose="02040503050406030204" pitchFamily="18" charset="0"/>
                        <a:cs typeface="Arial" panose="020B0604020202020204" pitchFamily="34" charset="0"/>
                      </a:rPr>
                      <m:t>𝑝𝑚</m:t>
                    </m:r>
                    <m:r>
                      <a:rPr lang="en-US" altLang="ko-KR" i="1">
                        <a:latin typeface="Cambria Math" panose="02040503050406030204" pitchFamily="18" charset="0"/>
                        <a:cs typeface="Arial" panose="020B0604020202020204" pitchFamily="34" charset="0"/>
                      </a:rPr>
                      <m:t> </m:t>
                    </m:r>
                    <m:r>
                      <a:rPr lang="en-US" altLang="ko-KR" i="1">
                        <a:latin typeface="Cambria Math" panose="02040503050406030204" pitchFamily="18" charset="0"/>
                        <a:cs typeface="Arial" panose="020B0604020202020204" pitchFamily="34" charset="0"/>
                      </a:rPr>
                      <m:t>𝑟𝑎𝑑</m:t>
                    </m:r>
                  </m:oMath>
                </a14:m>
                <a:r>
                  <a:rPr lang="en-US" altLang="ko-KR" dirty="0">
                    <a:latin typeface="Arial" panose="020B0604020202020204" pitchFamily="34" charset="0"/>
                    <a:cs typeface="Arial" panose="020B0604020202020204" pitchFamily="34" charset="0"/>
                  </a:rPr>
                  <a:t>) in the horizontal and vertical planes, in contrast to the Case A where </a:t>
                </a:r>
                <a14:m>
                  <m:oMath xmlns:m="http://schemas.openxmlformats.org/officeDocument/2006/math">
                    <m:sSub>
                      <m:sSubPr>
                        <m:ctrlPr>
                          <a:rPr lang="en-US" altLang="ko-KR" i="1">
                            <a:latin typeface="Cambria Math" panose="02040503050406030204" pitchFamily="18" charset="0"/>
                            <a:cs typeface="Arial" panose="020B0604020202020204" pitchFamily="34" charset="0"/>
                          </a:rPr>
                        </m:ctrlPr>
                      </m:sSubPr>
                      <m:e>
                        <m:r>
                          <a:rPr lang="en-US" altLang="ko-KR" i="1">
                            <a:latin typeface="Cambria Math" panose="02040503050406030204" pitchFamily="18" charset="0"/>
                            <a:cs typeface="Arial" panose="020B0604020202020204" pitchFamily="34" charset="0"/>
                          </a:rPr>
                          <m:t>𝜀</m:t>
                        </m:r>
                      </m:e>
                      <m:sub>
                        <m:r>
                          <a:rPr lang="en-US" altLang="ko-KR" i="1">
                            <a:latin typeface="Cambria Math" panose="02040503050406030204" pitchFamily="18" charset="0"/>
                            <a:cs typeface="Arial" panose="020B0604020202020204" pitchFamily="34" charset="0"/>
                          </a:rPr>
                          <m:t>𝑥</m:t>
                        </m:r>
                      </m:sub>
                    </m:sSub>
                    <m:r>
                      <a:rPr lang="en-US" altLang="ko-KR" i="1">
                        <a:latin typeface="Cambria Math" panose="02040503050406030204" pitchFamily="18" charset="0"/>
                        <a:cs typeface="Arial" panose="020B0604020202020204" pitchFamily="34" charset="0"/>
                      </a:rPr>
                      <m:t> </m:t>
                    </m:r>
                    <m:r>
                      <a:rPr lang="en-US" altLang="ko-KR" i="1">
                        <a:latin typeface="Cambria Math" panose="02040503050406030204" pitchFamily="18" charset="0"/>
                        <a:ea typeface="Cambria Math" panose="02040503050406030204" pitchFamily="18" charset="0"/>
                        <a:cs typeface="Arial" panose="020B0604020202020204" pitchFamily="34" charset="0"/>
                      </a:rPr>
                      <m:t>~33.6</m:t>
                    </m:r>
                    <m:r>
                      <a:rPr lang="en-US" altLang="ko-KR" i="1">
                        <a:latin typeface="Cambria Math" panose="02040503050406030204" pitchFamily="18" charset="0"/>
                        <a:ea typeface="Cambria Math" panose="02040503050406030204" pitchFamily="18" charset="0"/>
                        <a:cs typeface="Arial" panose="020B0604020202020204" pitchFamily="34" charset="0"/>
                      </a:rPr>
                      <m:t>𝑝𝑚</m:t>
                    </m:r>
                    <m:r>
                      <a:rPr lang="en-US" altLang="ko-KR" i="1">
                        <a:latin typeface="Cambria Math" panose="02040503050406030204" pitchFamily="18" charset="0"/>
                        <a:ea typeface="Cambria Math" panose="02040503050406030204" pitchFamily="18" charset="0"/>
                        <a:cs typeface="Arial" panose="020B0604020202020204" pitchFamily="34" charset="0"/>
                      </a:rPr>
                      <m:t>, </m:t>
                    </m:r>
                    <m:sSub>
                      <m:sSubPr>
                        <m:ctrlPr>
                          <a:rPr lang="en-US" altLang="ko-KR" i="1">
                            <a:latin typeface="Cambria Math" panose="02040503050406030204" pitchFamily="18" charset="0"/>
                            <a:ea typeface="Cambria Math" panose="02040503050406030204" pitchFamily="18" charset="0"/>
                            <a:cs typeface="Arial" panose="020B0604020202020204" pitchFamily="34" charset="0"/>
                          </a:rPr>
                        </m:ctrlPr>
                      </m:sSubPr>
                      <m:e>
                        <m:r>
                          <a:rPr lang="en-US" altLang="ko-KR" i="1">
                            <a:latin typeface="Cambria Math" panose="02040503050406030204" pitchFamily="18" charset="0"/>
                            <a:ea typeface="Cambria Math" panose="02040503050406030204" pitchFamily="18" charset="0"/>
                            <a:cs typeface="Arial" panose="020B0604020202020204" pitchFamily="34" charset="0"/>
                          </a:rPr>
                          <m:t>𝜀</m:t>
                        </m:r>
                      </m:e>
                      <m:sub>
                        <m:r>
                          <a:rPr lang="en-US" altLang="ko-KR" i="1">
                            <a:latin typeface="Cambria Math" panose="02040503050406030204" pitchFamily="18" charset="0"/>
                            <a:ea typeface="Cambria Math" panose="02040503050406030204" pitchFamily="18" charset="0"/>
                            <a:cs typeface="Arial" panose="020B0604020202020204" pitchFamily="34" charset="0"/>
                          </a:rPr>
                          <m:t>𝑦</m:t>
                        </m:r>
                      </m:sub>
                    </m:sSub>
                    <m:r>
                      <a:rPr lang="en-US" altLang="ko-KR" i="1">
                        <a:latin typeface="Cambria Math" panose="02040503050406030204" pitchFamily="18" charset="0"/>
                        <a:ea typeface="Cambria Math" panose="02040503050406030204" pitchFamily="18" charset="0"/>
                        <a:cs typeface="Arial" panose="020B0604020202020204" pitchFamily="34" charset="0"/>
                      </a:rPr>
                      <m:t> ~ 0</m:t>
                    </m:r>
                    <m:r>
                      <a:rPr lang="en-US" altLang="ko-KR" i="1">
                        <a:latin typeface="Cambria Math" panose="02040503050406030204" pitchFamily="18" charset="0"/>
                        <a:ea typeface="Cambria Math" panose="02040503050406030204" pitchFamily="18" charset="0"/>
                        <a:cs typeface="Arial" panose="020B0604020202020204" pitchFamily="34" charset="0"/>
                      </a:rPr>
                      <m:t>𝑝𝑚</m:t>
                    </m:r>
                    <m:r>
                      <a:rPr lang="en-US" altLang="ko-KR" i="1">
                        <a:latin typeface="Cambria Math" panose="02040503050406030204" pitchFamily="18" charset="0"/>
                        <a:ea typeface="Cambria Math" panose="02040503050406030204" pitchFamily="18" charset="0"/>
                        <a:cs typeface="Arial" panose="020B0604020202020204" pitchFamily="34" charset="0"/>
                      </a:rPr>
                      <m:t> </m:t>
                    </m:r>
                    <m:r>
                      <a:rPr lang="en-US" altLang="ko-KR" i="1">
                        <a:latin typeface="Cambria Math" panose="02040503050406030204" pitchFamily="18" charset="0"/>
                        <a:ea typeface="Cambria Math" panose="02040503050406030204" pitchFamily="18" charset="0"/>
                        <a:cs typeface="Arial" panose="020B0604020202020204" pitchFamily="34" charset="0"/>
                      </a:rPr>
                      <m:t>𝑟𝑎𝑑</m:t>
                    </m:r>
                  </m:oMath>
                </a14:m>
                <a:r>
                  <a:rPr lang="ko-KR" altLang="en-US" dirty="0">
                    <a:latin typeface="Arial" panose="020B0604020202020204" pitchFamily="34" charset="0"/>
                    <a:cs typeface="Arial" panose="020B0604020202020204" pitchFamily="34" charset="0"/>
                  </a:rPr>
                  <a:t> </a:t>
                </a:r>
                <a:r>
                  <a:rPr lang="en-US" altLang="ko-KR" dirty="0">
                    <a:latin typeface="Arial" panose="020B0604020202020204" pitchFamily="34" charset="0"/>
                    <a:cs typeface="Arial" panose="020B0604020202020204" pitchFamily="34" charset="0"/>
                  </a:rPr>
                  <a:t>and the Case B where </a:t>
                </a:r>
                <a14:m>
                  <m:oMath xmlns:m="http://schemas.openxmlformats.org/officeDocument/2006/math">
                    <m:sSub>
                      <m:sSubPr>
                        <m:ctrlPr>
                          <a:rPr lang="en-US" altLang="ko-KR" i="1">
                            <a:latin typeface="Cambria Math" panose="02040503050406030204" pitchFamily="18" charset="0"/>
                            <a:cs typeface="Arial" panose="020B0604020202020204" pitchFamily="34" charset="0"/>
                          </a:rPr>
                        </m:ctrlPr>
                      </m:sSubPr>
                      <m:e>
                        <m:r>
                          <a:rPr lang="en-US" altLang="ko-KR" i="1">
                            <a:latin typeface="Cambria Math" panose="02040503050406030204" pitchFamily="18" charset="0"/>
                            <a:cs typeface="Arial" panose="020B0604020202020204" pitchFamily="34" charset="0"/>
                          </a:rPr>
                          <m:t>𝜀</m:t>
                        </m:r>
                      </m:e>
                      <m:sub>
                        <m:r>
                          <a:rPr lang="en-US" altLang="ko-KR" i="1">
                            <a:latin typeface="Cambria Math" panose="02040503050406030204" pitchFamily="18" charset="0"/>
                            <a:cs typeface="Arial" panose="020B0604020202020204" pitchFamily="34" charset="0"/>
                          </a:rPr>
                          <m:t>𝑥</m:t>
                        </m:r>
                      </m:sub>
                    </m:sSub>
                    <m:r>
                      <a:rPr lang="en-US" altLang="ko-KR" i="1">
                        <a:latin typeface="Cambria Math" panose="02040503050406030204" pitchFamily="18" charset="0"/>
                        <a:cs typeface="Arial" panose="020B0604020202020204" pitchFamily="34" charset="0"/>
                      </a:rPr>
                      <m:t> </m:t>
                    </m:r>
                    <m:r>
                      <a:rPr lang="en-US" altLang="ko-KR" i="1">
                        <a:latin typeface="Cambria Math" panose="02040503050406030204" pitchFamily="18" charset="0"/>
                        <a:ea typeface="Cambria Math" panose="02040503050406030204" pitchFamily="18" charset="0"/>
                        <a:cs typeface="Arial" panose="020B0604020202020204" pitchFamily="34" charset="0"/>
                      </a:rPr>
                      <m:t>~</m:t>
                    </m:r>
                    <m:r>
                      <a:rPr lang="en-US" altLang="ko-KR" i="1">
                        <a:latin typeface="Cambria Math" panose="02040503050406030204" pitchFamily="18" charset="0"/>
                        <a:ea typeface="Cambria Math" panose="02040503050406030204" pitchFamily="18" charset="0"/>
                        <a:cs typeface="Arial" panose="020B0604020202020204" pitchFamily="34" charset="0"/>
                      </a:rPr>
                      <m:t>29</m:t>
                    </m:r>
                    <m:r>
                      <a:rPr lang="en-US" altLang="ko-KR" i="1">
                        <a:latin typeface="Cambria Math" panose="02040503050406030204" pitchFamily="18" charset="0"/>
                        <a:ea typeface="Cambria Math" panose="02040503050406030204" pitchFamily="18" charset="0"/>
                        <a:cs typeface="Arial" panose="020B0604020202020204" pitchFamily="34" charset="0"/>
                      </a:rPr>
                      <m:t>𝑝𝑚</m:t>
                    </m:r>
                    <m:r>
                      <a:rPr lang="en-US" altLang="ko-KR" i="1">
                        <a:latin typeface="Cambria Math" panose="02040503050406030204" pitchFamily="18" charset="0"/>
                        <a:ea typeface="Cambria Math" panose="02040503050406030204" pitchFamily="18" charset="0"/>
                        <a:cs typeface="Arial" panose="020B0604020202020204" pitchFamily="34" charset="0"/>
                      </a:rPr>
                      <m:t>, </m:t>
                    </m:r>
                    <m:sSub>
                      <m:sSubPr>
                        <m:ctrlPr>
                          <a:rPr lang="en-US" altLang="ko-KR" i="1">
                            <a:latin typeface="Cambria Math" panose="02040503050406030204" pitchFamily="18" charset="0"/>
                            <a:ea typeface="Cambria Math" panose="02040503050406030204" pitchFamily="18" charset="0"/>
                            <a:cs typeface="Arial" panose="020B0604020202020204" pitchFamily="34" charset="0"/>
                          </a:rPr>
                        </m:ctrlPr>
                      </m:sSubPr>
                      <m:e>
                        <m:r>
                          <a:rPr lang="en-US" altLang="ko-KR" i="1">
                            <a:latin typeface="Cambria Math" panose="02040503050406030204" pitchFamily="18" charset="0"/>
                            <a:ea typeface="Cambria Math" panose="02040503050406030204" pitchFamily="18" charset="0"/>
                            <a:cs typeface="Arial" panose="020B0604020202020204" pitchFamily="34" charset="0"/>
                          </a:rPr>
                          <m:t>𝜀</m:t>
                        </m:r>
                      </m:e>
                      <m:sub>
                        <m:r>
                          <a:rPr lang="en-US" altLang="ko-KR" i="1">
                            <a:latin typeface="Cambria Math" panose="02040503050406030204" pitchFamily="18" charset="0"/>
                            <a:ea typeface="Cambria Math" panose="02040503050406030204" pitchFamily="18" charset="0"/>
                            <a:cs typeface="Arial" panose="020B0604020202020204" pitchFamily="34" charset="0"/>
                          </a:rPr>
                          <m:t>𝑦</m:t>
                        </m:r>
                      </m:sub>
                    </m:sSub>
                    <m:r>
                      <a:rPr lang="en-US" altLang="ko-KR" i="1">
                        <a:latin typeface="Cambria Math" panose="02040503050406030204" pitchFamily="18" charset="0"/>
                        <a:ea typeface="Cambria Math" panose="02040503050406030204" pitchFamily="18" charset="0"/>
                        <a:cs typeface="Arial" panose="020B0604020202020204" pitchFamily="34" charset="0"/>
                      </a:rPr>
                      <m:t> ~ </m:t>
                    </m:r>
                    <m:r>
                      <a:rPr lang="en-US" altLang="ko-KR" i="1">
                        <a:latin typeface="Cambria Math" panose="02040503050406030204" pitchFamily="18" charset="0"/>
                        <a:ea typeface="Cambria Math" panose="02040503050406030204" pitchFamily="18" charset="0"/>
                        <a:cs typeface="Arial" panose="020B0604020202020204" pitchFamily="34" charset="0"/>
                      </a:rPr>
                      <m:t>7.8</m:t>
                    </m:r>
                    <m:r>
                      <a:rPr lang="en-US" altLang="ko-KR" i="1">
                        <a:latin typeface="Cambria Math" panose="02040503050406030204" pitchFamily="18" charset="0"/>
                        <a:ea typeface="Cambria Math" panose="02040503050406030204" pitchFamily="18" charset="0"/>
                        <a:cs typeface="Arial" panose="020B0604020202020204" pitchFamily="34" charset="0"/>
                      </a:rPr>
                      <m:t>𝑝𝑚</m:t>
                    </m:r>
                    <m:r>
                      <a:rPr lang="en-US" altLang="ko-KR" i="1">
                        <a:latin typeface="Cambria Math" panose="02040503050406030204" pitchFamily="18" charset="0"/>
                        <a:ea typeface="Cambria Math" panose="02040503050406030204" pitchFamily="18" charset="0"/>
                        <a:cs typeface="Arial" panose="020B0604020202020204" pitchFamily="34" charset="0"/>
                      </a:rPr>
                      <m:t> </m:t>
                    </m:r>
                    <m:r>
                      <a:rPr lang="en-US" altLang="ko-KR" i="1">
                        <a:latin typeface="Cambria Math" panose="02040503050406030204" pitchFamily="18" charset="0"/>
                        <a:ea typeface="Cambria Math" panose="02040503050406030204" pitchFamily="18" charset="0"/>
                        <a:cs typeface="Arial" panose="020B0604020202020204" pitchFamily="34" charset="0"/>
                      </a:rPr>
                      <m:t>𝑟𝑎𝑑</m:t>
                    </m:r>
                  </m:oMath>
                </a14:m>
                <a:r>
                  <a:rPr lang="ko-KR" altLang="en-US" dirty="0">
                    <a:latin typeface="Arial" panose="020B0604020202020204" pitchFamily="34" charset="0"/>
                    <a:cs typeface="Arial" panose="020B0604020202020204" pitchFamily="34" charset="0"/>
                  </a:rPr>
                  <a:t> </a:t>
                </a:r>
                <a:endParaRPr lang="en-US" altLang="ko-KR"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ko-KR" altLang="en-US" dirty="0">
                  <a:latin typeface="Arial" panose="020B0604020202020204" pitchFamily="34" charset="0"/>
                  <a:cs typeface="Arial" panose="020B0604020202020204" pitchFamily="34" charset="0"/>
                </a:endParaRPr>
              </a:p>
            </p:txBody>
          </p:sp>
        </mc:Choice>
        <mc:Fallback>
          <p:sp>
            <p:nvSpPr>
              <p:cNvPr id="17" name="TextBox 16">
                <a:extLst>
                  <a:ext uri="{FF2B5EF4-FFF2-40B4-BE49-F238E27FC236}">
                    <a16:creationId xmlns:a16="http://schemas.microsoft.com/office/drawing/2014/main" id="{E1FCEC9D-FE54-4B8A-A5BF-616A84DE072D}"/>
                  </a:ext>
                </a:extLst>
              </p:cNvPr>
              <p:cNvSpPr txBox="1">
                <a:spLocks noRot="1" noChangeAspect="1" noMove="1" noResize="1" noEditPoints="1" noAdjustHandles="1" noChangeArrowheads="1" noChangeShapeType="1" noTextEdit="1"/>
              </p:cNvSpPr>
              <p:nvPr/>
            </p:nvSpPr>
            <p:spPr>
              <a:xfrm>
                <a:off x="492841" y="4309696"/>
                <a:ext cx="11501124" cy="2075183"/>
              </a:xfrm>
              <a:prstGeom prst="rect">
                <a:avLst/>
              </a:prstGeom>
              <a:blipFill>
                <a:blip r:embed="rId5"/>
                <a:stretch>
                  <a:fillRect l="-371" t="-1765" r="-424"/>
                </a:stretch>
              </a:blipFill>
            </p:spPr>
            <p:txBody>
              <a:bodyPr/>
              <a:lstStyle/>
              <a:p>
                <a:r>
                  <a:rPr lang="ko-KR" altLang="en-US">
                    <a:noFill/>
                  </a:rPr>
                  <a:t> </a:t>
                </a:r>
              </a:p>
            </p:txBody>
          </p:sp>
        </mc:Fallback>
      </mc:AlternateContent>
      <p:sp>
        <p:nvSpPr>
          <p:cNvPr id="18" name="직사각형 17">
            <a:extLst>
              <a:ext uri="{FF2B5EF4-FFF2-40B4-BE49-F238E27FC236}">
                <a16:creationId xmlns:a16="http://schemas.microsoft.com/office/drawing/2014/main" id="{46E34816-EB64-495B-B703-1A0929C78BBB}"/>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4170186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E5A0D-9125-D27F-C701-3293395ABEDB}"/>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55E6DC83-AFCB-62AE-74AD-55562555D7EA}"/>
              </a:ext>
            </a:extLst>
          </p:cNvPr>
          <p:cNvGrpSpPr/>
          <p:nvPr/>
        </p:nvGrpSpPr>
        <p:grpSpPr>
          <a:xfrm>
            <a:off x="144" y="6398198"/>
            <a:ext cx="12191717" cy="459809"/>
            <a:chOff x="1" y="7996258"/>
            <a:chExt cx="15236824" cy="574655"/>
          </a:xfrm>
        </p:grpSpPr>
        <p:sp>
          <p:nvSpPr>
            <p:cNvPr id="5" name="Rectangle 6">
              <a:extLst>
                <a:ext uri="{FF2B5EF4-FFF2-40B4-BE49-F238E27FC236}">
                  <a16:creationId xmlns:a16="http://schemas.microsoft.com/office/drawing/2014/main" id="{757F87E2-F67B-4441-FBCB-551486D2C02A}"/>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E8098D80-CD6B-DD61-27C5-861205E632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65786189-9B3B-72D8-610E-3CA2B2F1A3A3}"/>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59A0B7A3-CFB6-BAB3-2E63-A1B9D9BD167A}"/>
              </a:ext>
            </a:extLst>
          </p:cNvPr>
          <p:cNvSpPr/>
          <p:nvPr/>
        </p:nvSpPr>
        <p:spPr>
          <a:xfrm>
            <a:off x="492837" y="538905"/>
            <a:ext cx="940073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V. IBS and Touschek lifetime</a:t>
            </a:r>
            <a:endParaRPr lang="ko-KR" altLang="en-US" sz="2240" b="1" dirty="0">
              <a:solidFill>
                <a:schemeClr val="tx2"/>
              </a:solidFill>
              <a:cs typeface="Verdana" panose="020B0604030504040204" pitchFamily="34" charset="0"/>
            </a:endParaRPr>
          </a:p>
        </p:txBody>
      </p:sp>
      <p:sp>
        <p:nvSpPr>
          <p:cNvPr id="23" name="직사각형 22">
            <a:extLst>
              <a:ext uri="{FF2B5EF4-FFF2-40B4-BE49-F238E27FC236}">
                <a16:creationId xmlns:a16="http://schemas.microsoft.com/office/drawing/2014/main" id="{C7024CED-7892-4A33-8AAE-58B127DDF474}"/>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p:sp>
        <p:nvSpPr>
          <p:cNvPr id="16" name="TextBox 15">
            <a:extLst>
              <a:ext uri="{FF2B5EF4-FFF2-40B4-BE49-F238E27FC236}">
                <a16:creationId xmlns:a16="http://schemas.microsoft.com/office/drawing/2014/main" id="{9B6C890A-AB7B-4925-81B8-50F05EDE9DCE}"/>
              </a:ext>
            </a:extLst>
          </p:cNvPr>
          <p:cNvSpPr txBox="1"/>
          <p:nvPr/>
        </p:nvSpPr>
        <p:spPr>
          <a:xfrm>
            <a:off x="211124" y="1274534"/>
            <a:ext cx="11769755" cy="3293209"/>
          </a:xfrm>
          <a:prstGeom prst="rect">
            <a:avLst/>
          </a:prstGeom>
          <a:noFill/>
        </p:spPr>
        <p:txBody>
          <a:bodyPr wrap="square" rtlCol="0">
            <a:spAutoFit/>
          </a:bodyPr>
          <a:lstStyle/>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Intra beam scattering (IBS) effect describes multiple Coulomb scattering between particles in accelerators. In low emittance machines, IBS leads to emittance growth and force energy to transfer from transverse to longitudinal planes which will result in particle loss and reduce Touschek lifetime.</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In actual operation for HEPS, two types of filling pattern will be used.</a:t>
            </a:r>
          </a:p>
          <a:p>
            <a:pPr marL="742932" lvl="1" indent="-285744" algn="just">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High-brightness mode : 680 bunches, 1.33nC/bunch</a:t>
            </a:r>
          </a:p>
          <a:p>
            <a:pPr marL="742932" lvl="1" indent="-285744" algn="just">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High-charge mode : 63 bunches, 14.4nC</a:t>
            </a:r>
          </a:p>
          <a:p>
            <a:pPr marL="742932" lvl="1" indent="-285744" algn="just">
              <a:buFont typeface="Wingdings" panose="05000000000000000000" pitchFamily="2" charset="2"/>
              <a:buChar char="§"/>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The emittance growth due to IBS can be significant in high-charge mode, thus a mitigation of the emittance growth is one main motivation for round beam.</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t>Emittance growth due to IBS can be significant in high-charge mode; thus, mitigating emittance growth is a primary motivation for adopting the round beam.</a:t>
            </a:r>
            <a:endParaRPr lang="ko-KR"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6242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E5A0D-9125-D27F-C701-3293395ABEDB}"/>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55E6DC83-AFCB-62AE-74AD-55562555D7EA}"/>
              </a:ext>
            </a:extLst>
          </p:cNvPr>
          <p:cNvGrpSpPr/>
          <p:nvPr/>
        </p:nvGrpSpPr>
        <p:grpSpPr>
          <a:xfrm>
            <a:off x="144" y="6398198"/>
            <a:ext cx="12191717" cy="459809"/>
            <a:chOff x="1" y="7996258"/>
            <a:chExt cx="15236824" cy="574655"/>
          </a:xfrm>
        </p:grpSpPr>
        <p:sp>
          <p:nvSpPr>
            <p:cNvPr id="5" name="Rectangle 6">
              <a:extLst>
                <a:ext uri="{FF2B5EF4-FFF2-40B4-BE49-F238E27FC236}">
                  <a16:creationId xmlns:a16="http://schemas.microsoft.com/office/drawing/2014/main" id="{757F87E2-F67B-4441-FBCB-551486D2C02A}"/>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E8098D80-CD6B-DD61-27C5-861205E632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65786189-9B3B-72D8-610E-3CA2B2F1A3A3}"/>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59A0B7A3-CFB6-BAB3-2E63-A1B9D9BD167A}"/>
              </a:ext>
            </a:extLst>
          </p:cNvPr>
          <p:cNvSpPr/>
          <p:nvPr/>
        </p:nvSpPr>
        <p:spPr>
          <a:xfrm>
            <a:off x="492837" y="538905"/>
            <a:ext cx="940073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V. IBS and Touschek lifetime</a:t>
            </a:r>
            <a:endParaRPr lang="ko-KR" altLang="en-US" sz="2240" b="1" dirty="0">
              <a:solidFill>
                <a:schemeClr val="tx2"/>
              </a:solidFill>
              <a:cs typeface="Verdana" panose="020B0604030504040204" pitchFamily="34" charset="0"/>
            </a:endParaRPr>
          </a:p>
        </p:txBody>
      </p:sp>
      <p:pic>
        <p:nvPicPr>
          <p:cNvPr id="4" name="그림 3">
            <a:extLst>
              <a:ext uri="{FF2B5EF4-FFF2-40B4-BE49-F238E27FC236}">
                <a16:creationId xmlns:a16="http://schemas.microsoft.com/office/drawing/2014/main" id="{286208C9-E22D-495C-B338-5A65E2C3351B}"/>
              </a:ext>
            </a:extLst>
          </p:cNvPr>
          <p:cNvPicPr>
            <a:picLocks noChangeAspect="1"/>
          </p:cNvPicPr>
          <p:nvPr/>
        </p:nvPicPr>
        <p:blipFill>
          <a:blip r:embed="rId3"/>
          <a:stretch>
            <a:fillRect/>
          </a:stretch>
        </p:blipFill>
        <p:spPr>
          <a:xfrm>
            <a:off x="78356" y="1312383"/>
            <a:ext cx="3033757" cy="1841924"/>
          </a:xfrm>
          <a:prstGeom prst="rect">
            <a:avLst/>
          </a:prstGeom>
        </p:spPr>
      </p:pic>
      <p:pic>
        <p:nvPicPr>
          <p:cNvPr id="9" name="그림 8">
            <a:extLst>
              <a:ext uri="{FF2B5EF4-FFF2-40B4-BE49-F238E27FC236}">
                <a16:creationId xmlns:a16="http://schemas.microsoft.com/office/drawing/2014/main" id="{F6C4A45F-FB7F-4B7C-8453-FF3BFD7A2796}"/>
              </a:ext>
            </a:extLst>
          </p:cNvPr>
          <p:cNvPicPr>
            <a:picLocks noChangeAspect="1"/>
          </p:cNvPicPr>
          <p:nvPr/>
        </p:nvPicPr>
        <p:blipFill>
          <a:blip r:embed="rId4"/>
          <a:stretch>
            <a:fillRect/>
          </a:stretch>
        </p:blipFill>
        <p:spPr>
          <a:xfrm>
            <a:off x="2976235" y="1374760"/>
            <a:ext cx="2874647" cy="1779544"/>
          </a:xfrm>
          <a:prstGeom prst="rect">
            <a:avLst/>
          </a:prstGeom>
        </p:spPr>
      </p:pic>
      <p:pic>
        <p:nvPicPr>
          <p:cNvPr id="12" name="그림 11">
            <a:extLst>
              <a:ext uri="{FF2B5EF4-FFF2-40B4-BE49-F238E27FC236}">
                <a16:creationId xmlns:a16="http://schemas.microsoft.com/office/drawing/2014/main" id="{A940F478-198A-4E36-AE5F-A13989E1CB08}"/>
              </a:ext>
            </a:extLst>
          </p:cNvPr>
          <p:cNvPicPr>
            <a:picLocks noChangeAspect="1"/>
          </p:cNvPicPr>
          <p:nvPr/>
        </p:nvPicPr>
        <p:blipFill>
          <a:blip r:embed="rId5"/>
          <a:stretch>
            <a:fillRect/>
          </a:stretch>
        </p:blipFill>
        <p:spPr>
          <a:xfrm>
            <a:off x="5850875" y="1286746"/>
            <a:ext cx="3258200" cy="1864988"/>
          </a:xfrm>
          <a:prstGeom prst="rect">
            <a:avLst/>
          </a:prstGeom>
        </p:spPr>
      </p:pic>
      <p:pic>
        <p:nvPicPr>
          <p:cNvPr id="13" name="그림 12">
            <a:extLst>
              <a:ext uri="{FF2B5EF4-FFF2-40B4-BE49-F238E27FC236}">
                <a16:creationId xmlns:a16="http://schemas.microsoft.com/office/drawing/2014/main" id="{72D9AC97-433B-4E41-BD38-45EAB8C7F853}"/>
              </a:ext>
            </a:extLst>
          </p:cNvPr>
          <p:cNvPicPr>
            <a:picLocks noChangeAspect="1"/>
          </p:cNvPicPr>
          <p:nvPr/>
        </p:nvPicPr>
        <p:blipFill>
          <a:blip r:embed="rId6"/>
          <a:stretch>
            <a:fillRect/>
          </a:stretch>
        </p:blipFill>
        <p:spPr>
          <a:xfrm>
            <a:off x="9109078" y="1224338"/>
            <a:ext cx="3029619" cy="1904332"/>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46F660AE-51F4-489B-921D-7E18E1B11C95}"/>
                  </a:ext>
                </a:extLst>
              </p:cNvPr>
              <p:cNvSpPr txBox="1"/>
              <p:nvPr/>
            </p:nvSpPr>
            <p:spPr>
              <a:xfrm>
                <a:off x="1365573" y="3038869"/>
                <a:ext cx="1042587" cy="276999"/>
              </a:xfrm>
              <a:prstGeom prst="rect">
                <a:avLst/>
              </a:prstGeom>
              <a:noFill/>
            </p:spPr>
            <p:txBody>
              <a:bodyPr wrap="square" rtlCol="0">
                <a:spAutoFit/>
              </a:bodyPr>
              <a:lstStyle/>
              <a:p>
                <a:r>
                  <a:rPr lang="en-US" altLang="ko-KR" sz="1200" dirty="0"/>
                  <a:t>Turns(</a:t>
                </a:r>
                <a14:m>
                  <m:oMath xmlns:m="http://schemas.openxmlformats.org/officeDocument/2006/math">
                    <m:r>
                      <a:rPr lang="en-US" altLang="ko-KR" sz="1200" i="1">
                        <a:latin typeface="Cambria Math" panose="02040503050406030204" pitchFamily="18" charset="0"/>
                        <a:ea typeface="Cambria Math" panose="02040503050406030204" pitchFamily="18" charset="0"/>
                      </a:rPr>
                      <m:t>×</m:t>
                    </m:r>
                    <m:sSup>
                      <m:sSupPr>
                        <m:ctrlPr>
                          <a:rPr lang="en-US" altLang="ko-KR" sz="1200" i="1">
                            <a:latin typeface="Cambria Math" panose="02040503050406030204" pitchFamily="18" charset="0"/>
                            <a:ea typeface="Cambria Math" panose="02040503050406030204" pitchFamily="18" charset="0"/>
                          </a:rPr>
                        </m:ctrlPr>
                      </m:sSupPr>
                      <m:e>
                        <m:r>
                          <a:rPr lang="en-US" altLang="ko-KR" sz="1200" i="1">
                            <a:latin typeface="Cambria Math" panose="02040503050406030204" pitchFamily="18" charset="0"/>
                            <a:ea typeface="Cambria Math" panose="02040503050406030204" pitchFamily="18" charset="0"/>
                          </a:rPr>
                          <m:t>10</m:t>
                        </m:r>
                      </m:e>
                      <m:sup>
                        <m:r>
                          <a:rPr lang="en-US" altLang="ko-KR" sz="1200" i="1">
                            <a:latin typeface="Cambria Math" panose="02040503050406030204" pitchFamily="18" charset="0"/>
                            <a:ea typeface="Cambria Math" panose="02040503050406030204" pitchFamily="18" charset="0"/>
                          </a:rPr>
                          <m:t>3</m:t>
                        </m:r>
                      </m:sup>
                    </m:sSup>
                  </m:oMath>
                </a14:m>
                <a:r>
                  <a:rPr lang="en-US" altLang="ko-KR" sz="1200" dirty="0"/>
                  <a:t>)</a:t>
                </a:r>
                <a:endParaRPr lang="ko-KR" altLang="en-US" sz="1200" dirty="0"/>
              </a:p>
            </p:txBody>
          </p:sp>
        </mc:Choice>
        <mc:Fallback>
          <p:sp>
            <p:nvSpPr>
              <p:cNvPr id="14" name="TextBox 13">
                <a:extLst>
                  <a:ext uri="{FF2B5EF4-FFF2-40B4-BE49-F238E27FC236}">
                    <a16:creationId xmlns:a16="http://schemas.microsoft.com/office/drawing/2014/main" id="{46F660AE-51F4-489B-921D-7E18E1B11C95}"/>
                  </a:ext>
                </a:extLst>
              </p:cNvPr>
              <p:cNvSpPr txBox="1">
                <a:spLocks noRot="1" noChangeAspect="1" noMove="1" noResize="1" noEditPoints="1" noAdjustHandles="1" noChangeArrowheads="1" noChangeShapeType="1" noTextEdit="1"/>
              </p:cNvSpPr>
              <p:nvPr/>
            </p:nvSpPr>
            <p:spPr>
              <a:xfrm>
                <a:off x="1365573" y="3038869"/>
                <a:ext cx="1042587" cy="276999"/>
              </a:xfrm>
              <a:prstGeom prst="rect">
                <a:avLst/>
              </a:prstGeom>
              <a:blipFill>
                <a:blip r:embed="rId7"/>
                <a:stretch>
                  <a:fillRect t="-4444" b="-15556"/>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752A4A4D-C4EC-4FFD-92C1-652317EA3053}"/>
                  </a:ext>
                </a:extLst>
              </p:cNvPr>
              <p:cNvSpPr txBox="1"/>
              <p:nvPr/>
            </p:nvSpPr>
            <p:spPr>
              <a:xfrm>
                <a:off x="4150621" y="3038871"/>
                <a:ext cx="1042587" cy="276999"/>
              </a:xfrm>
              <a:prstGeom prst="rect">
                <a:avLst/>
              </a:prstGeom>
              <a:noFill/>
            </p:spPr>
            <p:txBody>
              <a:bodyPr wrap="square" rtlCol="0">
                <a:spAutoFit/>
              </a:bodyPr>
              <a:lstStyle/>
              <a:p>
                <a:r>
                  <a:rPr lang="en-US" altLang="ko-KR" sz="1200" dirty="0"/>
                  <a:t>Turns(</a:t>
                </a:r>
                <a14:m>
                  <m:oMath xmlns:m="http://schemas.openxmlformats.org/officeDocument/2006/math">
                    <m:r>
                      <a:rPr lang="en-US" altLang="ko-KR" sz="1200" i="1">
                        <a:latin typeface="Cambria Math" panose="02040503050406030204" pitchFamily="18" charset="0"/>
                        <a:ea typeface="Cambria Math" panose="02040503050406030204" pitchFamily="18" charset="0"/>
                      </a:rPr>
                      <m:t>×</m:t>
                    </m:r>
                    <m:sSup>
                      <m:sSupPr>
                        <m:ctrlPr>
                          <a:rPr lang="en-US" altLang="ko-KR" sz="1200" i="1">
                            <a:latin typeface="Cambria Math" panose="02040503050406030204" pitchFamily="18" charset="0"/>
                            <a:ea typeface="Cambria Math" panose="02040503050406030204" pitchFamily="18" charset="0"/>
                          </a:rPr>
                        </m:ctrlPr>
                      </m:sSupPr>
                      <m:e>
                        <m:r>
                          <a:rPr lang="en-US" altLang="ko-KR" sz="1200" i="1">
                            <a:latin typeface="Cambria Math" panose="02040503050406030204" pitchFamily="18" charset="0"/>
                            <a:ea typeface="Cambria Math" panose="02040503050406030204" pitchFamily="18" charset="0"/>
                          </a:rPr>
                          <m:t>10</m:t>
                        </m:r>
                      </m:e>
                      <m:sup>
                        <m:r>
                          <a:rPr lang="en-US" altLang="ko-KR" sz="1200" i="1">
                            <a:latin typeface="Cambria Math" panose="02040503050406030204" pitchFamily="18" charset="0"/>
                            <a:ea typeface="Cambria Math" panose="02040503050406030204" pitchFamily="18" charset="0"/>
                          </a:rPr>
                          <m:t>3</m:t>
                        </m:r>
                      </m:sup>
                    </m:sSup>
                  </m:oMath>
                </a14:m>
                <a:r>
                  <a:rPr lang="en-US" altLang="ko-KR" sz="1200" dirty="0"/>
                  <a:t>)</a:t>
                </a:r>
                <a:endParaRPr lang="ko-KR" altLang="en-US" sz="1200" dirty="0"/>
              </a:p>
            </p:txBody>
          </p:sp>
        </mc:Choice>
        <mc:Fallback>
          <p:sp>
            <p:nvSpPr>
              <p:cNvPr id="18" name="TextBox 17">
                <a:extLst>
                  <a:ext uri="{FF2B5EF4-FFF2-40B4-BE49-F238E27FC236}">
                    <a16:creationId xmlns:a16="http://schemas.microsoft.com/office/drawing/2014/main" id="{752A4A4D-C4EC-4FFD-92C1-652317EA3053}"/>
                  </a:ext>
                </a:extLst>
              </p:cNvPr>
              <p:cNvSpPr txBox="1">
                <a:spLocks noRot="1" noChangeAspect="1" noMove="1" noResize="1" noEditPoints="1" noAdjustHandles="1" noChangeArrowheads="1" noChangeShapeType="1" noTextEdit="1"/>
              </p:cNvSpPr>
              <p:nvPr/>
            </p:nvSpPr>
            <p:spPr>
              <a:xfrm>
                <a:off x="4150621" y="3038871"/>
                <a:ext cx="1042587" cy="276999"/>
              </a:xfrm>
              <a:prstGeom prst="rect">
                <a:avLst/>
              </a:prstGeom>
              <a:blipFill>
                <a:blip r:embed="rId8"/>
                <a:stretch>
                  <a:fillRect l="-585" t="-4444" b="-15556"/>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7776352B-0B31-4808-9515-D88BD5FF1431}"/>
                  </a:ext>
                </a:extLst>
              </p:cNvPr>
              <p:cNvSpPr txBox="1"/>
              <p:nvPr/>
            </p:nvSpPr>
            <p:spPr>
              <a:xfrm>
                <a:off x="7184378" y="3075642"/>
                <a:ext cx="1042587" cy="276999"/>
              </a:xfrm>
              <a:prstGeom prst="rect">
                <a:avLst/>
              </a:prstGeom>
              <a:noFill/>
            </p:spPr>
            <p:txBody>
              <a:bodyPr wrap="square" rtlCol="0">
                <a:spAutoFit/>
              </a:bodyPr>
              <a:lstStyle/>
              <a:p>
                <a:r>
                  <a:rPr lang="en-US" altLang="ko-KR" sz="1200" dirty="0"/>
                  <a:t>Turns(</a:t>
                </a:r>
                <a14:m>
                  <m:oMath xmlns:m="http://schemas.openxmlformats.org/officeDocument/2006/math">
                    <m:r>
                      <a:rPr lang="en-US" altLang="ko-KR" sz="1200" i="1">
                        <a:latin typeface="Cambria Math" panose="02040503050406030204" pitchFamily="18" charset="0"/>
                        <a:ea typeface="Cambria Math" panose="02040503050406030204" pitchFamily="18" charset="0"/>
                      </a:rPr>
                      <m:t>×</m:t>
                    </m:r>
                    <m:sSup>
                      <m:sSupPr>
                        <m:ctrlPr>
                          <a:rPr lang="en-US" altLang="ko-KR" sz="1200" i="1">
                            <a:latin typeface="Cambria Math" panose="02040503050406030204" pitchFamily="18" charset="0"/>
                            <a:ea typeface="Cambria Math" panose="02040503050406030204" pitchFamily="18" charset="0"/>
                          </a:rPr>
                        </m:ctrlPr>
                      </m:sSupPr>
                      <m:e>
                        <m:r>
                          <a:rPr lang="en-US" altLang="ko-KR" sz="1200" i="1">
                            <a:latin typeface="Cambria Math" panose="02040503050406030204" pitchFamily="18" charset="0"/>
                            <a:ea typeface="Cambria Math" panose="02040503050406030204" pitchFamily="18" charset="0"/>
                          </a:rPr>
                          <m:t>10</m:t>
                        </m:r>
                      </m:e>
                      <m:sup>
                        <m:r>
                          <a:rPr lang="en-US" altLang="ko-KR" sz="1200" i="1">
                            <a:latin typeface="Cambria Math" panose="02040503050406030204" pitchFamily="18" charset="0"/>
                            <a:ea typeface="Cambria Math" panose="02040503050406030204" pitchFamily="18" charset="0"/>
                          </a:rPr>
                          <m:t>3</m:t>
                        </m:r>
                      </m:sup>
                    </m:sSup>
                  </m:oMath>
                </a14:m>
                <a:r>
                  <a:rPr lang="en-US" altLang="ko-KR" sz="1200" dirty="0"/>
                  <a:t>)</a:t>
                </a:r>
                <a:endParaRPr lang="ko-KR" altLang="en-US" sz="1200" dirty="0"/>
              </a:p>
            </p:txBody>
          </p:sp>
        </mc:Choice>
        <mc:Fallback>
          <p:sp>
            <p:nvSpPr>
              <p:cNvPr id="19" name="TextBox 18">
                <a:extLst>
                  <a:ext uri="{FF2B5EF4-FFF2-40B4-BE49-F238E27FC236}">
                    <a16:creationId xmlns:a16="http://schemas.microsoft.com/office/drawing/2014/main" id="{7776352B-0B31-4808-9515-D88BD5FF1431}"/>
                  </a:ext>
                </a:extLst>
              </p:cNvPr>
              <p:cNvSpPr txBox="1">
                <a:spLocks noRot="1" noChangeAspect="1" noMove="1" noResize="1" noEditPoints="1" noAdjustHandles="1" noChangeArrowheads="1" noChangeShapeType="1" noTextEdit="1"/>
              </p:cNvSpPr>
              <p:nvPr/>
            </p:nvSpPr>
            <p:spPr>
              <a:xfrm>
                <a:off x="7184378" y="3075642"/>
                <a:ext cx="1042587" cy="276999"/>
              </a:xfrm>
              <a:prstGeom prst="rect">
                <a:avLst/>
              </a:prstGeom>
              <a:blipFill>
                <a:blip r:embed="rId8"/>
                <a:stretch>
                  <a:fillRect l="-585" t="-4444" b="-15556"/>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A28260B0-DED3-4FFF-AD25-C5A83CC47468}"/>
                  </a:ext>
                </a:extLst>
              </p:cNvPr>
              <p:cNvSpPr txBox="1"/>
              <p:nvPr/>
            </p:nvSpPr>
            <p:spPr>
              <a:xfrm>
                <a:off x="10305135" y="3075642"/>
                <a:ext cx="1042587" cy="276999"/>
              </a:xfrm>
              <a:prstGeom prst="rect">
                <a:avLst/>
              </a:prstGeom>
              <a:noFill/>
            </p:spPr>
            <p:txBody>
              <a:bodyPr wrap="square" rtlCol="0">
                <a:spAutoFit/>
              </a:bodyPr>
              <a:lstStyle/>
              <a:p>
                <a:r>
                  <a:rPr lang="en-US" altLang="ko-KR" sz="1200" dirty="0"/>
                  <a:t>Turns(</a:t>
                </a:r>
                <a14:m>
                  <m:oMath xmlns:m="http://schemas.openxmlformats.org/officeDocument/2006/math">
                    <m:r>
                      <a:rPr lang="en-US" altLang="ko-KR" sz="1200" i="1">
                        <a:latin typeface="Cambria Math" panose="02040503050406030204" pitchFamily="18" charset="0"/>
                        <a:ea typeface="Cambria Math" panose="02040503050406030204" pitchFamily="18" charset="0"/>
                      </a:rPr>
                      <m:t>×</m:t>
                    </m:r>
                    <m:sSup>
                      <m:sSupPr>
                        <m:ctrlPr>
                          <a:rPr lang="en-US" altLang="ko-KR" sz="1200" i="1">
                            <a:latin typeface="Cambria Math" panose="02040503050406030204" pitchFamily="18" charset="0"/>
                            <a:ea typeface="Cambria Math" panose="02040503050406030204" pitchFamily="18" charset="0"/>
                          </a:rPr>
                        </m:ctrlPr>
                      </m:sSupPr>
                      <m:e>
                        <m:r>
                          <a:rPr lang="en-US" altLang="ko-KR" sz="1200" i="1">
                            <a:latin typeface="Cambria Math" panose="02040503050406030204" pitchFamily="18" charset="0"/>
                            <a:ea typeface="Cambria Math" panose="02040503050406030204" pitchFamily="18" charset="0"/>
                          </a:rPr>
                          <m:t>10</m:t>
                        </m:r>
                      </m:e>
                      <m:sup>
                        <m:r>
                          <a:rPr lang="en-US" altLang="ko-KR" sz="1200" i="1">
                            <a:latin typeface="Cambria Math" panose="02040503050406030204" pitchFamily="18" charset="0"/>
                            <a:ea typeface="Cambria Math" panose="02040503050406030204" pitchFamily="18" charset="0"/>
                          </a:rPr>
                          <m:t>3</m:t>
                        </m:r>
                      </m:sup>
                    </m:sSup>
                  </m:oMath>
                </a14:m>
                <a:r>
                  <a:rPr lang="en-US" altLang="ko-KR" sz="1200" dirty="0"/>
                  <a:t>)</a:t>
                </a:r>
                <a:endParaRPr lang="ko-KR" altLang="en-US" sz="1200" dirty="0"/>
              </a:p>
            </p:txBody>
          </p:sp>
        </mc:Choice>
        <mc:Fallback>
          <p:sp>
            <p:nvSpPr>
              <p:cNvPr id="20" name="TextBox 19">
                <a:extLst>
                  <a:ext uri="{FF2B5EF4-FFF2-40B4-BE49-F238E27FC236}">
                    <a16:creationId xmlns:a16="http://schemas.microsoft.com/office/drawing/2014/main" id="{A28260B0-DED3-4FFF-AD25-C5A83CC47468}"/>
                  </a:ext>
                </a:extLst>
              </p:cNvPr>
              <p:cNvSpPr txBox="1">
                <a:spLocks noRot="1" noChangeAspect="1" noMove="1" noResize="1" noEditPoints="1" noAdjustHandles="1" noChangeArrowheads="1" noChangeShapeType="1" noTextEdit="1"/>
              </p:cNvSpPr>
              <p:nvPr/>
            </p:nvSpPr>
            <p:spPr>
              <a:xfrm>
                <a:off x="10305135" y="3075642"/>
                <a:ext cx="1042587" cy="276999"/>
              </a:xfrm>
              <a:prstGeom prst="rect">
                <a:avLst/>
              </a:prstGeom>
              <a:blipFill>
                <a:blip r:embed="rId8"/>
                <a:stretch>
                  <a:fillRect t="-4444" b="-15556"/>
                </a:stretch>
              </a:blipFill>
            </p:spPr>
            <p:txBody>
              <a:bodyPr/>
              <a:lstStyle/>
              <a:p>
                <a:r>
                  <a:rPr lang="ko-KR" altLang="en-US">
                    <a:noFill/>
                  </a:rPr>
                  <a:t> </a:t>
                </a:r>
              </a:p>
            </p:txBody>
          </p:sp>
        </mc:Fallback>
      </mc:AlternateContent>
      <p:pic>
        <p:nvPicPr>
          <p:cNvPr id="15" name="그림 14">
            <a:extLst>
              <a:ext uri="{FF2B5EF4-FFF2-40B4-BE49-F238E27FC236}">
                <a16:creationId xmlns:a16="http://schemas.microsoft.com/office/drawing/2014/main" id="{C2405980-FF06-4F7F-BA9C-E4A74793D6EA}"/>
              </a:ext>
            </a:extLst>
          </p:cNvPr>
          <p:cNvPicPr>
            <a:picLocks noChangeAspect="1"/>
          </p:cNvPicPr>
          <p:nvPr/>
        </p:nvPicPr>
        <p:blipFill>
          <a:blip r:embed="rId9"/>
          <a:stretch>
            <a:fillRect/>
          </a:stretch>
        </p:blipFill>
        <p:spPr>
          <a:xfrm>
            <a:off x="0" y="3284998"/>
            <a:ext cx="12192000" cy="627875"/>
          </a:xfrm>
          <a:prstGeom prst="rect">
            <a:avLst/>
          </a:prstGeom>
        </p:spPr>
      </p:pic>
      <p:sp>
        <p:nvSpPr>
          <p:cNvPr id="23" name="직사각형 22">
            <a:extLst>
              <a:ext uri="{FF2B5EF4-FFF2-40B4-BE49-F238E27FC236}">
                <a16:creationId xmlns:a16="http://schemas.microsoft.com/office/drawing/2014/main" id="{C7024CED-7892-4A33-8AAE-58B127DDF474}"/>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9D66648D-4863-4452-B09A-9ECA987287A2}"/>
                  </a:ext>
                </a:extLst>
              </p:cNvPr>
              <p:cNvSpPr txBox="1"/>
              <p:nvPr/>
            </p:nvSpPr>
            <p:spPr>
              <a:xfrm>
                <a:off x="151001" y="3954531"/>
                <a:ext cx="11769755" cy="2554545"/>
              </a:xfrm>
              <a:prstGeom prst="rect">
                <a:avLst/>
              </a:prstGeom>
              <a:noFill/>
            </p:spPr>
            <p:txBody>
              <a:bodyPr wrap="square" rtlCol="0">
                <a:spAutoFit/>
              </a:bodyPr>
              <a:lstStyle/>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For the IBS calculations, we employ the ELEGANT that computes growth rates and the turns evolution of the emittances for electron rings due to IBS based on </a:t>
                </a:r>
                <a:r>
                  <a:rPr lang="en-US" altLang="ko-KR" sz="1600" dirty="0" err="1">
                    <a:latin typeface="Arial" panose="020B0604020202020204" pitchFamily="34" charset="0"/>
                    <a:cs typeface="Arial" panose="020B0604020202020204" pitchFamily="34" charset="0"/>
                  </a:rPr>
                  <a:t>Bjorken</a:t>
                </a:r>
                <a:r>
                  <a:rPr lang="en-US" altLang="ko-KR" sz="1600" dirty="0">
                    <a:latin typeface="Arial" panose="020B0604020202020204" pitchFamily="34" charset="0"/>
                    <a:cs typeface="Arial" panose="020B0604020202020204" pitchFamily="34" charset="0"/>
                  </a:rPr>
                  <a:t> and </a:t>
                </a:r>
                <a:r>
                  <a:rPr lang="en-US" altLang="ko-KR" sz="1600" dirty="0" err="1">
                    <a:latin typeface="Arial" panose="020B0604020202020204" pitchFamily="34" charset="0"/>
                    <a:cs typeface="Arial" panose="020B0604020202020204" pitchFamily="34" charset="0"/>
                  </a:rPr>
                  <a:t>Mtingwa’s</a:t>
                </a:r>
                <a:r>
                  <a:rPr lang="en-US" altLang="ko-KR" sz="1600" dirty="0">
                    <a:latin typeface="Arial" panose="020B0604020202020204" pitchFamily="34" charset="0"/>
                    <a:cs typeface="Arial" panose="020B0604020202020204" pitchFamily="34" charset="0"/>
                  </a:rPr>
                  <a:t> formula.</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For the sake of comparison, the IBS effect of round beam(</a:t>
                </a:r>
                <a14:m>
                  <m:oMath xmlns:m="http://schemas.openxmlformats.org/officeDocument/2006/math">
                    <m:r>
                      <a:rPr lang="en-US" altLang="ko-KR" sz="1600" i="1">
                        <a:latin typeface="Cambria Math" panose="02040503050406030204" pitchFamily="18" charset="0"/>
                        <a:cs typeface="Arial" panose="020B0604020202020204" pitchFamily="34" charset="0"/>
                      </a:rPr>
                      <m:t>𝜅</m:t>
                    </m:r>
                    <m:r>
                      <a:rPr lang="en-US" altLang="ko-KR" sz="1600" i="1">
                        <a:latin typeface="Cambria Math" panose="02040503050406030204" pitchFamily="18" charset="0"/>
                        <a:cs typeface="Arial" panose="020B0604020202020204" pitchFamily="34" charset="0"/>
                      </a:rPr>
                      <m:t>=1</m:t>
                    </m:r>
                  </m:oMath>
                </a14:m>
                <a:r>
                  <a:rPr lang="en-US" altLang="ko-KR" sz="1600" dirty="0">
                    <a:latin typeface="Arial" panose="020B0604020202020204" pitchFamily="34" charset="0"/>
                    <a:cs typeface="Arial" panose="020B0604020202020204" pitchFamily="34" charset="0"/>
                  </a:rPr>
                  <a:t>) which corresponds to the Case C in Sec iv and the flat beam(</a:t>
                </a:r>
                <a14:m>
                  <m:oMath xmlns:m="http://schemas.openxmlformats.org/officeDocument/2006/math">
                    <m:r>
                      <a:rPr lang="en-US" altLang="ko-KR" sz="1600" i="1">
                        <a:latin typeface="Cambria Math" panose="02040503050406030204" pitchFamily="18" charset="0"/>
                        <a:cs typeface="Arial" panose="020B0604020202020204" pitchFamily="34" charset="0"/>
                      </a:rPr>
                      <m:t>𝜅</m:t>
                    </m:r>
                    <m:r>
                      <a:rPr lang="en-US" altLang="ko-KR" sz="1600" i="1">
                        <a:latin typeface="Cambria Math" panose="02040503050406030204" pitchFamily="18" charset="0"/>
                        <a:cs typeface="Arial" panose="020B0604020202020204" pitchFamily="34" charset="0"/>
                      </a:rPr>
                      <m:t>=0.1</m:t>
                    </m:r>
                  </m:oMath>
                </a14:m>
                <a:r>
                  <a:rPr lang="en-US" altLang="ko-KR" sz="1600" dirty="0">
                    <a:latin typeface="Arial" panose="020B0604020202020204" pitchFamily="34" charset="0"/>
                    <a:cs typeface="Arial" panose="020B0604020202020204" pitchFamily="34" charset="0"/>
                  </a:rPr>
                  <a:t>) which corresponds to the ideal lattice (no errors) are calculated respectively.</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The result of IBS calculations for the high-brightness mode and the high-charge mode with coupling </a:t>
                </a:r>
                <a14:m>
                  <m:oMath xmlns:m="http://schemas.openxmlformats.org/officeDocument/2006/math">
                    <m:r>
                      <a:rPr lang="en-US" altLang="ko-KR" sz="1600" i="1">
                        <a:latin typeface="Cambria Math" panose="02040503050406030204" pitchFamily="18" charset="0"/>
                        <a:cs typeface="Arial" panose="020B0604020202020204" pitchFamily="34" charset="0"/>
                      </a:rPr>
                      <m:t>𝜅</m:t>
                    </m:r>
                    <m:r>
                      <a:rPr lang="en-US" altLang="ko-KR" sz="1600" i="1">
                        <a:latin typeface="Cambria Math" panose="02040503050406030204" pitchFamily="18" charset="0"/>
                        <a:cs typeface="Arial" panose="020B0604020202020204" pitchFamily="34" charset="0"/>
                      </a:rPr>
                      <m:t>=0.1</m:t>
                    </m:r>
                  </m:oMath>
                </a14:m>
                <a:r>
                  <a:rPr lang="ko-KR" altLang="en-US" sz="16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and </a:t>
                </a:r>
                <a14:m>
                  <m:oMath xmlns:m="http://schemas.openxmlformats.org/officeDocument/2006/math">
                    <m:r>
                      <a:rPr lang="en-US" altLang="ko-KR" sz="1600" i="1">
                        <a:latin typeface="Cambria Math" panose="02040503050406030204" pitchFamily="18" charset="0"/>
                        <a:cs typeface="Arial" panose="020B0604020202020204" pitchFamily="34" charset="0"/>
                      </a:rPr>
                      <m:t>𝜅</m:t>
                    </m:r>
                    <m:r>
                      <a:rPr lang="en-US" altLang="ko-KR" sz="1600" i="1">
                        <a:latin typeface="Cambria Math" panose="02040503050406030204" pitchFamily="18" charset="0"/>
                        <a:cs typeface="Arial" panose="020B0604020202020204" pitchFamily="34" charset="0"/>
                      </a:rPr>
                      <m:t>=1</m:t>
                    </m:r>
                  </m:oMath>
                </a14:m>
                <a:r>
                  <a:rPr lang="ko-KR" altLang="en-US" sz="16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at the beam current of I=200mA are shown in Fig.7. </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ko-KR" altLang="en-US" sz="1600" dirty="0">
                  <a:latin typeface="Arial" panose="020B0604020202020204" pitchFamily="34" charset="0"/>
                  <a:cs typeface="Arial" panose="020B0604020202020204" pitchFamily="34" charset="0"/>
                </a:endParaRPr>
              </a:p>
            </p:txBody>
          </p:sp>
        </mc:Choice>
        <mc:Fallback>
          <p:sp>
            <p:nvSpPr>
              <p:cNvPr id="25" name="TextBox 24">
                <a:extLst>
                  <a:ext uri="{FF2B5EF4-FFF2-40B4-BE49-F238E27FC236}">
                    <a16:creationId xmlns:a16="http://schemas.microsoft.com/office/drawing/2014/main" id="{9D66648D-4863-4452-B09A-9ECA987287A2}"/>
                  </a:ext>
                </a:extLst>
              </p:cNvPr>
              <p:cNvSpPr txBox="1">
                <a:spLocks noRot="1" noChangeAspect="1" noMove="1" noResize="1" noEditPoints="1" noAdjustHandles="1" noChangeArrowheads="1" noChangeShapeType="1" noTextEdit="1"/>
              </p:cNvSpPr>
              <p:nvPr/>
            </p:nvSpPr>
            <p:spPr>
              <a:xfrm>
                <a:off x="151001" y="3954531"/>
                <a:ext cx="11769755" cy="2554545"/>
              </a:xfrm>
              <a:prstGeom prst="rect">
                <a:avLst/>
              </a:prstGeom>
              <a:blipFill>
                <a:blip r:embed="rId10"/>
                <a:stretch>
                  <a:fillRect l="-207" t="-716" r="-259"/>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957275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E5A0D-9125-D27F-C701-3293395ABEDB}"/>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55E6DC83-AFCB-62AE-74AD-55562555D7EA}"/>
              </a:ext>
            </a:extLst>
          </p:cNvPr>
          <p:cNvGrpSpPr/>
          <p:nvPr/>
        </p:nvGrpSpPr>
        <p:grpSpPr>
          <a:xfrm>
            <a:off x="144" y="6398198"/>
            <a:ext cx="12191717" cy="459809"/>
            <a:chOff x="1" y="7996258"/>
            <a:chExt cx="15236824" cy="574655"/>
          </a:xfrm>
        </p:grpSpPr>
        <p:sp>
          <p:nvSpPr>
            <p:cNvPr id="5" name="Rectangle 6">
              <a:extLst>
                <a:ext uri="{FF2B5EF4-FFF2-40B4-BE49-F238E27FC236}">
                  <a16:creationId xmlns:a16="http://schemas.microsoft.com/office/drawing/2014/main" id="{757F87E2-F67B-4441-FBCB-551486D2C02A}"/>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E8098D80-CD6B-DD61-27C5-861205E632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65786189-9B3B-72D8-610E-3CA2B2F1A3A3}"/>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59A0B7A3-CFB6-BAB3-2E63-A1B9D9BD167A}"/>
              </a:ext>
            </a:extLst>
          </p:cNvPr>
          <p:cNvSpPr/>
          <p:nvPr/>
        </p:nvSpPr>
        <p:spPr>
          <a:xfrm>
            <a:off x="492837" y="538905"/>
            <a:ext cx="940073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V. IBS and Touschek lifetime</a:t>
            </a:r>
            <a:endParaRPr lang="ko-KR" altLang="en-US" sz="2240" b="1" dirty="0">
              <a:solidFill>
                <a:schemeClr val="tx2"/>
              </a:solidFill>
              <a:cs typeface="Verdana" panose="020B0604030504040204" pitchFamily="34" charset="0"/>
            </a:endParaRPr>
          </a:p>
        </p:txBody>
      </p:sp>
      <p:pic>
        <p:nvPicPr>
          <p:cNvPr id="4" name="그림 3">
            <a:extLst>
              <a:ext uri="{FF2B5EF4-FFF2-40B4-BE49-F238E27FC236}">
                <a16:creationId xmlns:a16="http://schemas.microsoft.com/office/drawing/2014/main" id="{286208C9-E22D-495C-B338-5A65E2C3351B}"/>
              </a:ext>
            </a:extLst>
          </p:cNvPr>
          <p:cNvPicPr>
            <a:picLocks noChangeAspect="1"/>
          </p:cNvPicPr>
          <p:nvPr/>
        </p:nvPicPr>
        <p:blipFill>
          <a:blip r:embed="rId3"/>
          <a:stretch>
            <a:fillRect/>
          </a:stretch>
        </p:blipFill>
        <p:spPr>
          <a:xfrm>
            <a:off x="78356" y="1312383"/>
            <a:ext cx="3033757" cy="1841924"/>
          </a:xfrm>
          <a:prstGeom prst="rect">
            <a:avLst/>
          </a:prstGeom>
        </p:spPr>
      </p:pic>
      <p:pic>
        <p:nvPicPr>
          <p:cNvPr id="9" name="그림 8">
            <a:extLst>
              <a:ext uri="{FF2B5EF4-FFF2-40B4-BE49-F238E27FC236}">
                <a16:creationId xmlns:a16="http://schemas.microsoft.com/office/drawing/2014/main" id="{F6C4A45F-FB7F-4B7C-8453-FF3BFD7A2796}"/>
              </a:ext>
            </a:extLst>
          </p:cNvPr>
          <p:cNvPicPr>
            <a:picLocks noChangeAspect="1"/>
          </p:cNvPicPr>
          <p:nvPr/>
        </p:nvPicPr>
        <p:blipFill>
          <a:blip r:embed="rId4"/>
          <a:stretch>
            <a:fillRect/>
          </a:stretch>
        </p:blipFill>
        <p:spPr>
          <a:xfrm>
            <a:off x="2976235" y="1374760"/>
            <a:ext cx="2874647" cy="1779544"/>
          </a:xfrm>
          <a:prstGeom prst="rect">
            <a:avLst/>
          </a:prstGeom>
        </p:spPr>
      </p:pic>
      <p:pic>
        <p:nvPicPr>
          <p:cNvPr id="12" name="그림 11">
            <a:extLst>
              <a:ext uri="{FF2B5EF4-FFF2-40B4-BE49-F238E27FC236}">
                <a16:creationId xmlns:a16="http://schemas.microsoft.com/office/drawing/2014/main" id="{A940F478-198A-4E36-AE5F-A13989E1CB08}"/>
              </a:ext>
            </a:extLst>
          </p:cNvPr>
          <p:cNvPicPr>
            <a:picLocks noChangeAspect="1"/>
          </p:cNvPicPr>
          <p:nvPr/>
        </p:nvPicPr>
        <p:blipFill>
          <a:blip r:embed="rId5"/>
          <a:stretch>
            <a:fillRect/>
          </a:stretch>
        </p:blipFill>
        <p:spPr>
          <a:xfrm>
            <a:off x="5850875" y="1286746"/>
            <a:ext cx="3258200" cy="1864988"/>
          </a:xfrm>
          <a:prstGeom prst="rect">
            <a:avLst/>
          </a:prstGeom>
        </p:spPr>
      </p:pic>
      <p:pic>
        <p:nvPicPr>
          <p:cNvPr id="13" name="그림 12">
            <a:extLst>
              <a:ext uri="{FF2B5EF4-FFF2-40B4-BE49-F238E27FC236}">
                <a16:creationId xmlns:a16="http://schemas.microsoft.com/office/drawing/2014/main" id="{72D9AC97-433B-4E41-BD38-45EAB8C7F853}"/>
              </a:ext>
            </a:extLst>
          </p:cNvPr>
          <p:cNvPicPr>
            <a:picLocks noChangeAspect="1"/>
          </p:cNvPicPr>
          <p:nvPr/>
        </p:nvPicPr>
        <p:blipFill>
          <a:blip r:embed="rId6"/>
          <a:stretch>
            <a:fillRect/>
          </a:stretch>
        </p:blipFill>
        <p:spPr>
          <a:xfrm>
            <a:off x="9109078" y="1224338"/>
            <a:ext cx="3029619" cy="1904332"/>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46F660AE-51F4-489B-921D-7E18E1B11C95}"/>
                  </a:ext>
                </a:extLst>
              </p:cNvPr>
              <p:cNvSpPr txBox="1"/>
              <p:nvPr/>
            </p:nvSpPr>
            <p:spPr>
              <a:xfrm>
                <a:off x="1365573" y="3038869"/>
                <a:ext cx="1042587" cy="276999"/>
              </a:xfrm>
              <a:prstGeom prst="rect">
                <a:avLst/>
              </a:prstGeom>
              <a:noFill/>
            </p:spPr>
            <p:txBody>
              <a:bodyPr wrap="square" rtlCol="0">
                <a:spAutoFit/>
              </a:bodyPr>
              <a:lstStyle/>
              <a:p>
                <a:r>
                  <a:rPr lang="en-US" altLang="ko-KR" sz="1200" dirty="0"/>
                  <a:t>Turns(</a:t>
                </a:r>
                <a14:m>
                  <m:oMath xmlns:m="http://schemas.openxmlformats.org/officeDocument/2006/math">
                    <m:r>
                      <a:rPr lang="en-US" altLang="ko-KR" sz="1200" i="1">
                        <a:latin typeface="Cambria Math" panose="02040503050406030204" pitchFamily="18" charset="0"/>
                        <a:ea typeface="Cambria Math" panose="02040503050406030204" pitchFamily="18" charset="0"/>
                      </a:rPr>
                      <m:t>×</m:t>
                    </m:r>
                    <m:sSup>
                      <m:sSupPr>
                        <m:ctrlPr>
                          <a:rPr lang="en-US" altLang="ko-KR" sz="1200" i="1">
                            <a:latin typeface="Cambria Math" panose="02040503050406030204" pitchFamily="18" charset="0"/>
                            <a:ea typeface="Cambria Math" panose="02040503050406030204" pitchFamily="18" charset="0"/>
                          </a:rPr>
                        </m:ctrlPr>
                      </m:sSupPr>
                      <m:e>
                        <m:r>
                          <a:rPr lang="en-US" altLang="ko-KR" sz="1200" i="1">
                            <a:latin typeface="Cambria Math" panose="02040503050406030204" pitchFamily="18" charset="0"/>
                            <a:ea typeface="Cambria Math" panose="02040503050406030204" pitchFamily="18" charset="0"/>
                          </a:rPr>
                          <m:t>10</m:t>
                        </m:r>
                      </m:e>
                      <m:sup>
                        <m:r>
                          <a:rPr lang="en-US" altLang="ko-KR" sz="1200" i="1">
                            <a:latin typeface="Cambria Math" panose="02040503050406030204" pitchFamily="18" charset="0"/>
                            <a:ea typeface="Cambria Math" panose="02040503050406030204" pitchFamily="18" charset="0"/>
                          </a:rPr>
                          <m:t>3</m:t>
                        </m:r>
                      </m:sup>
                    </m:sSup>
                  </m:oMath>
                </a14:m>
                <a:r>
                  <a:rPr lang="en-US" altLang="ko-KR" sz="1200" dirty="0"/>
                  <a:t>)</a:t>
                </a:r>
                <a:endParaRPr lang="ko-KR" altLang="en-US" sz="1200" dirty="0"/>
              </a:p>
            </p:txBody>
          </p:sp>
        </mc:Choice>
        <mc:Fallback>
          <p:sp>
            <p:nvSpPr>
              <p:cNvPr id="14" name="TextBox 13">
                <a:extLst>
                  <a:ext uri="{FF2B5EF4-FFF2-40B4-BE49-F238E27FC236}">
                    <a16:creationId xmlns:a16="http://schemas.microsoft.com/office/drawing/2014/main" id="{46F660AE-51F4-489B-921D-7E18E1B11C95}"/>
                  </a:ext>
                </a:extLst>
              </p:cNvPr>
              <p:cNvSpPr txBox="1">
                <a:spLocks noRot="1" noChangeAspect="1" noMove="1" noResize="1" noEditPoints="1" noAdjustHandles="1" noChangeArrowheads="1" noChangeShapeType="1" noTextEdit="1"/>
              </p:cNvSpPr>
              <p:nvPr/>
            </p:nvSpPr>
            <p:spPr>
              <a:xfrm>
                <a:off x="1365573" y="3038869"/>
                <a:ext cx="1042587" cy="276999"/>
              </a:xfrm>
              <a:prstGeom prst="rect">
                <a:avLst/>
              </a:prstGeom>
              <a:blipFill>
                <a:blip r:embed="rId7"/>
                <a:stretch>
                  <a:fillRect t="-4444" b="-15556"/>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752A4A4D-C4EC-4FFD-92C1-652317EA3053}"/>
                  </a:ext>
                </a:extLst>
              </p:cNvPr>
              <p:cNvSpPr txBox="1"/>
              <p:nvPr/>
            </p:nvSpPr>
            <p:spPr>
              <a:xfrm>
                <a:off x="4150621" y="3038871"/>
                <a:ext cx="1042587" cy="276999"/>
              </a:xfrm>
              <a:prstGeom prst="rect">
                <a:avLst/>
              </a:prstGeom>
              <a:noFill/>
            </p:spPr>
            <p:txBody>
              <a:bodyPr wrap="square" rtlCol="0">
                <a:spAutoFit/>
              </a:bodyPr>
              <a:lstStyle/>
              <a:p>
                <a:r>
                  <a:rPr lang="en-US" altLang="ko-KR" sz="1200" dirty="0"/>
                  <a:t>Turns(</a:t>
                </a:r>
                <a14:m>
                  <m:oMath xmlns:m="http://schemas.openxmlformats.org/officeDocument/2006/math">
                    <m:r>
                      <a:rPr lang="en-US" altLang="ko-KR" sz="1200" i="1">
                        <a:latin typeface="Cambria Math" panose="02040503050406030204" pitchFamily="18" charset="0"/>
                        <a:ea typeface="Cambria Math" panose="02040503050406030204" pitchFamily="18" charset="0"/>
                      </a:rPr>
                      <m:t>×</m:t>
                    </m:r>
                    <m:sSup>
                      <m:sSupPr>
                        <m:ctrlPr>
                          <a:rPr lang="en-US" altLang="ko-KR" sz="1200" i="1">
                            <a:latin typeface="Cambria Math" panose="02040503050406030204" pitchFamily="18" charset="0"/>
                            <a:ea typeface="Cambria Math" panose="02040503050406030204" pitchFamily="18" charset="0"/>
                          </a:rPr>
                        </m:ctrlPr>
                      </m:sSupPr>
                      <m:e>
                        <m:r>
                          <a:rPr lang="en-US" altLang="ko-KR" sz="1200" i="1">
                            <a:latin typeface="Cambria Math" panose="02040503050406030204" pitchFamily="18" charset="0"/>
                            <a:ea typeface="Cambria Math" panose="02040503050406030204" pitchFamily="18" charset="0"/>
                          </a:rPr>
                          <m:t>10</m:t>
                        </m:r>
                      </m:e>
                      <m:sup>
                        <m:r>
                          <a:rPr lang="en-US" altLang="ko-KR" sz="1200" i="1">
                            <a:latin typeface="Cambria Math" panose="02040503050406030204" pitchFamily="18" charset="0"/>
                            <a:ea typeface="Cambria Math" panose="02040503050406030204" pitchFamily="18" charset="0"/>
                          </a:rPr>
                          <m:t>3</m:t>
                        </m:r>
                      </m:sup>
                    </m:sSup>
                  </m:oMath>
                </a14:m>
                <a:r>
                  <a:rPr lang="en-US" altLang="ko-KR" sz="1200" dirty="0"/>
                  <a:t>)</a:t>
                </a:r>
                <a:endParaRPr lang="ko-KR" altLang="en-US" sz="1200" dirty="0"/>
              </a:p>
            </p:txBody>
          </p:sp>
        </mc:Choice>
        <mc:Fallback>
          <p:sp>
            <p:nvSpPr>
              <p:cNvPr id="18" name="TextBox 17">
                <a:extLst>
                  <a:ext uri="{FF2B5EF4-FFF2-40B4-BE49-F238E27FC236}">
                    <a16:creationId xmlns:a16="http://schemas.microsoft.com/office/drawing/2014/main" id="{752A4A4D-C4EC-4FFD-92C1-652317EA3053}"/>
                  </a:ext>
                </a:extLst>
              </p:cNvPr>
              <p:cNvSpPr txBox="1">
                <a:spLocks noRot="1" noChangeAspect="1" noMove="1" noResize="1" noEditPoints="1" noAdjustHandles="1" noChangeArrowheads="1" noChangeShapeType="1" noTextEdit="1"/>
              </p:cNvSpPr>
              <p:nvPr/>
            </p:nvSpPr>
            <p:spPr>
              <a:xfrm>
                <a:off x="4150621" y="3038871"/>
                <a:ext cx="1042587" cy="276999"/>
              </a:xfrm>
              <a:prstGeom prst="rect">
                <a:avLst/>
              </a:prstGeom>
              <a:blipFill>
                <a:blip r:embed="rId8"/>
                <a:stretch>
                  <a:fillRect l="-585" t="-4444" b="-15556"/>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7776352B-0B31-4808-9515-D88BD5FF1431}"/>
                  </a:ext>
                </a:extLst>
              </p:cNvPr>
              <p:cNvSpPr txBox="1"/>
              <p:nvPr/>
            </p:nvSpPr>
            <p:spPr>
              <a:xfrm>
                <a:off x="7184378" y="3075642"/>
                <a:ext cx="1042587" cy="276999"/>
              </a:xfrm>
              <a:prstGeom prst="rect">
                <a:avLst/>
              </a:prstGeom>
              <a:noFill/>
            </p:spPr>
            <p:txBody>
              <a:bodyPr wrap="square" rtlCol="0">
                <a:spAutoFit/>
              </a:bodyPr>
              <a:lstStyle/>
              <a:p>
                <a:r>
                  <a:rPr lang="en-US" altLang="ko-KR" sz="1200" dirty="0"/>
                  <a:t>Turns(</a:t>
                </a:r>
                <a14:m>
                  <m:oMath xmlns:m="http://schemas.openxmlformats.org/officeDocument/2006/math">
                    <m:r>
                      <a:rPr lang="en-US" altLang="ko-KR" sz="1200" i="1">
                        <a:latin typeface="Cambria Math" panose="02040503050406030204" pitchFamily="18" charset="0"/>
                        <a:ea typeface="Cambria Math" panose="02040503050406030204" pitchFamily="18" charset="0"/>
                      </a:rPr>
                      <m:t>×</m:t>
                    </m:r>
                    <m:sSup>
                      <m:sSupPr>
                        <m:ctrlPr>
                          <a:rPr lang="en-US" altLang="ko-KR" sz="1200" i="1">
                            <a:latin typeface="Cambria Math" panose="02040503050406030204" pitchFamily="18" charset="0"/>
                            <a:ea typeface="Cambria Math" panose="02040503050406030204" pitchFamily="18" charset="0"/>
                          </a:rPr>
                        </m:ctrlPr>
                      </m:sSupPr>
                      <m:e>
                        <m:r>
                          <a:rPr lang="en-US" altLang="ko-KR" sz="1200" i="1">
                            <a:latin typeface="Cambria Math" panose="02040503050406030204" pitchFamily="18" charset="0"/>
                            <a:ea typeface="Cambria Math" panose="02040503050406030204" pitchFamily="18" charset="0"/>
                          </a:rPr>
                          <m:t>10</m:t>
                        </m:r>
                      </m:e>
                      <m:sup>
                        <m:r>
                          <a:rPr lang="en-US" altLang="ko-KR" sz="1200" i="1">
                            <a:latin typeface="Cambria Math" panose="02040503050406030204" pitchFamily="18" charset="0"/>
                            <a:ea typeface="Cambria Math" panose="02040503050406030204" pitchFamily="18" charset="0"/>
                          </a:rPr>
                          <m:t>3</m:t>
                        </m:r>
                      </m:sup>
                    </m:sSup>
                  </m:oMath>
                </a14:m>
                <a:r>
                  <a:rPr lang="en-US" altLang="ko-KR" sz="1200" dirty="0"/>
                  <a:t>)</a:t>
                </a:r>
                <a:endParaRPr lang="ko-KR" altLang="en-US" sz="1200" dirty="0"/>
              </a:p>
            </p:txBody>
          </p:sp>
        </mc:Choice>
        <mc:Fallback>
          <p:sp>
            <p:nvSpPr>
              <p:cNvPr id="19" name="TextBox 18">
                <a:extLst>
                  <a:ext uri="{FF2B5EF4-FFF2-40B4-BE49-F238E27FC236}">
                    <a16:creationId xmlns:a16="http://schemas.microsoft.com/office/drawing/2014/main" id="{7776352B-0B31-4808-9515-D88BD5FF1431}"/>
                  </a:ext>
                </a:extLst>
              </p:cNvPr>
              <p:cNvSpPr txBox="1">
                <a:spLocks noRot="1" noChangeAspect="1" noMove="1" noResize="1" noEditPoints="1" noAdjustHandles="1" noChangeArrowheads="1" noChangeShapeType="1" noTextEdit="1"/>
              </p:cNvSpPr>
              <p:nvPr/>
            </p:nvSpPr>
            <p:spPr>
              <a:xfrm>
                <a:off x="7184378" y="3075642"/>
                <a:ext cx="1042587" cy="276999"/>
              </a:xfrm>
              <a:prstGeom prst="rect">
                <a:avLst/>
              </a:prstGeom>
              <a:blipFill>
                <a:blip r:embed="rId8"/>
                <a:stretch>
                  <a:fillRect l="-585" t="-4444" b="-15556"/>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A28260B0-DED3-4FFF-AD25-C5A83CC47468}"/>
                  </a:ext>
                </a:extLst>
              </p:cNvPr>
              <p:cNvSpPr txBox="1"/>
              <p:nvPr/>
            </p:nvSpPr>
            <p:spPr>
              <a:xfrm>
                <a:off x="10305135" y="3075642"/>
                <a:ext cx="1042587" cy="276999"/>
              </a:xfrm>
              <a:prstGeom prst="rect">
                <a:avLst/>
              </a:prstGeom>
              <a:noFill/>
            </p:spPr>
            <p:txBody>
              <a:bodyPr wrap="square" rtlCol="0">
                <a:spAutoFit/>
              </a:bodyPr>
              <a:lstStyle/>
              <a:p>
                <a:r>
                  <a:rPr lang="en-US" altLang="ko-KR" sz="1200" dirty="0"/>
                  <a:t>Turns(</a:t>
                </a:r>
                <a14:m>
                  <m:oMath xmlns:m="http://schemas.openxmlformats.org/officeDocument/2006/math">
                    <m:r>
                      <a:rPr lang="en-US" altLang="ko-KR" sz="1200" i="1">
                        <a:latin typeface="Cambria Math" panose="02040503050406030204" pitchFamily="18" charset="0"/>
                        <a:ea typeface="Cambria Math" panose="02040503050406030204" pitchFamily="18" charset="0"/>
                      </a:rPr>
                      <m:t>×</m:t>
                    </m:r>
                    <m:sSup>
                      <m:sSupPr>
                        <m:ctrlPr>
                          <a:rPr lang="en-US" altLang="ko-KR" sz="1200" i="1">
                            <a:latin typeface="Cambria Math" panose="02040503050406030204" pitchFamily="18" charset="0"/>
                            <a:ea typeface="Cambria Math" panose="02040503050406030204" pitchFamily="18" charset="0"/>
                          </a:rPr>
                        </m:ctrlPr>
                      </m:sSupPr>
                      <m:e>
                        <m:r>
                          <a:rPr lang="en-US" altLang="ko-KR" sz="1200" i="1">
                            <a:latin typeface="Cambria Math" panose="02040503050406030204" pitchFamily="18" charset="0"/>
                            <a:ea typeface="Cambria Math" panose="02040503050406030204" pitchFamily="18" charset="0"/>
                          </a:rPr>
                          <m:t>10</m:t>
                        </m:r>
                      </m:e>
                      <m:sup>
                        <m:r>
                          <a:rPr lang="en-US" altLang="ko-KR" sz="1200" i="1">
                            <a:latin typeface="Cambria Math" panose="02040503050406030204" pitchFamily="18" charset="0"/>
                            <a:ea typeface="Cambria Math" panose="02040503050406030204" pitchFamily="18" charset="0"/>
                          </a:rPr>
                          <m:t>3</m:t>
                        </m:r>
                      </m:sup>
                    </m:sSup>
                  </m:oMath>
                </a14:m>
                <a:r>
                  <a:rPr lang="en-US" altLang="ko-KR" sz="1200" dirty="0"/>
                  <a:t>)</a:t>
                </a:r>
                <a:endParaRPr lang="ko-KR" altLang="en-US" sz="1200" dirty="0"/>
              </a:p>
            </p:txBody>
          </p:sp>
        </mc:Choice>
        <mc:Fallback>
          <p:sp>
            <p:nvSpPr>
              <p:cNvPr id="20" name="TextBox 19">
                <a:extLst>
                  <a:ext uri="{FF2B5EF4-FFF2-40B4-BE49-F238E27FC236}">
                    <a16:creationId xmlns:a16="http://schemas.microsoft.com/office/drawing/2014/main" id="{A28260B0-DED3-4FFF-AD25-C5A83CC47468}"/>
                  </a:ext>
                </a:extLst>
              </p:cNvPr>
              <p:cNvSpPr txBox="1">
                <a:spLocks noRot="1" noChangeAspect="1" noMove="1" noResize="1" noEditPoints="1" noAdjustHandles="1" noChangeArrowheads="1" noChangeShapeType="1" noTextEdit="1"/>
              </p:cNvSpPr>
              <p:nvPr/>
            </p:nvSpPr>
            <p:spPr>
              <a:xfrm>
                <a:off x="10305135" y="3075642"/>
                <a:ext cx="1042587" cy="276999"/>
              </a:xfrm>
              <a:prstGeom prst="rect">
                <a:avLst/>
              </a:prstGeom>
              <a:blipFill>
                <a:blip r:embed="rId8"/>
                <a:stretch>
                  <a:fillRect t="-4444" b="-15556"/>
                </a:stretch>
              </a:blipFill>
            </p:spPr>
            <p:txBody>
              <a:bodyPr/>
              <a:lstStyle/>
              <a:p>
                <a:r>
                  <a:rPr lang="ko-KR" altLang="en-US">
                    <a:noFill/>
                  </a:rPr>
                  <a:t> </a:t>
                </a:r>
              </a:p>
            </p:txBody>
          </p:sp>
        </mc:Fallback>
      </mc:AlternateContent>
      <p:pic>
        <p:nvPicPr>
          <p:cNvPr id="15" name="그림 14">
            <a:extLst>
              <a:ext uri="{FF2B5EF4-FFF2-40B4-BE49-F238E27FC236}">
                <a16:creationId xmlns:a16="http://schemas.microsoft.com/office/drawing/2014/main" id="{C2405980-FF06-4F7F-BA9C-E4A74793D6EA}"/>
              </a:ext>
            </a:extLst>
          </p:cNvPr>
          <p:cNvPicPr>
            <a:picLocks noChangeAspect="1"/>
          </p:cNvPicPr>
          <p:nvPr/>
        </p:nvPicPr>
        <p:blipFill>
          <a:blip r:embed="rId9"/>
          <a:stretch>
            <a:fillRect/>
          </a:stretch>
        </p:blipFill>
        <p:spPr>
          <a:xfrm>
            <a:off x="0" y="3284998"/>
            <a:ext cx="12192000" cy="627875"/>
          </a:xfrm>
          <a:prstGeom prst="rect">
            <a:avLst/>
          </a:prstGeom>
        </p:spPr>
      </p:pic>
      <p:sp>
        <p:nvSpPr>
          <p:cNvPr id="23" name="직사각형 22">
            <a:extLst>
              <a:ext uri="{FF2B5EF4-FFF2-40B4-BE49-F238E27FC236}">
                <a16:creationId xmlns:a16="http://schemas.microsoft.com/office/drawing/2014/main" id="{C7024CED-7892-4A33-8AAE-58B127DDF474}"/>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9D66648D-4863-4452-B09A-9ECA987287A2}"/>
                  </a:ext>
                </a:extLst>
              </p:cNvPr>
              <p:cNvSpPr txBox="1"/>
              <p:nvPr/>
            </p:nvSpPr>
            <p:spPr>
              <a:xfrm>
                <a:off x="151001" y="3954534"/>
                <a:ext cx="11769755" cy="2593402"/>
              </a:xfrm>
              <a:prstGeom prst="rect">
                <a:avLst/>
              </a:prstGeom>
              <a:noFill/>
            </p:spPr>
            <p:txBody>
              <a:bodyPr wrap="square" rtlCol="0">
                <a:spAutoFit/>
              </a:bodyPr>
              <a:lstStyle/>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Fig.7 indicates that the horizontal emittance growth in the case of round beam is smaller than half of that in the case of flat beam at high-charge mode. </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The increase of the horizontal emittance due to IBS for round beam is a factor 70% and for flat beam is a factor 147% at high-charge mode without third-harmonic cavities, thus round beam can effectively mitigate horizontal emittance growth due to IBS.</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In order to lower the particle intensity and mitigate the IBS and Touschek effect at the flat beam mode, the third-harmonic cavities were proposed to stretch the bunch length. </a:t>
                </a:r>
                <a:endParaRPr lang="en-US" altLang="ko-KR" sz="1600" i="1" dirty="0">
                  <a:latin typeface="Cambria Math" panose="02040503050406030204" pitchFamily="18" charset="0"/>
                  <a:cs typeface="Arial" panose="020B0604020202020204" pitchFamily="34" charset="0"/>
                </a:endParaRPr>
              </a:p>
              <a:p>
                <a:pPr marL="742932" lvl="1"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At the high-brightness mode </a:t>
                </a:r>
                <a14:m>
                  <m:oMath xmlns:m="http://schemas.openxmlformats.org/officeDocument/2006/math">
                    <m:r>
                      <a:rPr lang="en-US" altLang="ko-KR" sz="1600" i="1" dirty="0">
                        <a:latin typeface="Cambria Math" panose="02040503050406030204" pitchFamily="18" charset="0"/>
                        <a:cs typeface="Arial" panose="020B0604020202020204" pitchFamily="34" charset="0"/>
                      </a:rPr>
                      <m:t>: </m:t>
                    </m:r>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𝜀</m:t>
                        </m:r>
                      </m:e>
                      <m:sub>
                        <m:r>
                          <a:rPr lang="en-US" altLang="ko-KR" sz="1600" i="1">
                            <a:latin typeface="Cambria Math" panose="02040503050406030204" pitchFamily="18" charset="0"/>
                            <a:cs typeface="Arial" panose="020B0604020202020204" pitchFamily="34" charset="0"/>
                          </a:rPr>
                          <m:t>𝑥</m:t>
                        </m:r>
                      </m:sub>
                    </m:sSub>
                    <m:r>
                      <a:rPr lang="en-US" altLang="ko-KR" sz="1600" i="1">
                        <a:latin typeface="Cambria Math" panose="02040503050406030204" pitchFamily="18" charset="0"/>
                        <a:cs typeface="Arial" panose="020B0604020202020204" pitchFamily="34" charset="0"/>
                      </a:rPr>
                      <m:t>=</m:t>
                    </m:r>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𝜀</m:t>
                        </m:r>
                      </m:e>
                      <m:sub>
                        <m:r>
                          <a:rPr lang="en-US" altLang="ko-KR" sz="1600" i="1">
                            <a:latin typeface="Cambria Math" panose="02040503050406030204" pitchFamily="18" charset="0"/>
                            <a:cs typeface="Arial" panose="020B0604020202020204" pitchFamily="34" charset="0"/>
                          </a:rPr>
                          <m:t>𝑦</m:t>
                        </m:r>
                      </m:sub>
                    </m:sSub>
                    <m:r>
                      <a:rPr lang="en-US" altLang="ko-KR" sz="1600" i="1">
                        <a:latin typeface="Cambria Math" panose="02040503050406030204" pitchFamily="18" charset="0"/>
                        <a:cs typeface="Arial" panose="020B0604020202020204" pitchFamily="34" charset="0"/>
                      </a:rPr>
                      <m:t> </m:t>
                    </m:r>
                    <m:r>
                      <a:rPr lang="en-US" altLang="ko-KR" sz="1600" i="1">
                        <a:latin typeface="Cambria Math" panose="02040503050406030204" pitchFamily="18" charset="0"/>
                        <a:cs typeface="Arial" panose="020B0604020202020204" pitchFamily="34" charset="0"/>
                      </a:rPr>
                      <m:t>=</m:t>
                    </m:r>
                    <m:r>
                      <a:rPr lang="en-US" altLang="ko-KR" sz="1600" i="1">
                        <a:latin typeface="Cambria Math" panose="02040503050406030204" pitchFamily="18" charset="0"/>
                        <a:cs typeface="Arial" panose="020B0604020202020204" pitchFamily="34" charset="0"/>
                      </a:rPr>
                      <m:t> </m:t>
                    </m:r>
                    <m:r>
                      <a:rPr lang="en-US" altLang="ko-KR" sz="1600" i="1">
                        <a:latin typeface="Cambria Math" panose="02040503050406030204" pitchFamily="18" charset="0"/>
                        <a:cs typeface="Arial" panose="020B0604020202020204" pitchFamily="34" charset="0"/>
                      </a:rPr>
                      <m:t>15.1</m:t>
                    </m:r>
                    <m:r>
                      <a:rPr lang="en-US" altLang="ko-KR" sz="1600" i="1">
                        <a:latin typeface="Cambria Math" panose="02040503050406030204" pitchFamily="18" charset="0"/>
                        <a:cs typeface="Arial" panose="020B0604020202020204" pitchFamily="34" charset="0"/>
                      </a:rPr>
                      <m:t> </m:t>
                    </m:r>
                    <m:r>
                      <m:rPr>
                        <m:sty m:val="p"/>
                      </m:rPr>
                      <a:rPr lang="en-US" altLang="ko-KR" sz="1600" i="1">
                        <a:latin typeface="Cambria Math" panose="02040503050406030204" pitchFamily="18" charset="0"/>
                        <a:cs typeface="Arial" panose="020B0604020202020204" pitchFamily="34" charset="0"/>
                      </a:rPr>
                      <m:t>pm</m:t>
                    </m:r>
                  </m:oMath>
                </a14:m>
                <a:endParaRPr lang="en-US" altLang="ko-KR" sz="1600" dirty="0">
                  <a:latin typeface="Arial" panose="020B0604020202020204" pitchFamily="34" charset="0"/>
                  <a:cs typeface="Arial" panose="020B0604020202020204" pitchFamily="34" charset="0"/>
                </a:endParaRPr>
              </a:p>
              <a:p>
                <a:pPr marL="742932" lvl="1"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At the high-charge mode : </a:t>
                </a:r>
                <a14:m>
                  <m:oMath xmlns:m="http://schemas.openxmlformats.org/officeDocument/2006/math">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𝜀</m:t>
                        </m:r>
                      </m:e>
                      <m:sub>
                        <m:r>
                          <a:rPr lang="en-US" altLang="ko-KR" sz="1600" i="1">
                            <a:latin typeface="Cambria Math" panose="02040503050406030204" pitchFamily="18" charset="0"/>
                            <a:cs typeface="Arial" panose="020B0604020202020204" pitchFamily="34" charset="0"/>
                          </a:rPr>
                          <m:t>𝑥</m:t>
                        </m:r>
                      </m:sub>
                    </m:sSub>
                    <m:r>
                      <a:rPr lang="en-US" altLang="ko-KR" sz="1600" i="1">
                        <a:latin typeface="Cambria Math" panose="02040503050406030204" pitchFamily="18" charset="0"/>
                        <a:cs typeface="Arial" panose="020B0604020202020204" pitchFamily="34" charset="0"/>
                      </a:rPr>
                      <m:t>=</m:t>
                    </m:r>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𝜀</m:t>
                        </m:r>
                      </m:e>
                      <m:sub>
                        <m:r>
                          <a:rPr lang="en-US" altLang="ko-KR" sz="1600" i="1">
                            <a:latin typeface="Cambria Math" panose="02040503050406030204" pitchFamily="18" charset="0"/>
                            <a:cs typeface="Arial" panose="020B0604020202020204" pitchFamily="34" charset="0"/>
                          </a:rPr>
                          <m:t>𝑦</m:t>
                        </m:r>
                      </m:sub>
                    </m:sSub>
                    <m:r>
                      <a:rPr lang="en-US" altLang="ko-KR" sz="1600" i="1">
                        <a:latin typeface="Cambria Math" panose="02040503050406030204" pitchFamily="18" charset="0"/>
                        <a:cs typeface="Arial" panose="020B0604020202020204" pitchFamily="34" charset="0"/>
                      </a:rPr>
                      <m:t> = 18.1 </m:t>
                    </m:r>
                    <m:r>
                      <m:rPr>
                        <m:sty m:val="p"/>
                      </m:rPr>
                      <a:rPr lang="en-US" altLang="ko-KR" sz="1600" i="1">
                        <a:latin typeface="Cambria Math" panose="02040503050406030204" pitchFamily="18" charset="0"/>
                        <a:cs typeface="Arial" panose="020B0604020202020204" pitchFamily="34" charset="0"/>
                      </a:rPr>
                      <m:t>pm</m:t>
                    </m:r>
                  </m:oMath>
                </a14:m>
                <a:endParaRPr lang="ko-KR" altLang="en-US" sz="1600" dirty="0">
                  <a:latin typeface="Arial" panose="020B0604020202020204" pitchFamily="34" charset="0"/>
                  <a:cs typeface="Arial" panose="020B0604020202020204" pitchFamily="34" charset="0"/>
                </a:endParaRPr>
              </a:p>
            </p:txBody>
          </p:sp>
        </mc:Choice>
        <mc:Fallback>
          <p:sp>
            <p:nvSpPr>
              <p:cNvPr id="25" name="TextBox 24">
                <a:extLst>
                  <a:ext uri="{FF2B5EF4-FFF2-40B4-BE49-F238E27FC236}">
                    <a16:creationId xmlns:a16="http://schemas.microsoft.com/office/drawing/2014/main" id="{9D66648D-4863-4452-B09A-9ECA987287A2}"/>
                  </a:ext>
                </a:extLst>
              </p:cNvPr>
              <p:cNvSpPr txBox="1">
                <a:spLocks noRot="1" noChangeAspect="1" noMove="1" noResize="1" noEditPoints="1" noAdjustHandles="1" noChangeArrowheads="1" noChangeShapeType="1" noTextEdit="1"/>
              </p:cNvSpPr>
              <p:nvPr/>
            </p:nvSpPr>
            <p:spPr>
              <a:xfrm>
                <a:off x="151001" y="3954534"/>
                <a:ext cx="11769755" cy="2593402"/>
              </a:xfrm>
              <a:prstGeom prst="rect">
                <a:avLst/>
              </a:prstGeom>
              <a:blipFill>
                <a:blip r:embed="rId10"/>
                <a:stretch>
                  <a:fillRect l="-207" t="-706" r="-777" b="-1412"/>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033046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Composition of the paper</a:t>
            </a:r>
            <a:endParaRPr lang="ko-KR" altLang="en-US" sz="2240" b="1" dirty="0">
              <a:solidFill>
                <a:schemeClr val="tx2"/>
              </a:solidFill>
              <a:cs typeface="Verdana" panose="020B0604030504040204" pitchFamily="34" charset="0"/>
            </a:endParaRPr>
          </a:p>
        </p:txBody>
      </p:sp>
      <p:sp>
        <p:nvSpPr>
          <p:cNvPr id="3" name="TextBox 2">
            <a:extLst>
              <a:ext uri="{FF2B5EF4-FFF2-40B4-BE49-F238E27FC236}">
                <a16:creationId xmlns:a16="http://schemas.microsoft.com/office/drawing/2014/main" id="{294F3C9C-0BC6-46E3-9008-96C8684BF400}"/>
              </a:ext>
            </a:extLst>
          </p:cNvPr>
          <p:cNvSpPr txBox="1"/>
          <p:nvPr/>
        </p:nvSpPr>
        <p:spPr>
          <a:xfrm>
            <a:off x="489465" y="967434"/>
            <a:ext cx="11326664" cy="3903441"/>
          </a:xfrm>
          <a:prstGeom prst="rect">
            <a:avLst/>
          </a:prstGeom>
          <a:noFill/>
        </p:spPr>
        <p:txBody>
          <a:bodyPr wrap="square" rtlCol="0">
            <a:spAutoFit/>
          </a:bodyPr>
          <a:lstStyle/>
          <a:p>
            <a:pPr algn="just">
              <a:lnSpc>
                <a:spcPct val="200000"/>
              </a:lnSpc>
            </a:pPr>
            <a:r>
              <a:rPr lang="en-US" altLang="ko-KR" sz="1400" b="1" dirty="0">
                <a:latin typeface="Arial" panose="020B0604020202020204" pitchFamily="34" charset="0"/>
                <a:cs typeface="Arial" panose="020B0604020202020204" pitchFamily="34" charset="0"/>
              </a:rPr>
              <a:t>4.    Beam Tracking Simulation with ELEGANT</a:t>
            </a:r>
          </a:p>
          <a:p>
            <a:pPr marL="800080" lvl="1" indent="-342891" algn="just">
              <a:lnSpc>
                <a:spcPct val="200000"/>
              </a:lnSpc>
              <a:buFont typeface="Wingdings" panose="05000000000000000000" pitchFamily="2" charset="2"/>
              <a:buChar char="§"/>
            </a:pPr>
            <a:r>
              <a:rPr lang="en-US" altLang="ko-KR" sz="1400" dirty="0">
                <a:latin typeface="Arial" panose="020B0604020202020204" pitchFamily="34" charset="0"/>
                <a:cs typeface="Arial" panose="020B0604020202020204" pitchFamily="34" charset="0"/>
              </a:rPr>
              <a:t>Multi-particle tracking simulations using the ELEGANT code verify that a flat beam can be generated in </a:t>
            </a:r>
            <a:r>
              <a:rPr lang="en-US" altLang="ko-KR" sz="1400" dirty="0" err="1">
                <a:latin typeface="Arial" panose="020B0604020202020204" pitchFamily="34" charset="0"/>
                <a:cs typeface="Arial" panose="020B0604020202020204" pitchFamily="34" charset="0"/>
              </a:rPr>
              <a:t>roud</a:t>
            </a:r>
            <a:r>
              <a:rPr lang="en-US" altLang="ko-KR" sz="1400" dirty="0">
                <a:latin typeface="Arial" panose="020B0604020202020204" pitchFamily="34" charset="0"/>
                <a:cs typeface="Arial" panose="020B0604020202020204" pitchFamily="34" charset="0"/>
              </a:rPr>
              <a:t>-beam mode and vice versa</a:t>
            </a:r>
          </a:p>
          <a:p>
            <a:pPr marL="800080" lvl="1" indent="-342891" algn="just">
              <a:lnSpc>
                <a:spcPct val="200000"/>
              </a:lnSpc>
              <a:buFont typeface="Wingdings" panose="05000000000000000000" pitchFamily="2" charset="2"/>
              <a:buChar char="§"/>
            </a:pPr>
            <a:r>
              <a:rPr lang="en-US" altLang="ko-KR" sz="1400" dirty="0">
                <a:latin typeface="Arial" panose="020B0604020202020204" pitchFamily="34" charset="0"/>
                <a:cs typeface="Arial" panose="020B0604020202020204" pitchFamily="34" charset="0"/>
              </a:rPr>
              <a:t>The result confirm that simultaneous operation of both beam modes is feasible while maintaining long-term beam stability</a:t>
            </a:r>
          </a:p>
          <a:p>
            <a:pPr algn="just">
              <a:lnSpc>
                <a:spcPct val="200000"/>
              </a:lnSpc>
            </a:pPr>
            <a:r>
              <a:rPr lang="en-US" altLang="ko-KR" sz="1400" b="1" dirty="0">
                <a:latin typeface="Arial" panose="020B0604020202020204" pitchFamily="34" charset="0"/>
                <a:cs typeface="Arial" panose="020B0604020202020204" pitchFamily="34" charset="0"/>
              </a:rPr>
              <a:t>5.    Discussion</a:t>
            </a:r>
          </a:p>
          <a:p>
            <a:pPr marL="800080" lvl="1" indent="-342891" algn="just">
              <a:lnSpc>
                <a:spcPct val="200000"/>
              </a:lnSpc>
              <a:buFont typeface="Wingdings" panose="05000000000000000000" pitchFamily="2" charset="2"/>
              <a:buChar char="§"/>
            </a:pPr>
            <a:r>
              <a:rPr lang="en-US" altLang="ko-KR" sz="1400" dirty="0">
                <a:latin typeface="Arial" panose="020B0604020202020204" pitchFamily="34" charset="0"/>
                <a:cs typeface="Arial" panose="020B0604020202020204" pitchFamily="34" charset="0"/>
              </a:rPr>
              <a:t>The propose scheme is technically feasible with current technology. The use of nanosecond range pulse generators allows the implementation of pre-kickers with sufficiently high repetition rates</a:t>
            </a:r>
          </a:p>
          <a:p>
            <a:pPr marL="800080" lvl="1" indent="-342891" algn="just">
              <a:lnSpc>
                <a:spcPct val="200000"/>
              </a:lnSpc>
              <a:buFont typeface="Wingdings" panose="05000000000000000000" pitchFamily="2" charset="2"/>
              <a:buChar char="§"/>
            </a:pPr>
            <a:r>
              <a:rPr lang="en-US" altLang="ko-KR" sz="1400" dirty="0">
                <a:latin typeface="Arial" panose="020B0604020202020204" pitchFamily="34" charset="0"/>
                <a:cs typeface="Arial" panose="020B0604020202020204" pitchFamily="34" charset="0"/>
              </a:rPr>
              <a:t>Practical implementation requires further consideration of pulse flatness, repeatability, and impedance effects.</a:t>
            </a:r>
          </a:p>
          <a:p>
            <a:pPr algn="just">
              <a:lnSpc>
                <a:spcPct val="200000"/>
              </a:lnSpc>
            </a:pPr>
            <a:r>
              <a:rPr lang="en-US" altLang="ko-KR" sz="1400" b="1" dirty="0">
                <a:latin typeface="Arial" panose="020B0604020202020204" pitchFamily="34" charset="0"/>
                <a:cs typeface="Arial" panose="020B0604020202020204" pitchFamily="34" charset="0"/>
              </a:rPr>
              <a:t>6.    Conclusion</a:t>
            </a:r>
            <a:endParaRPr lang="ko-KR" altLang="en-US" sz="1400" b="1" dirty="0">
              <a:latin typeface="Arial" panose="020B0604020202020204" pitchFamily="34" charset="0"/>
              <a:cs typeface="Arial" panose="020B0604020202020204" pitchFamily="34" charset="0"/>
            </a:endParaRPr>
          </a:p>
        </p:txBody>
      </p:sp>
      <p:sp>
        <p:nvSpPr>
          <p:cNvPr id="10" name="Rectangle 6">
            <a:extLst>
              <a:ext uri="{FF2B5EF4-FFF2-40B4-BE49-F238E27FC236}">
                <a16:creationId xmlns:a16="http://schemas.microsoft.com/office/drawing/2014/main" id="{23443725-347C-40ED-99A2-2C23A3018696}"/>
              </a:ext>
            </a:extLst>
          </p:cNvPr>
          <p:cNvSpPr>
            <a:spLocks noChangeArrowheads="1"/>
          </p:cNvSpPr>
          <p:nvPr/>
        </p:nvSpPr>
        <p:spPr bwMode="auto">
          <a:xfrm>
            <a:off x="1" y="-32316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endParaRPr lang="ko-KR" altLang="ko-KR" dirty="0">
              <a:latin typeface="Arial" panose="020B0604020202020204" pitchFamily="34" charset="0"/>
            </a:endParaRPr>
          </a:p>
          <a:p>
            <a:pPr defTabSz="914377" eaLnBrk="0" fontAlgn="base" hangingPunct="0">
              <a:spcBef>
                <a:spcPct val="0"/>
              </a:spcBef>
              <a:spcAft>
                <a:spcPct val="0"/>
              </a:spcAft>
            </a:pPr>
            <a:endParaRPr lang="ko-KR" altLang="ko-KR" dirty="0">
              <a:latin typeface="Arial" panose="020B0604020202020204" pitchFamily="34" charset="0"/>
            </a:endParaRPr>
          </a:p>
        </p:txBody>
      </p:sp>
      <p:sp>
        <p:nvSpPr>
          <p:cNvPr id="18" name="TextBox 17">
            <a:extLst>
              <a:ext uri="{FF2B5EF4-FFF2-40B4-BE49-F238E27FC236}">
                <a16:creationId xmlns:a16="http://schemas.microsoft.com/office/drawing/2014/main" id="{44F02147-5D29-4D8D-AA0D-AFDC4A67FE75}"/>
              </a:ext>
            </a:extLst>
          </p:cNvPr>
          <p:cNvSpPr txBox="1"/>
          <p:nvPr/>
        </p:nvSpPr>
        <p:spPr>
          <a:xfrm>
            <a:off x="1410829"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JKPS</a:t>
            </a:r>
            <a:endParaRPr lang="ko-KR" altLang="en-US" sz="1920"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1627844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E5A0D-9125-D27F-C701-3293395ABEDB}"/>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55E6DC83-AFCB-62AE-74AD-55562555D7EA}"/>
              </a:ext>
            </a:extLst>
          </p:cNvPr>
          <p:cNvGrpSpPr/>
          <p:nvPr/>
        </p:nvGrpSpPr>
        <p:grpSpPr>
          <a:xfrm>
            <a:off x="144" y="6398198"/>
            <a:ext cx="12191717" cy="459809"/>
            <a:chOff x="1" y="7996258"/>
            <a:chExt cx="15236824" cy="574655"/>
          </a:xfrm>
        </p:grpSpPr>
        <p:sp>
          <p:nvSpPr>
            <p:cNvPr id="5" name="Rectangle 6">
              <a:extLst>
                <a:ext uri="{FF2B5EF4-FFF2-40B4-BE49-F238E27FC236}">
                  <a16:creationId xmlns:a16="http://schemas.microsoft.com/office/drawing/2014/main" id="{757F87E2-F67B-4441-FBCB-551486D2C02A}"/>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E8098D80-CD6B-DD61-27C5-861205E632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65786189-9B3B-72D8-610E-3CA2B2F1A3A3}"/>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59A0B7A3-CFB6-BAB3-2E63-A1B9D9BD167A}"/>
              </a:ext>
            </a:extLst>
          </p:cNvPr>
          <p:cNvSpPr/>
          <p:nvPr/>
        </p:nvSpPr>
        <p:spPr>
          <a:xfrm>
            <a:off x="492837" y="538905"/>
            <a:ext cx="940073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V. IBS and Touschek lifetime</a:t>
            </a:r>
            <a:endParaRPr lang="ko-KR" altLang="en-US" sz="2240" b="1" dirty="0">
              <a:solidFill>
                <a:schemeClr val="tx2"/>
              </a:solidFill>
              <a:cs typeface="Verdana" panose="020B0604030504040204" pitchFamily="34" charset="0"/>
            </a:endParaRPr>
          </a:p>
        </p:txBody>
      </p:sp>
      <p:sp>
        <p:nvSpPr>
          <p:cNvPr id="23" name="직사각형 22">
            <a:extLst>
              <a:ext uri="{FF2B5EF4-FFF2-40B4-BE49-F238E27FC236}">
                <a16:creationId xmlns:a16="http://schemas.microsoft.com/office/drawing/2014/main" id="{C7024CED-7892-4A33-8AAE-58B127DDF474}"/>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9D66648D-4863-4452-B09A-9ECA987287A2}"/>
                  </a:ext>
                </a:extLst>
              </p:cNvPr>
              <p:cNvSpPr txBox="1"/>
              <p:nvPr/>
            </p:nvSpPr>
            <p:spPr>
              <a:xfrm>
                <a:off x="199039" y="3682083"/>
                <a:ext cx="11769755" cy="2800767"/>
              </a:xfrm>
              <a:prstGeom prst="rect">
                <a:avLst/>
              </a:prstGeom>
              <a:noFill/>
            </p:spPr>
            <p:txBody>
              <a:bodyPr wrap="square" rtlCol="0">
                <a:spAutoFit/>
              </a:bodyPr>
              <a:lstStyle/>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The Touschek lifetime is calculated by ELEGANT code.</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Compared to flat beam mode, the momentum acceptance of round beam mode has almost no change due to introducing reasonably small skew quadrupole fields along the ring.</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It was found that the Touschek lifetime at the coupling factor </a:t>
                </a:r>
                <a14:m>
                  <m:oMath xmlns:m="http://schemas.openxmlformats.org/officeDocument/2006/math">
                    <m:r>
                      <a:rPr lang="en-US" altLang="ko-KR" sz="1600" i="1">
                        <a:latin typeface="Cambria Math" panose="02040503050406030204" pitchFamily="18" charset="0"/>
                        <a:cs typeface="Arial" panose="020B0604020202020204" pitchFamily="34" charset="0"/>
                      </a:rPr>
                      <m:t>𝜅</m:t>
                    </m:r>
                    <m:r>
                      <a:rPr lang="en-US" altLang="ko-KR" sz="1600" i="1">
                        <a:latin typeface="Cambria Math" panose="02040503050406030204" pitchFamily="18" charset="0"/>
                        <a:cs typeface="Arial" panose="020B0604020202020204" pitchFamily="34" charset="0"/>
                      </a:rPr>
                      <m:t>=1</m:t>
                    </m:r>
                  </m:oMath>
                </a14:m>
                <a:r>
                  <a:rPr lang="ko-KR" altLang="en-US" sz="16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will increase by a factor of 1.7 than that at the coupling factor of </a:t>
                </a:r>
                <a14:m>
                  <m:oMath xmlns:m="http://schemas.openxmlformats.org/officeDocument/2006/math">
                    <m:r>
                      <a:rPr lang="en-US" altLang="ko-KR" sz="1600" i="1">
                        <a:latin typeface="Cambria Math" panose="02040503050406030204" pitchFamily="18" charset="0"/>
                        <a:cs typeface="Arial" panose="020B0604020202020204" pitchFamily="34" charset="0"/>
                      </a:rPr>
                      <m:t>𝜅</m:t>
                    </m:r>
                    <m:r>
                      <a:rPr lang="en-US" altLang="ko-KR" sz="1600" i="1">
                        <a:latin typeface="Cambria Math" panose="02040503050406030204" pitchFamily="18" charset="0"/>
                        <a:cs typeface="Arial" panose="020B0604020202020204" pitchFamily="34" charset="0"/>
                      </a:rPr>
                      <m:t>=0.1</m:t>
                    </m:r>
                  </m:oMath>
                </a14:m>
                <a:r>
                  <a:rPr lang="ko-KR" altLang="en-US" sz="1600" dirty="0">
                    <a:latin typeface="Arial" panose="020B0604020202020204" pitchFamily="34" charset="0"/>
                    <a:cs typeface="Arial" panose="020B0604020202020204" pitchFamily="34" charset="0"/>
                  </a:rPr>
                  <a:t> </a:t>
                </a: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Touschek lifetime of the high-charge mode is less than 0.5h even though at the round beam mode. In order to increase Touschek lifetime and decrease the emittance with IBS a control of bunch length by the third-harmonic cavities have been proposed.</a:t>
                </a:r>
                <a:endParaRPr lang="ko-KR" altLang="en-US" sz="1600" dirty="0">
                  <a:latin typeface="Arial" panose="020B0604020202020204" pitchFamily="34" charset="0"/>
                  <a:cs typeface="Arial" panose="020B0604020202020204" pitchFamily="34" charset="0"/>
                </a:endParaRPr>
              </a:p>
            </p:txBody>
          </p:sp>
        </mc:Choice>
        <mc:Fallback>
          <p:sp>
            <p:nvSpPr>
              <p:cNvPr id="25" name="TextBox 24">
                <a:extLst>
                  <a:ext uri="{FF2B5EF4-FFF2-40B4-BE49-F238E27FC236}">
                    <a16:creationId xmlns:a16="http://schemas.microsoft.com/office/drawing/2014/main" id="{9D66648D-4863-4452-B09A-9ECA987287A2}"/>
                  </a:ext>
                </a:extLst>
              </p:cNvPr>
              <p:cNvSpPr txBox="1">
                <a:spLocks noRot="1" noChangeAspect="1" noMove="1" noResize="1" noEditPoints="1" noAdjustHandles="1" noChangeArrowheads="1" noChangeShapeType="1" noTextEdit="1"/>
              </p:cNvSpPr>
              <p:nvPr/>
            </p:nvSpPr>
            <p:spPr>
              <a:xfrm>
                <a:off x="199039" y="3682083"/>
                <a:ext cx="11769755" cy="2800767"/>
              </a:xfrm>
              <a:prstGeom prst="rect">
                <a:avLst/>
              </a:prstGeom>
              <a:blipFill>
                <a:blip r:embed="rId3"/>
                <a:stretch>
                  <a:fillRect l="-207" t="-654" r="-311" b="-1961"/>
                </a:stretch>
              </a:blipFill>
            </p:spPr>
            <p:txBody>
              <a:bodyPr/>
              <a:lstStyle/>
              <a:p>
                <a:r>
                  <a:rPr lang="ko-KR" altLang="en-US">
                    <a:noFill/>
                  </a:rPr>
                  <a:t> </a:t>
                </a:r>
              </a:p>
            </p:txBody>
          </p:sp>
        </mc:Fallback>
      </mc:AlternateContent>
      <p:pic>
        <p:nvPicPr>
          <p:cNvPr id="2" name="그림 1">
            <a:extLst>
              <a:ext uri="{FF2B5EF4-FFF2-40B4-BE49-F238E27FC236}">
                <a16:creationId xmlns:a16="http://schemas.microsoft.com/office/drawing/2014/main" id="{6E7F00BA-D545-48C2-8A81-1E18CA4070C5}"/>
              </a:ext>
            </a:extLst>
          </p:cNvPr>
          <p:cNvPicPr>
            <a:picLocks noChangeAspect="1"/>
          </p:cNvPicPr>
          <p:nvPr/>
        </p:nvPicPr>
        <p:blipFill>
          <a:blip r:embed="rId4"/>
          <a:stretch>
            <a:fillRect/>
          </a:stretch>
        </p:blipFill>
        <p:spPr>
          <a:xfrm>
            <a:off x="473266" y="1052349"/>
            <a:ext cx="5123271" cy="2543771"/>
          </a:xfrm>
          <a:prstGeom prst="rect">
            <a:avLst/>
          </a:prstGeom>
        </p:spPr>
      </p:pic>
      <p:pic>
        <p:nvPicPr>
          <p:cNvPr id="3" name="그림 2">
            <a:extLst>
              <a:ext uri="{FF2B5EF4-FFF2-40B4-BE49-F238E27FC236}">
                <a16:creationId xmlns:a16="http://schemas.microsoft.com/office/drawing/2014/main" id="{ECE27429-7CCF-415E-BBA4-9246C03F7CF2}"/>
              </a:ext>
            </a:extLst>
          </p:cNvPr>
          <p:cNvPicPr>
            <a:picLocks noChangeAspect="1"/>
          </p:cNvPicPr>
          <p:nvPr/>
        </p:nvPicPr>
        <p:blipFill>
          <a:blip r:embed="rId5"/>
          <a:stretch>
            <a:fillRect/>
          </a:stretch>
        </p:blipFill>
        <p:spPr>
          <a:xfrm>
            <a:off x="5561529" y="1236159"/>
            <a:ext cx="6432432" cy="2299539"/>
          </a:xfrm>
          <a:prstGeom prst="rect">
            <a:avLst/>
          </a:prstGeom>
        </p:spPr>
      </p:pic>
    </p:spTree>
    <p:extLst>
      <p:ext uri="{BB962C8B-B14F-4D97-AF65-F5344CB8AC3E}">
        <p14:creationId xmlns:p14="http://schemas.microsoft.com/office/powerpoint/2010/main" val="1315937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E5A0D-9125-D27F-C701-3293395ABEDB}"/>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55E6DC83-AFCB-62AE-74AD-55562555D7EA}"/>
              </a:ext>
            </a:extLst>
          </p:cNvPr>
          <p:cNvGrpSpPr/>
          <p:nvPr/>
        </p:nvGrpSpPr>
        <p:grpSpPr>
          <a:xfrm>
            <a:off x="144" y="6398198"/>
            <a:ext cx="12191717" cy="459809"/>
            <a:chOff x="1" y="7996258"/>
            <a:chExt cx="15236824" cy="574655"/>
          </a:xfrm>
        </p:grpSpPr>
        <p:sp>
          <p:nvSpPr>
            <p:cNvPr id="5" name="Rectangle 6">
              <a:extLst>
                <a:ext uri="{FF2B5EF4-FFF2-40B4-BE49-F238E27FC236}">
                  <a16:creationId xmlns:a16="http://schemas.microsoft.com/office/drawing/2014/main" id="{757F87E2-F67B-4441-FBCB-551486D2C02A}"/>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E8098D80-CD6B-DD61-27C5-861205E632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65786189-9B3B-72D8-610E-3CA2B2F1A3A3}"/>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59A0B7A3-CFB6-BAB3-2E63-A1B9D9BD167A}"/>
              </a:ext>
            </a:extLst>
          </p:cNvPr>
          <p:cNvSpPr/>
          <p:nvPr/>
        </p:nvSpPr>
        <p:spPr>
          <a:xfrm>
            <a:off x="492837" y="538905"/>
            <a:ext cx="940073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VI. Conclusion</a:t>
            </a:r>
            <a:endParaRPr lang="ko-KR" altLang="en-US" sz="2240" b="1" dirty="0">
              <a:solidFill>
                <a:schemeClr val="tx2"/>
              </a:solidFill>
              <a:cs typeface="Verdana" panose="020B0604030504040204" pitchFamily="34" charset="0"/>
            </a:endParaRPr>
          </a:p>
        </p:txBody>
      </p:sp>
      <p:sp>
        <p:nvSpPr>
          <p:cNvPr id="23" name="직사각형 22">
            <a:extLst>
              <a:ext uri="{FF2B5EF4-FFF2-40B4-BE49-F238E27FC236}">
                <a16:creationId xmlns:a16="http://schemas.microsoft.com/office/drawing/2014/main" id="{C7024CED-7892-4A33-8AAE-58B127DDF474}"/>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p:sp>
        <p:nvSpPr>
          <p:cNvPr id="2" name="TextBox 1">
            <a:extLst>
              <a:ext uri="{FF2B5EF4-FFF2-40B4-BE49-F238E27FC236}">
                <a16:creationId xmlns:a16="http://schemas.microsoft.com/office/drawing/2014/main" id="{E073B448-C80C-921C-725C-FB148744EB82}"/>
              </a:ext>
            </a:extLst>
          </p:cNvPr>
          <p:cNvSpPr txBox="1"/>
          <p:nvPr/>
        </p:nvSpPr>
        <p:spPr>
          <a:xfrm>
            <a:off x="363868" y="1244991"/>
            <a:ext cx="11769755" cy="3046988"/>
          </a:xfrm>
          <a:prstGeom prst="rect">
            <a:avLst/>
          </a:prstGeom>
          <a:noFill/>
        </p:spPr>
        <p:txBody>
          <a:bodyPr wrap="square" rtlCol="0">
            <a:spAutoFit/>
          </a:bodyPr>
          <a:lstStyle/>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We have developed a systematic scheme based on the HEPS storage ring to achieve round beam by driving linear difference coupling resonance.</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One can choose the 16 skew quadrupoles in non-dispersion section to introduce coupling driving term for obtaining round beam.</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The dynamic aperture at round beam mode still be accommodated using on-axis injection.</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Compared to the flat beam, round beam can effectively mitigate horizontal emittance growth due to IBS effect and increase </a:t>
            </a:r>
            <a:r>
              <a:rPr lang="en-US" altLang="ko-KR" sz="1600" dirty="0" err="1">
                <a:latin typeface="Arial" panose="020B0604020202020204" pitchFamily="34" charset="0"/>
                <a:cs typeface="Arial" panose="020B0604020202020204" pitchFamily="34" charset="0"/>
              </a:rPr>
              <a:t>Touschek</a:t>
            </a:r>
            <a:r>
              <a:rPr lang="en-US" altLang="ko-KR" sz="1600" dirty="0">
                <a:latin typeface="Arial" panose="020B0604020202020204" pitchFamily="34" charset="0"/>
                <a:cs typeface="Arial" panose="020B0604020202020204" pitchFamily="34" charset="0"/>
              </a:rPr>
              <a:t> lifetime.</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ko-KR"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691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EB488-B71D-385B-810B-48D3E680DBE7}"/>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07664182-124A-CACE-9F74-398AC67DCCA2}"/>
              </a:ext>
            </a:extLst>
          </p:cNvPr>
          <p:cNvGrpSpPr/>
          <p:nvPr/>
        </p:nvGrpSpPr>
        <p:grpSpPr>
          <a:xfrm>
            <a:off x="144" y="6398198"/>
            <a:ext cx="12191717" cy="459809"/>
            <a:chOff x="1" y="7996258"/>
            <a:chExt cx="15236824" cy="574655"/>
          </a:xfrm>
        </p:grpSpPr>
        <p:sp>
          <p:nvSpPr>
            <p:cNvPr id="5" name="Rectangle 6">
              <a:extLst>
                <a:ext uri="{FF2B5EF4-FFF2-40B4-BE49-F238E27FC236}">
                  <a16:creationId xmlns:a16="http://schemas.microsoft.com/office/drawing/2014/main" id="{4A73517E-1B68-2C0D-3CA9-D34EB00807DA}"/>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B988E9ED-47A8-0FF8-8DDB-7810CD21BE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26CA25AF-B2E3-E4ED-B73C-60EEEAA5747A}"/>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2659073F-F2E5-FD3E-1906-E0D4BB8DFD05}"/>
              </a:ext>
            </a:extLst>
          </p:cNvPr>
          <p:cNvSpPr/>
          <p:nvPr/>
        </p:nvSpPr>
        <p:spPr>
          <a:xfrm>
            <a:off x="492837" y="538905"/>
            <a:ext cx="940073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Appendix A. The choice of the 16 skew quadrupoles</a:t>
            </a:r>
            <a:endParaRPr lang="ko-KR" altLang="en-US" sz="2240" b="1" dirty="0">
              <a:solidFill>
                <a:schemeClr val="tx2"/>
              </a:solidFill>
              <a:cs typeface="Verdana" panose="020B0604030504040204" pitchFamily="34" charset="0"/>
            </a:endParaRPr>
          </a:p>
        </p:txBody>
      </p:sp>
      <p:sp>
        <p:nvSpPr>
          <p:cNvPr id="23" name="직사각형 22">
            <a:extLst>
              <a:ext uri="{FF2B5EF4-FFF2-40B4-BE49-F238E27FC236}">
                <a16:creationId xmlns:a16="http://schemas.microsoft.com/office/drawing/2014/main" id="{BB4FFEA0-E22B-702C-D081-29EC05C1D0CB}"/>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p:sp>
        <p:nvSpPr>
          <p:cNvPr id="2" name="TextBox 1">
            <a:extLst>
              <a:ext uri="{FF2B5EF4-FFF2-40B4-BE49-F238E27FC236}">
                <a16:creationId xmlns:a16="http://schemas.microsoft.com/office/drawing/2014/main" id="{245FF169-EB49-9805-D855-7C687CFD85F5}"/>
              </a:ext>
            </a:extLst>
          </p:cNvPr>
          <p:cNvSpPr txBox="1"/>
          <p:nvPr/>
        </p:nvSpPr>
        <p:spPr>
          <a:xfrm>
            <a:off x="363868" y="1244997"/>
            <a:ext cx="11769755" cy="584775"/>
          </a:xfrm>
          <a:prstGeom prst="rect">
            <a:avLst/>
          </a:prstGeom>
          <a:noFill/>
        </p:spPr>
        <p:txBody>
          <a:bodyPr wrap="square" rtlCol="0">
            <a:spAutoFit/>
          </a:bodyPr>
          <a:lstStyle/>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ko-KR" altLang="en-US" sz="1600" dirty="0">
              <a:latin typeface="Arial" panose="020B0604020202020204" pitchFamily="34" charset="0"/>
              <a:cs typeface="Arial" panose="020B0604020202020204" pitchFamily="34" charset="0"/>
            </a:endParaRPr>
          </a:p>
        </p:txBody>
      </p:sp>
      <p:pic>
        <p:nvPicPr>
          <p:cNvPr id="3" name="그림 2">
            <a:extLst>
              <a:ext uri="{FF2B5EF4-FFF2-40B4-BE49-F238E27FC236}">
                <a16:creationId xmlns:a16="http://schemas.microsoft.com/office/drawing/2014/main" id="{C01639FC-72D5-D123-F994-C12BE1AAC013}"/>
              </a:ext>
            </a:extLst>
          </p:cNvPr>
          <p:cNvPicPr>
            <a:picLocks noChangeAspect="1"/>
          </p:cNvPicPr>
          <p:nvPr/>
        </p:nvPicPr>
        <p:blipFill>
          <a:blip r:embed="rId3"/>
          <a:stretch>
            <a:fillRect/>
          </a:stretch>
        </p:blipFill>
        <p:spPr>
          <a:xfrm>
            <a:off x="8742120" y="1138566"/>
            <a:ext cx="2781615" cy="1983611"/>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1B5B079-5481-6787-1E23-61AF82F2A6E4}"/>
                  </a:ext>
                </a:extLst>
              </p:cNvPr>
              <p:cNvSpPr txBox="1"/>
              <p:nvPr/>
            </p:nvSpPr>
            <p:spPr>
              <a:xfrm>
                <a:off x="363868" y="1244994"/>
                <a:ext cx="8089851" cy="6247864"/>
              </a:xfrm>
              <a:prstGeom prst="rect">
                <a:avLst/>
              </a:prstGeom>
              <a:noFill/>
            </p:spPr>
            <p:txBody>
              <a:bodyPr wrap="square" rtlCol="0">
                <a:spAutoFit/>
              </a:bodyPr>
              <a:lstStyle/>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The right figure indicates that the tolerance range in </a:t>
                </a:r>
                <a14:m>
                  <m:oMath xmlns:m="http://schemas.openxmlformats.org/officeDocument/2006/math">
                    <m:r>
                      <a:rPr lang="en-US" altLang="ko-KR" sz="1600">
                        <a:latin typeface="Cambria Math" panose="02040503050406030204" pitchFamily="18" charset="0"/>
                        <a:cs typeface="Arial" panose="020B0604020202020204" pitchFamily="34" charset="0"/>
                      </a:rPr>
                      <m:t>|</m:t>
                    </m:r>
                    <m:r>
                      <m:rPr>
                        <m:sty m:val="p"/>
                      </m:rPr>
                      <a:rPr lang="en-US" altLang="ko-KR" sz="1600">
                        <a:latin typeface="Cambria Math" panose="02040503050406030204" pitchFamily="18" charset="0"/>
                        <a:cs typeface="Arial" panose="020B0604020202020204" pitchFamily="34" charset="0"/>
                      </a:rPr>
                      <m:t>Δ</m:t>
                    </m:r>
                  </m:oMath>
                </a14:m>
                <a:r>
                  <a:rPr lang="en-US" altLang="ko-KR" sz="1600" dirty="0">
                    <a:latin typeface="Arial" panose="020B0604020202020204" pitchFamily="34" charset="0"/>
                    <a:cs typeface="Arial" panose="020B0604020202020204" pitchFamily="34" charset="0"/>
                  </a:rPr>
                  <a:t>| increases with |C| for obtaining a round beam, that is, the larger the |C| makes, the easier to achieve round beam at a certain </a:t>
                </a:r>
                <a14:m>
                  <m:oMath xmlns:m="http://schemas.openxmlformats.org/officeDocument/2006/math">
                    <m:r>
                      <a:rPr lang="en-US" altLang="ko-KR" sz="1600">
                        <a:latin typeface="Cambria Math" panose="02040503050406030204" pitchFamily="18" charset="0"/>
                        <a:cs typeface="Arial" panose="020B0604020202020204" pitchFamily="34" charset="0"/>
                      </a:rPr>
                      <m:t>|</m:t>
                    </m:r>
                    <m:r>
                      <m:rPr>
                        <m:sty m:val="p"/>
                      </m:rPr>
                      <a:rPr lang="en-US" altLang="ko-KR" sz="1600">
                        <a:latin typeface="Cambria Math" panose="02040503050406030204" pitchFamily="18" charset="0"/>
                        <a:cs typeface="Arial" panose="020B0604020202020204" pitchFamily="34" charset="0"/>
                      </a:rPr>
                      <m:t>Δ</m:t>
                    </m:r>
                  </m:oMath>
                </a14:m>
                <a:r>
                  <a:rPr lang="en-US" altLang="ko-KR" sz="1600" dirty="0">
                    <a:latin typeface="Arial" panose="020B0604020202020204" pitchFamily="34" charset="0"/>
                    <a:cs typeface="Arial" panose="020B0604020202020204" pitchFamily="34" charset="0"/>
                  </a:rPr>
                  <a:t>|.</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The CDT consists of the real part and the imaginary part with phase difference. Thus CDT is determined by the integral of phase difference of skew quadrupole fields along the ring and increases proportionally by introducing skew quadrupole fields with the same imaginary part.</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algn="just"/>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ko-KR" altLang="en-US" sz="1600" dirty="0">
                  <a:latin typeface="Arial" panose="020B0604020202020204" pitchFamily="34" charset="0"/>
                  <a:cs typeface="Arial" panose="020B0604020202020204" pitchFamily="34" charset="0"/>
                </a:endParaRPr>
              </a:p>
            </p:txBody>
          </p:sp>
        </mc:Choice>
        <mc:Fallback>
          <p:sp>
            <p:nvSpPr>
              <p:cNvPr id="4" name="TextBox 3">
                <a:extLst>
                  <a:ext uri="{FF2B5EF4-FFF2-40B4-BE49-F238E27FC236}">
                    <a16:creationId xmlns:a16="http://schemas.microsoft.com/office/drawing/2014/main" id="{F1B5B079-5481-6787-1E23-61AF82F2A6E4}"/>
                  </a:ext>
                </a:extLst>
              </p:cNvPr>
              <p:cNvSpPr txBox="1">
                <a:spLocks noRot="1" noChangeAspect="1" noMove="1" noResize="1" noEditPoints="1" noAdjustHandles="1" noChangeArrowheads="1" noChangeShapeType="1" noTextEdit="1"/>
              </p:cNvSpPr>
              <p:nvPr/>
            </p:nvSpPr>
            <p:spPr>
              <a:xfrm>
                <a:off x="363868" y="1244994"/>
                <a:ext cx="8089851" cy="6247864"/>
              </a:xfrm>
              <a:prstGeom prst="rect">
                <a:avLst/>
              </a:prstGeom>
              <a:blipFill>
                <a:blip r:embed="rId4"/>
                <a:stretch>
                  <a:fillRect l="-301" t="-293" r="-377"/>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43EC802D-72E5-5F7C-8471-AD46B530247E}"/>
                  </a:ext>
                </a:extLst>
              </p:cNvPr>
              <p:cNvSpPr txBox="1"/>
              <p:nvPr/>
            </p:nvSpPr>
            <p:spPr>
              <a:xfrm>
                <a:off x="2075061" y="3477830"/>
                <a:ext cx="9309811" cy="489365"/>
              </a:xfrm>
              <a:prstGeom prst="rect">
                <a:avLst/>
              </a:prstGeom>
              <a:noFill/>
            </p:spPr>
            <p:txBody>
              <a:bodyPr wrap="square">
                <a:spAutoFit/>
              </a:bodyPr>
              <a:lstStyle/>
              <a:p>
                <a14:m>
                  <m:oMath xmlns:m="http://schemas.openxmlformats.org/officeDocument/2006/math">
                    <m:r>
                      <a:rPr lang="en-US" altLang="ko-KR" i="1">
                        <a:latin typeface="Cambria Math" panose="02040503050406030204" pitchFamily="18" charset="0"/>
                      </a:rPr>
                      <m:t>𝐶</m:t>
                    </m:r>
                    <m:r>
                      <a:rPr lang="en-US" altLang="ko-KR" i="1">
                        <a:latin typeface="Cambria Math" panose="02040503050406030204" pitchFamily="18" charset="0"/>
                      </a:rPr>
                      <m:t>=</m:t>
                    </m:r>
                    <m:f>
                      <m:fPr>
                        <m:ctrlPr>
                          <a:rPr lang="en-US" altLang="ko-KR" i="1">
                            <a:latin typeface="Cambria Math" panose="02040503050406030204" pitchFamily="18" charset="0"/>
                          </a:rPr>
                        </m:ctrlPr>
                      </m:fPr>
                      <m:num>
                        <m:r>
                          <a:rPr lang="en-US" altLang="ko-KR" i="1">
                            <a:latin typeface="Cambria Math" panose="02040503050406030204" pitchFamily="18" charset="0"/>
                          </a:rPr>
                          <m:t>1</m:t>
                        </m:r>
                      </m:num>
                      <m:den>
                        <m:r>
                          <a:rPr lang="en-US" altLang="ko-KR" i="1">
                            <a:latin typeface="Cambria Math" panose="02040503050406030204" pitchFamily="18" charset="0"/>
                          </a:rPr>
                          <m:t>2</m:t>
                        </m:r>
                        <m:r>
                          <a:rPr lang="en-US" altLang="ko-KR" i="1">
                            <a:latin typeface="Cambria Math" panose="02040503050406030204" pitchFamily="18" charset="0"/>
                          </a:rPr>
                          <m:t>𝜋</m:t>
                        </m:r>
                      </m:den>
                    </m:f>
                    <m:nary>
                      <m:naryPr>
                        <m:ctrlPr>
                          <a:rPr lang="en-US" altLang="ko-KR" i="1">
                            <a:latin typeface="Cambria Math" panose="02040503050406030204" pitchFamily="18" charset="0"/>
                          </a:rPr>
                        </m:ctrlPr>
                      </m:naryPr>
                      <m:sub>
                        <m:r>
                          <m:rPr>
                            <m:brk m:alnAt="23"/>
                          </m:rPr>
                          <a:rPr lang="en-US" altLang="ko-KR" i="1">
                            <a:latin typeface="Cambria Math" panose="02040503050406030204" pitchFamily="18" charset="0"/>
                          </a:rPr>
                          <m:t>0</m:t>
                        </m:r>
                      </m:sub>
                      <m:sup>
                        <m:r>
                          <a:rPr lang="en-US" altLang="ko-KR" i="1">
                            <a:latin typeface="Cambria Math" panose="02040503050406030204" pitchFamily="18" charset="0"/>
                          </a:rPr>
                          <m:t>𝐿</m:t>
                        </m:r>
                      </m:sup>
                      <m:e>
                        <m:sSub>
                          <m:sSubPr>
                            <m:ctrlPr>
                              <a:rPr lang="en-US" altLang="ko-KR" i="1">
                                <a:latin typeface="Cambria Math" panose="02040503050406030204" pitchFamily="18" charset="0"/>
                              </a:rPr>
                            </m:ctrlPr>
                          </m:sSubPr>
                          <m:e>
                            <m:r>
                              <a:rPr lang="en-US" altLang="ko-KR" i="1">
                                <a:latin typeface="Cambria Math" panose="02040503050406030204" pitchFamily="18" charset="0"/>
                              </a:rPr>
                              <m:t>𝐾</m:t>
                            </m:r>
                          </m:e>
                          <m:sub>
                            <m:r>
                              <a:rPr lang="en-US" altLang="ko-KR" i="1">
                                <a:latin typeface="Cambria Math" panose="02040503050406030204" pitchFamily="18" charset="0"/>
                              </a:rPr>
                              <m:t>𝑠𝑞</m:t>
                            </m:r>
                          </m:sub>
                        </m:sSub>
                      </m:e>
                    </m:nary>
                    <m:d>
                      <m:dPr>
                        <m:ctrlPr>
                          <a:rPr lang="en-US" altLang="ko-KR" i="1">
                            <a:latin typeface="Cambria Math" panose="02040503050406030204" pitchFamily="18" charset="0"/>
                          </a:rPr>
                        </m:ctrlPr>
                      </m:dPr>
                      <m:e>
                        <m:r>
                          <a:rPr lang="en-US" altLang="ko-KR" i="1">
                            <a:latin typeface="Cambria Math" panose="02040503050406030204" pitchFamily="18" charset="0"/>
                          </a:rPr>
                          <m:t>𝑠</m:t>
                        </m:r>
                      </m:e>
                    </m:d>
                    <m:rad>
                      <m:radPr>
                        <m:degHide m:val="on"/>
                        <m:ctrlPr>
                          <a:rPr lang="en-US" altLang="ko-KR" i="1">
                            <a:latin typeface="Cambria Math" panose="02040503050406030204" pitchFamily="18" charset="0"/>
                          </a:rPr>
                        </m:ctrlPr>
                      </m:radPr>
                      <m:deg/>
                      <m:e>
                        <m:sSub>
                          <m:sSubPr>
                            <m:ctrlPr>
                              <a:rPr lang="en-US" altLang="ko-KR" i="1">
                                <a:latin typeface="Cambria Math" panose="02040503050406030204" pitchFamily="18" charset="0"/>
                              </a:rPr>
                            </m:ctrlPr>
                          </m:sSubPr>
                          <m:e>
                            <m:r>
                              <a:rPr lang="en-US" altLang="ko-KR" i="1">
                                <a:latin typeface="Cambria Math" panose="02040503050406030204" pitchFamily="18" charset="0"/>
                              </a:rPr>
                              <m:t>𝛽</m:t>
                            </m:r>
                          </m:e>
                          <m:sub>
                            <m:r>
                              <a:rPr lang="en-US" altLang="ko-KR" i="1">
                                <a:latin typeface="Cambria Math" panose="02040503050406030204" pitchFamily="18" charset="0"/>
                              </a:rPr>
                              <m:t>𝑥</m:t>
                            </m:r>
                          </m:sub>
                        </m:sSub>
                        <m:d>
                          <m:dPr>
                            <m:ctrlPr>
                              <a:rPr lang="en-US" altLang="ko-KR" i="1">
                                <a:latin typeface="Cambria Math" panose="02040503050406030204" pitchFamily="18" charset="0"/>
                              </a:rPr>
                            </m:ctrlPr>
                          </m:dPr>
                          <m:e>
                            <m:r>
                              <a:rPr lang="en-US" altLang="ko-KR" i="1">
                                <a:latin typeface="Cambria Math" panose="02040503050406030204" pitchFamily="18" charset="0"/>
                              </a:rPr>
                              <m:t>𝑠</m:t>
                            </m:r>
                          </m:e>
                        </m:d>
                        <m:sSub>
                          <m:sSubPr>
                            <m:ctrlPr>
                              <a:rPr lang="en-US" altLang="ko-KR" i="1">
                                <a:latin typeface="Cambria Math" panose="02040503050406030204" pitchFamily="18" charset="0"/>
                              </a:rPr>
                            </m:ctrlPr>
                          </m:sSubPr>
                          <m:e>
                            <m:r>
                              <a:rPr lang="en-US" altLang="ko-KR" i="1">
                                <a:latin typeface="Cambria Math" panose="02040503050406030204" pitchFamily="18" charset="0"/>
                              </a:rPr>
                              <m:t>𝛽</m:t>
                            </m:r>
                          </m:e>
                          <m:sub>
                            <m:r>
                              <a:rPr lang="en-US" altLang="ko-KR" i="1">
                                <a:latin typeface="Cambria Math" panose="02040503050406030204" pitchFamily="18" charset="0"/>
                              </a:rPr>
                              <m:t>𝑦</m:t>
                            </m:r>
                          </m:sub>
                        </m:sSub>
                        <m:r>
                          <a:rPr lang="en-US" altLang="ko-KR" i="1">
                            <a:latin typeface="Cambria Math" panose="02040503050406030204" pitchFamily="18" charset="0"/>
                          </a:rPr>
                          <m:t>(</m:t>
                        </m:r>
                        <m:r>
                          <a:rPr lang="en-US" altLang="ko-KR" i="1">
                            <a:latin typeface="Cambria Math" panose="02040503050406030204" pitchFamily="18" charset="0"/>
                          </a:rPr>
                          <m:t>𝑠</m:t>
                        </m:r>
                        <m:r>
                          <a:rPr lang="en-US" altLang="ko-KR" i="1">
                            <a:latin typeface="Cambria Math" panose="02040503050406030204" pitchFamily="18" charset="0"/>
                          </a:rPr>
                          <m:t>)</m:t>
                        </m:r>
                      </m:e>
                    </m:rad>
                    <m:r>
                      <m:rPr>
                        <m:sty m:val="p"/>
                      </m:rPr>
                      <a:rPr lang="el-GR" altLang="ko-KR" i="1">
                        <a:latin typeface="Cambria Math" panose="02040503050406030204" pitchFamily="18" charset="0"/>
                        <a:ea typeface="Cambria Math" panose="02040503050406030204" pitchFamily="18" charset="0"/>
                      </a:rPr>
                      <m:t>Λ</m:t>
                    </m:r>
                    <m:r>
                      <a:rPr lang="en-US" altLang="ko-KR" i="1">
                        <a:latin typeface="Cambria Math" panose="02040503050406030204" pitchFamily="18" charset="0"/>
                      </a:rPr>
                      <m:t> </m:t>
                    </m:r>
                    <m:r>
                      <a:rPr lang="en-US" altLang="ko-KR" i="1">
                        <a:latin typeface="Cambria Math" panose="02040503050406030204" pitchFamily="18" charset="0"/>
                      </a:rPr>
                      <m:t>𝑑𝑠</m:t>
                    </m:r>
                    <m:r>
                      <a:rPr lang="en-US" altLang="ko-KR" i="1">
                        <a:latin typeface="Cambria Math" panose="02040503050406030204" pitchFamily="18" charset="0"/>
                      </a:rPr>
                      <m:t>  ,         </m:t>
                    </m:r>
                    <m:r>
                      <m:rPr>
                        <m:sty m:val="p"/>
                      </m:rPr>
                      <a:rPr lang="el-GR" altLang="ko-KR" i="1">
                        <a:latin typeface="Cambria Math" panose="02040503050406030204" pitchFamily="18" charset="0"/>
                        <a:ea typeface="Cambria Math" panose="02040503050406030204" pitchFamily="18" charset="0"/>
                      </a:rPr>
                      <m:t>Λ</m:t>
                    </m:r>
                    <m:r>
                      <a:rPr lang="en-US" altLang="ko-KR" i="1">
                        <a:latin typeface="Cambria Math" panose="02040503050406030204" pitchFamily="18" charset="0"/>
                        <a:ea typeface="Cambria Math" panose="02040503050406030204" pitchFamily="18" charset="0"/>
                      </a:rPr>
                      <m:t>=</m:t>
                    </m:r>
                  </m:oMath>
                </a14:m>
                <a:r>
                  <a:rPr lang="en-US" altLang="ko-KR" dirty="0"/>
                  <a:t> </a:t>
                </a:r>
                <a14:m>
                  <m:oMath xmlns:m="http://schemas.openxmlformats.org/officeDocument/2006/math">
                    <m:sSup>
                      <m:sSupPr>
                        <m:ctrlPr>
                          <a:rPr lang="en-US" altLang="ko-KR" i="1">
                            <a:latin typeface="Cambria Math" panose="02040503050406030204" pitchFamily="18" charset="0"/>
                          </a:rPr>
                        </m:ctrlPr>
                      </m:sSupPr>
                      <m:e>
                        <m:r>
                          <a:rPr lang="en-US" altLang="ko-KR" i="1">
                            <a:latin typeface="Cambria Math" panose="02040503050406030204" pitchFamily="18" charset="0"/>
                          </a:rPr>
                          <m:t>𝑒</m:t>
                        </m:r>
                      </m:e>
                      <m:sup>
                        <m:r>
                          <a:rPr lang="en-US" altLang="ko-KR" i="1">
                            <a:latin typeface="Cambria Math" panose="02040503050406030204" pitchFamily="18" charset="0"/>
                          </a:rPr>
                          <m:t>𝑖</m:t>
                        </m:r>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𝜙</m:t>
                            </m:r>
                          </m:e>
                          <m:sub>
                            <m:r>
                              <a:rPr lang="en-US" altLang="ko-KR" i="1">
                                <a:latin typeface="Cambria Math" panose="02040503050406030204" pitchFamily="18" charset="0"/>
                              </a:rPr>
                              <m:t>𝑥</m:t>
                            </m:r>
                          </m:sub>
                        </m:sSub>
                        <m:d>
                          <m:dPr>
                            <m:ctrlPr>
                              <a:rPr lang="en-US" altLang="ko-KR" i="1">
                                <a:latin typeface="Cambria Math" panose="02040503050406030204" pitchFamily="18" charset="0"/>
                              </a:rPr>
                            </m:ctrlPr>
                          </m:dPr>
                          <m:e>
                            <m:r>
                              <a:rPr lang="en-US" altLang="ko-KR" i="1">
                                <a:latin typeface="Cambria Math" panose="02040503050406030204" pitchFamily="18" charset="0"/>
                              </a:rPr>
                              <m:t>𝑠</m:t>
                            </m:r>
                          </m:e>
                        </m:d>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𝜙</m:t>
                            </m:r>
                          </m:e>
                          <m:sub>
                            <m:r>
                              <a:rPr lang="en-US" altLang="ko-KR" i="1">
                                <a:latin typeface="Cambria Math" panose="02040503050406030204" pitchFamily="18" charset="0"/>
                              </a:rPr>
                              <m:t>𝑦</m:t>
                            </m:r>
                          </m:sub>
                        </m:sSub>
                        <m:d>
                          <m:dPr>
                            <m:ctrlPr>
                              <a:rPr lang="en-US" altLang="ko-KR" i="1">
                                <a:latin typeface="Cambria Math" panose="02040503050406030204" pitchFamily="18" charset="0"/>
                              </a:rPr>
                            </m:ctrlPr>
                          </m:dPr>
                          <m:e>
                            <m:r>
                              <a:rPr lang="en-US" altLang="ko-KR" i="1">
                                <a:latin typeface="Cambria Math" panose="02040503050406030204" pitchFamily="18" charset="0"/>
                              </a:rPr>
                              <m:t>𝑠</m:t>
                            </m:r>
                          </m:e>
                        </m:d>
                        <m:r>
                          <a:rPr lang="en-US" altLang="ko-KR" i="1">
                            <a:latin typeface="Cambria Math" panose="02040503050406030204" pitchFamily="18" charset="0"/>
                          </a:rPr>
                          <m:t>−</m:t>
                        </m:r>
                        <m:f>
                          <m:fPr>
                            <m:ctrlPr>
                              <a:rPr lang="en-US" altLang="ko-KR" i="1">
                                <a:latin typeface="Cambria Math" panose="02040503050406030204" pitchFamily="18" charset="0"/>
                              </a:rPr>
                            </m:ctrlPr>
                          </m:fPr>
                          <m:num>
                            <m:r>
                              <a:rPr lang="en-US" altLang="ko-KR" i="1">
                                <a:latin typeface="Cambria Math" panose="02040503050406030204" pitchFamily="18" charset="0"/>
                              </a:rPr>
                              <m:t>2</m:t>
                            </m:r>
                            <m:r>
                              <a:rPr lang="en-US" altLang="ko-KR" i="1">
                                <a:latin typeface="Cambria Math" panose="02040503050406030204" pitchFamily="18" charset="0"/>
                              </a:rPr>
                              <m:t>𝜋</m:t>
                            </m:r>
                            <m:r>
                              <a:rPr lang="en-US" altLang="ko-KR" i="1">
                                <a:latin typeface="Cambria Math" panose="02040503050406030204" pitchFamily="18" charset="0"/>
                              </a:rPr>
                              <m:t>𝑠</m:t>
                            </m:r>
                          </m:num>
                          <m:den>
                            <m:r>
                              <a:rPr lang="en-US" altLang="ko-KR" i="1">
                                <a:latin typeface="Cambria Math" panose="02040503050406030204" pitchFamily="18" charset="0"/>
                              </a:rPr>
                              <m:t>𝐿</m:t>
                            </m:r>
                          </m:den>
                        </m:f>
                        <m:r>
                          <m:rPr>
                            <m:sty m:val="p"/>
                          </m:rPr>
                          <a:rPr lang="en-US" altLang="ko-KR">
                            <a:latin typeface="Cambria Math" panose="02040503050406030204" pitchFamily="18" charset="0"/>
                          </a:rPr>
                          <m:t>Δ</m:t>
                        </m:r>
                        <m:r>
                          <a:rPr lang="en-US" altLang="ko-KR" i="1">
                            <a:latin typeface="Cambria Math" panose="02040503050406030204" pitchFamily="18" charset="0"/>
                          </a:rPr>
                          <m:t>]</m:t>
                        </m:r>
                      </m:sup>
                    </m:sSup>
                    <m:r>
                      <a:rPr lang="en-US" altLang="ko-KR" i="1">
                        <a:latin typeface="Cambria Math" panose="02040503050406030204" pitchFamily="18" charset="0"/>
                      </a:rPr>
                      <m:t>=</m:t>
                    </m:r>
                    <m:sSup>
                      <m:sSupPr>
                        <m:ctrlPr>
                          <a:rPr lang="en-US" altLang="ko-KR" i="1">
                            <a:latin typeface="Cambria Math" panose="02040503050406030204" pitchFamily="18" charset="0"/>
                          </a:rPr>
                        </m:ctrlPr>
                      </m:sSupPr>
                      <m:e>
                        <m:r>
                          <a:rPr lang="en-US" altLang="ko-KR" i="1">
                            <a:latin typeface="Cambria Math" panose="02040503050406030204" pitchFamily="18" charset="0"/>
                          </a:rPr>
                          <m:t>𝑒</m:t>
                        </m:r>
                      </m:e>
                      <m:sup>
                        <m:r>
                          <a:rPr lang="en-US" altLang="ko-KR" i="1">
                            <a:latin typeface="Cambria Math" panose="02040503050406030204" pitchFamily="18" charset="0"/>
                          </a:rPr>
                          <m:t>𝑖</m:t>
                        </m:r>
                        <m:sSub>
                          <m:sSubPr>
                            <m:ctrlPr>
                              <a:rPr lang="en-US" altLang="ko-KR" i="1">
                                <a:latin typeface="Cambria Math" panose="02040503050406030204" pitchFamily="18" charset="0"/>
                              </a:rPr>
                            </m:ctrlPr>
                          </m:sSubPr>
                          <m:e>
                            <m:r>
                              <a:rPr lang="en-US" altLang="ko-KR" i="1">
                                <a:latin typeface="Cambria Math" panose="02040503050406030204" pitchFamily="18" charset="0"/>
                              </a:rPr>
                              <m:t>𝜙</m:t>
                            </m:r>
                          </m:e>
                          <m:sub>
                            <m:r>
                              <m:rPr>
                                <m:sty m:val="p"/>
                              </m:rPr>
                              <a:rPr lang="en-US" altLang="ko-KR">
                                <a:latin typeface="Cambria Math" panose="02040503050406030204" pitchFamily="18" charset="0"/>
                              </a:rPr>
                              <m:t>Δ</m:t>
                            </m:r>
                          </m:sub>
                        </m:sSub>
                        <m:r>
                          <a:rPr lang="en-US" altLang="ko-KR" i="1">
                            <a:latin typeface="Cambria Math" panose="02040503050406030204" pitchFamily="18" charset="0"/>
                          </a:rPr>
                          <m:t>(</m:t>
                        </m:r>
                        <m:r>
                          <a:rPr lang="en-US" altLang="ko-KR" i="1">
                            <a:latin typeface="Cambria Math" panose="02040503050406030204" pitchFamily="18" charset="0"/>
                          </a:rPr>
                          <m:t>𝑠</m:t>
                        </m:r>
                        <m:r>
                          <a:rPr lang="en-US" altLang="ko-KR" i="1">
                            <a:latin typeface="Cambria Math" panose="02040503050406030204" pitchFamily="18" charset="0"/>
                          </a:rPr>
                          <m:t>)</m:t>
                        </m:r>
                      </m:sup>
                    </m:sSup>
                    <m:r>
                      <a:rPr lang="en-US" altLang="ko-KR" i="1">
                        <a:latin typeface="Cambria Math" panose="02040503050406030204" pitchFamily="18" charset="0"/>
                      </a:rPr>
                      <m:t>=</m:t>
                    </m:r>
                    <m:sSup>
                      <m:sSupPr>
                        <m:ctrlPr>
                          <a:rPr lang="en-US" altLang="ko-KR" i="1">
                            <a:latin typeface="Cambria Math" panose="02040503050406030204" pitchFamily="18" charset="0"/>
                          </a:rPr>
                        </m:ctrlPr>
                      </m:sSupPr>
                      <m:e>
                        <m:r>
                          <a:rPr lang="en-US" altLang="ko-KR" i="1">
                            <a:latin typeface="Cambria Math" panose="02040503050406030204" pitchFamily="18" charset="0"/>
                          </a:rPr>
                          <m:t>𝑒</m:t>
                        </m:r>
                      </m:e>
                      <m:sup>
                        <m:r>
                          <a:rPr lang="en-US" altLang="ko-KR" i="1">
                            <a:latin typeface="Cambria Math" panose="02040503050406030204" pitchFamily="18" charset="0"/>
                          </a:rPr>
                          <m:t>𝑖</m:t>
                        </m:r>
                        <m:d>
                          <m:dPr>
                            <m:ctrlPr>
                              <a:rPr lang="en-US" altLang="ko-KR" i="1">
                                <a:latin typeface="Cambria Math" panose="02040503050406030204" pitchFamily="18" charset="0"/>
                              </a:rPr>
                            </m:ctrlPr>
                          </m:dPr>
                          <m:e>
                            <m:r>
                              <a:rPr lang="en-US" altLang="ko-KR" i="1">
                                <a:latin typeface="Cambria Math" panose="02040503050406030204" pitchFamily="18" charset="0"/>
                              </a:rPr>
                              <m:t>2</m:t>
                            </m:r>
                            <m:r>
                              <a:rPr lang="en-US" altLang="ko-KR" i="1">
                                <a:latin typeface="Cambria Math" panose="02040503050406030204" pitchFamily="18" charset="0"/>
                              </a:rPr>
                              <m:t>𝜋</m:t>
                            </m:r>
                            <m:sSub>
                              <m:sSubPr>
                                <m:ctrlPr>
                                  <a:rPr lang="en-US" altLang="ko-KR" i="1">
                                    <a:latin typeface="Cambria Math" panose="02040503050406030204" pitchFamily="18" charset="0"/>
                                  </a:rPr>
                                </m:ctrlPr>
                              </m:sSubPr>
                              <m:e>
                                <m:r>
                                  <a:rPr lang="en-US" altLang="ko-KR" i="1">
                                    <a:latin typeface="Cambria Math" panose="02040503050406030204" pitchFamily="18" charset="0"/>
                                  </a:rPr>
                                  <m:t>𝜈</m:t>
                                </m:r>
                              </m:e>
                              <m:sub>
                                <m:r>
                                  <m:rPr>
                                    <m:sty m:val="p"/>
                                  </m:rPr>
                                  <a:rPr lang="en-US" altLang="ko-KR">
                                    <a:latin typeface="Cambria Math" panose="02040503050406030204" pitchFamily="18" charset="0"/>
                                  </a:rPr>
                                  <m:t>Δ</m:t>
                                </m:r>
                              </m:sub>
                            </m:sSub>
                            <m:r>
                              <a:rPr lang="en-US" altLang="ko-KR" i="1">
                                <a:latin typeface="Cambria Math" panose="02040503050406030204" pitchFamily="18" charset="0"/>
                              </a:rPr>
                              <m:t>(</m:t>
                            </m:r>
                            <m:r>
                              <a:rPr lang="en-US" altLang="ko-KR" i="1">
                                <a:latin typeface="Cambria Math" panose="02040503050406030204" pitchFamily="18" charset="0"/>
                              </a:rPr>
                              <m:t>𝑠</m:t>
                            </m:r>
                            <m:r>
                              <a:rPr lang="en-US" altLang="ko-KR" i="1">
                                <a:latin typeface="Cambria Math" panose="02040503050406030204" pitchFamily="18" charset="0"/>
                              </a:rPr>
                              <m:t>) </m:t>
                            </m:r>
                          </m:e>
                        </m:d>
                      </m:sup>
                    </m:sSup>
                  </m:oMath>
                </a14:m>
                <a:endParaRPr lang="ko-KR" altLang="en-US" dirty="0"/>
              </a:p>
            </p:txBody>
          </p:sp>
        </mc:Choice>
        <mc:Fallback>
          <p:sp>
            <p:nvSpPr>
              <p:cNvPr id="8" name="TextBox 7">
                <a:extLst>
                  <a:ext uri="{FF2B5EF4-FFF2-40B4-BE49-F238E27FC236}">
                    <a16:creationId xmlns:a16="http://schemas.microsoft.com/office/drawing/2014/main" id="{43EC802D-72E5-5F7C-8471-AD46B530247E}"/>
                  </a:ext>
                </a:extLst>
              </p:cNvPr>
              <p:cNvSpPr txBox="1">
                <a:spLocks noRot="1" noChangeAspect="1" noMove="1" noResize="1" noEditPoints="1" noAdjustHandles="1" noChangeArrowheads="1" noChangeShapeType="1" noTextEdit="1"/>
              </p:cNvSpPr>
              <p:nvPr/>
            </p:nvSpPr>
            <p:spPr>
              <a:xfrm>
                <a:off x="2075061" y="3477830"/>
                <a:ext cx="9309811" cy="489365"/>
              </a:xfrm>
              <a:prstGeom prst="rect">
                <a:avLst/>
              </a:prstGeom>
              <a:blipFill>
                <a:blip r:embed="rId5"/>
                <a:stretch>
                  <a:fillRect t="-98750" b="-161250"/>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628E821-F81E-A4DB-B633-8BC5B99551EF}"/>
                  </a:ext>
                </a:extLst>
              </p:cNvPr>
              <p:cNvSpPr txBox="1"/>
              <p:nvPr/>
            </p:nvSpPr>
            <p:spPr>
              <a:xfrm>
                <a:off x="2944523" y="4200819"/>
                <a:ext cx="6096655" cy="6151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ko-KR" i="1">
                              <a:latin typeface="Cambria Math" panose="02040503050406030204" pitchFamily="18" charset="0"/>
                            </a:rPr>
                          </m:ctrlPr>
                        </m:fPr>
                        <m:num>
                          <m:sSub>
                            <m:sSubPr>
                              <m:ctrlPr>
                                <a:rPr lang="en-US" altLang="ko-KR" i="1">
                                  <a:latin typeface="Cambria Math" panose="02040503050406030204" pitchFamily="18" charset="0"/>
                                </a:rPr>
                              </m:ctrlPr>
                            </m:sSubPr>
                            <m:e>
                              <m:r>
                                <a:rPr lang="en-US" altLang="ko-KR" i="1">
                                  <a:latin typeface="Cambria Math" panose="02040503050406030204" pitchFamily="18" charset="0"/>
                                </a:rPr>
                                <m:t>𝜙</m:t>
                              </m:r>
                            </m:e>
                            <m:sub>
                              <m:r>
                                <m:rPr>
                                  <m:sty m:val="p"/>
                                </m:rPr>
                                <a:rPr lang="en-US" altLang="ko-KR">
                                  <a:latin typeface="Cambria Math" panose="02040503050406030204" pitchFamily="18" charset="0"/>
                                </a:rPr>
                                <m:t>Δ</m:t>
                              </m:r>
                            </m:sub>
                          </m:sSub>
                        </m:num>
                        <m:den>
                          <m:r>
                            <a:rPr lang="en-US" altLang="ko-KR" i="1">
                              <a:latin typeface="Cambria Math" panose="02040503050406030204" pitchFamily="18" charset="0"/>
                            </a:rPr>
                            <m:t>2</m:t>
                          </m:r>
                          <m:r>
                            <a:rPr lang="en-US" altLang="ko-KR" i="1">
                              <a:latin typeface="Cambria Math" panose="02040503050406030204" pitchFamily="18" charset="0"/>
                            </a:rPr>
                            <m:t>𝜋</m:t>
                          </m:r>
                        </m:den>
                      </m:f>
                      <m:r>
                        <a:rPr lang="en-US" altLang="ko-KR" i="1">
                          <a:latin typeface="Cambria Math" panose="02040503050406030204" pitchFamily="18" charset="0"/>
                        </a:rPr>
                        <m:t>−</m:t>
                      </m:r>
                      <m:r>
                        <a:rPr lang="en-US" altLang="ko-KR" i="1">
                          <a:latin typeface="Cambria Math" panose="02040503050406030204" pitchFamily="18" charset="0"/>
                        </a:rPr>
                        <m:t>𝑞</m:t>
                      </m:r>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𝜈</m:t>
                          </m:r>
                        </m:e>
                        <m:sub>
                          <m:r>
                            <m:rPr>
                              <m:sty m:val="p"/>
                            </m:rPr>
                            <a:rPr lang="en-US" altLang="ko-KR">
                              <a:latin typeface="Cambria Math" panose="02040503050406030204" pitchFamily="18" charset="0"/>
                            </a:rPr>
                            <m:t>Δ</m:t>
                          </m:r>
                        </m:sub>
                      </m:sSub>
                      <m:r>
                        <a:rPr lang="en-US" altLang="ko-KR" i="1">
                          <a:latin typeface="Cambria Math" panose="02040503050406030204" pitchFamily="18" charset="0"/>
                        </a:rPr>
                        <m:t>−</m:t>
                      </m:r>
                      <m:r>
                        <a:rPr lang="en-US" altLang="ko-KR" i="1">
                          <a:latin typeface="Cambria Math" panose="02040503050406030204" pitchFamily="18" charset="0"/>
                        </a:rPr>
                        <m:t>𝑞</m:t>
                      </m:r>
                      <m:r>
                        <a:rPr lang="en-US" altLang="ko-KR" i="1">
                          <a:latin typeface="Cambria Math" panose="02040503050406030204" pitchFamily="18" charset="0"/>
                        </a:rPr>
                        <m:t> </m:t>
                      </m:r>
                    </m:oMath>
                  </m:oMathPara>
                </a14:m>
                <a:endParaRPr lang="ko-KR" altLang="en-US" dirty="0"/>
              </a:p>
            </p:txBody>
          </p:sp>
        </mc:Choice>
        <mc:Fallback>
          <p:sp>
            <p:nvSpPr>
              <p:cNvPr id="12" name="TextBox 11">
                <a:extLst>
                  <a:ext uri="{FF2B5EF4-FFF2-40B4-BE49-F238E27FC236}">
                    <a16:creationId xmlns:a16="http://schemas.microsoft.com/office/drawing/2014/main" id="{A628E821-F81E-A4DB-B633-8BC5B99551EF}"/>
                  </a:ext>
                </a:extLst>
              </p:cNvPr>
              <p:cNvSpPr txBox="1">
                <a:spLocks noRot="1" noChangeAspect="1" noMove="1" noResize="1" noEditPoints="1" noAdjustHandles="1" noChangeArrowheads="1" noChangeShapeType="1" noTextEdit="1"/>
              </p:cNvSpPr>
              <p:nvPr/>
            </p:nvSpPr>
            <p:spPr>
              <a:xfrm>
                <a:off x="2944523" y="4200819"/>
                <a:ext cx="6096655" cy="615105"/>
              </a:xfrm>
              <a:prstGeom prst="rect">
                <a:avLst/>
              </a:prstGeom>
              <a:blipFill>
                <a:blip r:embed="rId6"/>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E619BEC8-6BF5-97B3-B1F1-D9F265F314B5}"/>
                  </a:ext>
                </a:extLst>
              </p:cNvPr>
              <p:cNvSpPr txBox="1"/>
              <p:nvPr/>
            </p:nvSpPr>
            <p:spPr>
              <a:xfrm>
                <a:off x="453595" y="4837300"/>
                <a:ext cx="11151047" cy="1569660"/>
              </a:xfrm>
              <a:prstGeom prst="rect">
                <a:avLst/>
              </a:prstGeom>
              <a:noFill/>
            </p:spPr>
            <p:txBody>
              <a:bodyPr wrap="square">
                <a:spAutoFit/>
              </a:bodyPr>
              <a:lstStyle/>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Where q is an integer. The value of </a:t>
                </a:r>
                <a14:m>
                  <m:oMath xmlns:m="http://schemas.openxmlformats.org/officeDocument/2006/math">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𝜈</m:t>
                        </m:r>
                      </m:e>
                      <m:sub>
                        <m:r>
                          <m:rPr>
                            <m:sty m:val="p"/>
                          </m:rPr>
                          <a:rPr lang="en-US" altLang="ko-KR" sz="1600">
                            <a:latin typeface="Cambria Math" panose="02040503050406030204" pitchFamily="18" charset="0"/>
                          </a:rPr>
                          <m:t>Δ</m:t>
                        </m:r>
                      </m:sub>
                    </m:sSub>
                    <m:r>
                      <a:rPr lang="en-US" altLang="ko-KR" sz="1600" i="1">
                        <a:latin typeface="Cambria Math" panose="02040503050406030204" pitchFamily="18" charset="0"/>
                      </a:rPr>
                      <m:t>−</m:t>
                    </m:r>
                    <m:r>
                      <a:rPr lang="en-US" altLang="ko-KR" sz="1600" i="1">
                        <a:latin typeface="Cambria Math" panose="02040503050406030204" pitchFamily="18" charset="0"/>
                      </a:rPr>
                      <m:t>𝑞</m:t>
                    </m:r>
                    <m:r>
                      <a:rPr lang="en-US" altLang="ko-KR" sz="1600" i="1">
                        <a:latin typeface="Cambria Math" panose="02040503050406030204" pitchFamily="18" charset="0"/>
                      </a:rPr>
                      <m:t> </m:t>
                    </m:r>
                  </m:oMath>
                </a14:m>
                <a:r>
                  <a:rPr lang="en-US" altLang="ko-KR" sz="1600" dirty="0">
                    <a:latin typeface="Arial" panose="020B0604020202020204" pitchFamily="34" charset="0"/>
                    <a:cs typeface="Arial" panose="020B0604020202020204" pitchFamily="34" charset="0"/>
                  </a:rPr>
                  <a:t> of skew quadrupole field in non –dispersive section along HEPS storage ring is shown in Fig.9 when </a:t>
                </a:r>
                <a14:m>
                  <m:oMath xmlns:m="http://schemas.openxmlformats.org/officeDocument/2006/math">
                    <m:r>
                      <m:rPr>
                        <m:sty m:val="p"/>
                      </m:rPr>
                      <a:rPr lang="en-US" altLang="ko-KR" sz="1600">
                        <a:latin typeface="Cambria Math" panose="02040503050406030204" pitchFamily="18" charset="0"/>
                      </a:rPr>
                      <m:t>Δ</m:t>
                    </m:r>
                  </m:oMath>
                </a14:m>
                <a:r>
                  <a:rPr lang="en-US" altLang="ko-KR" sz="1600" dirty="0">
                    <a:latin typeface="Arial" panose="020B0604020202020204" pitchFamily="34" charset="0"/>
                    <a:cs typeface="Arial" panose="020B0604020202020204" pitchFamily="34" charset="0"/>
                  </a:rPr>
                  <a:t>=0</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We divide the 48 skew quadrupoles into 6 groups (the skew quadrupoles with the identical values </a:t>
                </a:r>
                <a14:m>
                  <m:oMath xmlns:m="http://schemas.openxmlformats.org/officeDocument/2006/math">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𝜈</m:t>
                        </m:r>
                      </m:e>
                      <m:sub>
                        <m:r>
                          <m:rPr>
                            <m:sty m:val="p"/>
                          </m:rPr>
                          <a:rPr lang="en-US" altLang="ko-KR" sz="1600">
                            <a:latin typeface="Cambria Math" panose="02040503050406030204" pitchFamily="18" charset="0"/>
                          </a:rPr>
                          <m:t>Δ</m:t>
                        </m:r>
                      </m:sub>
                    </m:sSub>
                    <m:r>
                      <a:rPr lang="en-US" altLang="ko-KR" sz="1600" i="1">
                        <a:latin typeface="Cambria Math" panose="02040503050406030204" pitchFamily="18" charset="0"/>
                      </a:rPr>
                      <m:t>−</m:t>
                    </m:r>
                    <m:r>
                      <a:rPr lang="en-US" altLang="ko-KR" sz="1600" i="1">
                        <a:latin typeface="Cambria Math" panose="02040503050406030204" pitchFamily="18" charset="0"/>
                      </a:rPr>
                      <m:t>𝑞</m:t>
                    </m:r>
                    <m:r>
                      <a:rPr lang="en-US" altLang="ko-KR" sz="1600" i="1">
                        <a:latin typeface="Cambria Math" panose="02040503050406030204" pitchFamily="18" charset="0"/>
                      </a:rPr>
                      <m:t> </m:t>
                    </m:r>
                  </m:oMath>
                </a14:m>
                <a:r>
                  <a:rPr lang="en-US" altLang="ko-KR" sz="1600" dirty="0">
                    <a:latin typeface="Arial" panose="020B0604020202020204" pitchFamily="34" charset="0"/>
                    <a:cs typeface="Arial" panose="020B0604020202020204" pitchFamily="34" charset="0"/>
                  </a:rPr>
                  <a:t> are listed as the same group), labeled as group 1,2,3,4,5,6, in high-beta non-dispersive section and low-beta non-dispersive section respectively.</a:t>
                </a:r>
              </a:p>
            </p:txBody>
          </p:sp>
        </mc:Choice>
        <mc:Fallback>
          <p:sp>
            <p:nvSpPr>
              <p:cNvPr id="14" name="TextBox 13">
                <a:extLst>
                  <a:ext uri="{FF2B5EF4-FFF2-40B4-BE49-F238E27FC236}">
                    <a16:creationId xmlns:a16="http://schemas.microsoft.com/office/drawing/2014/main" id="{E619BEC8-6BF5-97B3-B1F1-D9F265F314B5}"/>
                  </a:ext>
                </a:extLst>
              </p:cNvPr>
              <p:cNvSpPr txBox="1">
                <a:spLocks noRot="1" noChangeAspect="1" noMove="1" noResize="1" noEditPoints="1" noAdjustHandles="1" noChangeArrowheads="1" noChangeShapeType="1" noTextEdit="1"/>
              </p:cNvSpPr>
              <p:nvPr/>
            </p:nvSpPr>
            <p:spPr>
              <a:xfrm>
                <a:off x="453595" y="4837300"/>
                <a:ext cx="11151047" cy="1569660"/>
              </a:xfrm>
              <a:prstGeom prst="rect">
                <a:avLst/>
              </a:prstGeom>
              <a:blipFill>
                <a:blip r:embed="rId7"/>
                <a:stretch>
                  <a:fillRect l="-219" t="-1167" r="-273" b="-4280"/>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516278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DE557-64BB-992F-5A0F-5CEE3791888C}"/>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167C9A2A-9752-C31A-E502-04050D820E34}"/>
              </a:ext>
            </a:extLst>
          </p:cNvPr>
          <p:cNvGrpSpPr/>
          <p:nvPr/>
        </p:nvGrpSpPr>
        <p:grpSpPr>
          <a:xfrm>
            <a:off x="144" y="6398198"/>
            <a:ext cx="12191717" cy="459809"/>
            <a:chOff x="1" y="7996258"/>
            <a:chExt cx="15236824" cy="574655"/>
          </a:xfrm>
        </p:grpSpPr>
        <p:sp>
          <p:nvSpPr>
            <p:cNvPr id="5" name="Rectangle 6">
              <a:extLst>
                <a:ext uri="{FF2B5EF4-FFF2-40B4-BE49-F238E27FC236}">
                  <a16:creationId xmlns:a16="http://schemas.microsoft.com/office/drawing/2014/main" id="{B4B4E650-ACE8-064B-C790-FFF4992D38DB}"/>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6280ECDB-1E4B-129F-3452-F0D4603670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946C3088-B645-515A-800F-D8A65A2CF35D}"/>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5BA78B18-9BE6-C472-1FC2-EE25B0C6096D}"/>
              </a:ext>
            </a:extLst>
          </p:cNvPr>
          <p:cNvSpPr/>
          <p:nvPr/>
        </p:nvSpPr>
        <p:spPr>
          <a:xfrm>
            <a:off x="492837" y="538905"/>
            <a:ext cx="9400736"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Appendix A. The choice of the 16 skew quadrupoles</a:t>
            </a:r>
            <a:endParaRPr lang="ko-KR" altLang="en-US" sz="2240" b="1" dirty="0">
              <a:solidFill>
                <a:schemeClr val="tx2"/>
              </a:solidFill>
              <a:cs typeface="Verdana" panose="020B0604030504040204" pitchFamily="34" charset="0"/>
            </a:endParaRPr>
          </a:p>
        </p:txBody>
      </p:sp>
      <p:sp>
        <p:nvSpPr>
          <p:cNvPr id="23" name="직사각형 22">
            <a:extLst>
              <a:ext uri="{FF2B5EF4-FFF2-40B4-BE49-F238E27FC236}">
                <a16:creationId xmlns:a16="http://schemas.microsoft.com/office/drawing/2014/main" id="{0D5D49C0-AE48-E1C6-F774-DB1FA79D2BA4}"/>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p:sp>
        <p:nvSpPr>
          <p:cNvPr id="2" name="TextBox 1">
            <a:extLst>
              <a:ext uri="{FF2B5EF4-FFF2-40B4-BE49-F238E27FC236}">
                <a16:creationId xmlns:a16="http://schemas.microsoft.com/office/drawing/2014/main" id="{DF81B5D7-DEA6-1591-9520-C7F5EA346705}"/>
              </a:ext>
            </a:extLst>
          </p:cNvPr>
          <p:cNvSpPr txBox="1"/>
          <p:nvPr/>
        </p:nvSpPr>
        <p:spPr>
          <a:xfrm>
            <a:off x="363868" y="1244997"/>
            <a:ext cx="11769755" cy="584775"/>
          </a:xfrm>
          <a:prstGeom prst="rect">
            <a:avLst/>
          </a:prstGeom>
          <a:noFill/>
        </p:spPr>
        <p:txBody>
          <a:bodyPr wrap="square" rtlCol="0">
            <a:spAutoFit/>
          </a:bodyPr>
          <a:lstStyle/>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endParaRPr lang="ko-KR" altLang="en-US" sz="16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14A21082-CF63-E5FC-BA0C-4165A9239779}"/>
                  </a:ext>
                </a:extLst>
              </p:cNvPr>
              <p:cNvSpPr txBox="1"/>
              <p:nvPr/>
            </p:nvSpPr>
            <p:spPr>
              <a:xfrm>
                <a:off x="453595" y="4837300"/>
                <a:ext cx="11151047" cy="1323439"/>
              </a:xfrm>
              <a:prstGeom prst="rect">
                <a:avLst/>
              </a:prstGeom>
              <a:noFill/>
            </p:spPr>
            <p:txBody>
              <a:bodyPr wrap="square">
                <a:spAutoFit/>
              </a:bodyPr>
              <a:lstStyle/>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Table 4. shows the value </a:t>
                </a:r>
                <a14:m>
                  <m:oMath xmlns:m="http://schemas.openxmlformats.org/officeDocument/2006/math">
                    <m:sSub>
                      <m:sSubPr>
                        <m:ctrlPr>
                          <a:rPr lang="en-US" altLang="ko-KR" sz="1600" i="1">
                            <a:latin typeface="Cambria Math" panose="02040503050406030204" pitchFamily="18" charset="0"/>
                            <a:ea typeface="Cambria Math" panose="02040503050406030204" pitchFamily="18" charset="0"/>
                          </a:rPr>
                        </m:ctrlPr>
                      </m:sSubPr>
                      <m:e>
                        <m:r>
                          <m:rPr>
                            <m:sty m:val="p"/>
                          </m:rPr>
                          <a:rPr lang="el-GR" altLang="ko-KR" sz="1600" i="1">
                            <a:latin typeface="Cambria Math" panose="02040503050406030204" pitchFamily="18" charset="0"/>
                            <a:ea typeface="Cambria Math" panose="02040503050406030204" pitchFamily="18" charset="0"/>
                          </a:rPr>
                          <m:t>Λ</m:t>
                        </m:r>
                      </m:e>
                      <m:sub>
                        <m:r>
                          <a:rPr lang="en-US" altLang="ko-KR" sz="1600" i="1">
                            <a:latin typeface="Cambria Math" panose="02040503050406030204" pitchFamily="18" charset="0"/>
                            <a:ea typeface="Cambria Math" panose="02040503050406030204" pitchFamily="18" charset="0"/>
                          </a:rPr>
                          <m:t>𝑠𝑢𝑚</m:t>
                        </m:r>
                      </m:sub>
                    </m:sSub>
                  </m:oMath>
                </a14:m>
                <a:r>
                  <a:rPr lang="en-US" altLang="ko-KR" sz="1600" dirty="0">
                    <a:latin typeface="Arial" panose="020B0604020202020204" pitchFamily="34" charset="0"/>
                    <a:cs typeface="Arial" panose="020B0604020202020204" pitchFamily="34" charset="0"/>
                  </a:rPr>
                  <a:t> of different combinations, it is found that the best combinations are group 1+2, 3+4, 5+6 in high-beta non dispersive section and group 1+6, 2+3, 4+5 in low-beta non-dispersive section.</a:t>
                </a:r>
              </a:p>
              <a:p>
                <a:pPr marL="285744" indent="-285744" algn="just">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In this paper, as a demonstration example, the 16 skew quadrupoles group 3+4 are used to introduce the CDT for obtaining a round beam by linear difference coupling resonance. </a:t>
                </a:r>
              </a:p>
            </p:txBody>
          </p:sp>
        </mc:Choice>
        <mc:Fallback>
          <p:sp>
            <p:nvSpPr>
              <p:cNvPr id="14" name="TextBox 13">
                <a:extLst>
                  <a:ext uri="{FF2B5EF4-FFF2-40B4-BE49-F238E27FC236}">
                    <a16:creationId xmlns:a16="http://schemas.microsoft.com/office/drawing/2014/main" id="{14A21082-CF63-E5FC-BA0C-4165A9239779}"/>
                  </a:ext>
                </a:extLst>
              </p:cNvPr>
              <p:cNvSpPr txBox="1">
                <a:spLocks noRot="1" noChangeAspect="1" noMove="1" noResize="1" noEditPoints="1" noAdjustHandles="1" noChangeArrowheads="1" noChangeShapeType="1" noTextEdit="1"/>
              </p:cNvSpPr>
              <p:nvPr/>
            </p:nvSpPr>
            <p:spPr>
              <a:xfrm>
                <a:off x="453595" y="4837300"/>
                <a:ext cx="11151047" cy="1323439"/>
              </a:xfrm>
              <a:prstGeom prst="rect">
                <a:avLst/>
              </a:prstGeom>
              <a:blipFill>
                <a:blip r:embed="rId3"/>
                <a:stretch>
                  <a:fillRect l="-219" t="-1382" r="-273" b="-5069"/>
                </a:stretch>
              </a:blipFill>
            </p:spPr>
            <p:txBody>
              <a:bodyPr/>
              <a:lstStyle/>
              <a:p>
                <a:r>
                  <a:rPr lang="ko-KR" altLang="en-US">
                    <a:noFill/>
                  </a:rPr>
                  <a:t> </a:t>
                </a:r>
              </a:p>
            </p:txBody>
          </p:sp>
        </mc:Fallback>
      </mc:AlternateContent>
      <p:pic>
        <p:nvPicPr>
          <p:cNvPr id="11" name="그림 10">
            <a:extLst>
              <a:ext uri="{FF2B5EF4-FFF2-40B4-BE49-F238E27FC236}">
                <a16:creationId xmlns:a16="http://schemas.microsoft.com/office/drawing/2014/main" id="{C14223AC-F1F4-01BC-1B2A-2DE41B874A4F}"/>
              </a:ext>
            </a:extLst>
          </p:cNvPr>
          <p:cNvPicPr>
            <a:picLocks noChangeAspect="1"/>
          </p:cNvPicPr>
          <p:nvPr/>
        </p:nvPicPr>
        <p:blipFill>
          <a:blip r:embed="rId4"/>
          <a:stretch>
            <a:fillRect/>
          </a:stretch>
        </p:blipFill>
        <p:spPr>
          <a:xfrm>
            <a:off x="7282060" y="1244993"/>
            <a:ext cx="4322581" cy="3103131"/>
          </a:xfrm>
          <a:prstGeom prst="rect">
            <a:avLst/>
          </a:prstGeom>
        </p:spPr>
      </p:pic>
      <p:pic>
        <p:nvPicPr>
          <p:cNvPr id="15" name="그림 14">
            <a:extLst>
              <a:ext uri="{FF2B5EF4-FFF2-40B4-BE49-F238E27FC236}">
                <a16:creationId xmlns:a16="http://schemas.microsoft.com/office/drawing/2014/main" id="{141D18DA-5E11-7DEC-EB2B-94E6C3474851}"/>
              </a:ext>
            </a:extLst>
          </p:cNvPr>
          <p:cNvPicPr>
            <a:picLocks noChangeAspect="1"/>
          </p:cNvPicPr>
          <p:nvPr/>
        </p:nvPicPr>
        <p:blipFill>
          <a:blip r:embed="rId5"/>
          <a:stretch>
            <a:fillRect/>
          </a:stretch>
        </p:blipFill>
        <p:spPr>
          <a:xfrm>
            <a:off x="453596" y="1724977"/>
            <a:ext cx="6615513" cy="2389007"/>
          </a:xfrm>
          <a:prstGeom prst="rect">
            <a:avLst/>
          </a:prstGeom>
        </p:spPr>
      </p:pic>
    </p:spTree>
    <p:extLst>
      <p:ext uri="{BB962C8B-B14F-4D97-AF65-F5344CB8AC3E}">
        <p14:creationId xmlns:p14="http://schemas.microsoft.com/office/powerpoint/2010/main" val="2208258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564" y="2250916"/>
            <a:ext cx="308269" cy="317517"/>
          </a:xfrm>
          <a:prstGeom prst="rect">
            <a:avLst/>
          </a:prstGeom>
        </p:spPr>
      </p:pic>
      <p:pic>
        <p:nvPicPr>
          <p:cNvPr id="59" name="그림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5299" y="2258607"/>
            <a:ext cx="280527" cy="302104"/>
          </a:xfrm>
          <a:prstGeom prst="rect">
            <a:avLst/>
          </a:prstGeom>
        </p:spPr>
      </p:pic>
      <p:grpSp>
        <p:nvGrpSpPr>
          <p:cNvPr id="9" name="그룹 8"/>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0" name="그림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grpSp>
        <p:nvGrpSpPr>
          <p:cNvPr id="8" name="그룹 7"/>
          <p:cNvGrpSpPr/>
          <p:nvPr/>
        </p:nvGrpSpPr>
        <p:grpSpPr>
          <a:xfrm>
            <a:off x="384620" y="434678"/>
            <a:ext cx="11322011" cy="1621588"/>
            <a:chOff x="480507" y="543243"/>
            <a:chExt cx="14149893" cy="2026610"/>
          </a:xfrm>
        </p:grpSpPr>
        <p:sp>
          <p:nvSpPr>
            <p:cNvPr id="17" name="직사각형 16"/>
            <p:cNvSpPr/>
            <p:nvPr/>
          </p:nvSpPr>
          <p:spPr>
            <a:xfrm>
              <a:off x="480507" y="543243"/>
              <a:ext cx="14149893" cy="2026610"/>
            </a:xfrm>
            <a:prstGeom prst="rect">
              <a:avLst/>
            </a:prstGeom>
            <a:solidFill>
              <a:schemeClr val="accent1">
                <a:lumMod val="20000"/>
                <a:lumOff val="80000"/>
                <a:alpha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144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ko-KR" altLang="en-US" sz="1440" dirty="0">
                <a:solidFill>
                  <a:schemeClr val="tx1"/>
                </a:solidFill>
                <a:latin typeface="Verdana" panose="020B0604030504040204" pitchFamily="34" charset="0"/>
                <a:cs typeface="Verdana" panose="020B0604030504040204" pitchFamily="34" charset="0"/>
              </a:endParaRPr>
            </a:p>
          </p:txBody>
        </p:sp>
        <p:sp>
          <p:nvSpPr>
            <p:cNvPr id="18" name="TextBox 17"/>
            <p:cNvSpPr txBox="1"/>
            <p:nvPr/>
          </p:nvSpPr>
          <p:spPr>
            <a:xfrm>
              <a:off x="644895" y="1325713"/>
              <a:ext cx="13869757" cy="792378"/>
            </a:xfrm>
            <a:prstGeom prst="rect">
              <a:avLst/>
            </a:prstGeom>
            <a:noFill/>
          </p:spPr>
          <p:txBody>
            <a:bodyPr wrap="square" rtlCol="0">
              <a:spAutoFit/>
            </a:bodyPr>
            <a:lstStyle/>
            <a:p>
              <a:pPr algn="ctr"/>
              <a:r>
                <a:rPr lang="en-US" altLang="ko-KR" sz="3520" b="1" dirty="0">
                  <a:solidFill>
                    <a:schemeClr val="accent5">
                      <a:lumMod val="50000"/>
                    </a:schemeClr>
                  </a:solidFill>
                  <a:ea typeface="Verdana" panose="020B0604030504040204" pitchFamily="34" charset="0"/>
                  <a:cs typeface="Verdana" panose="020B0604030504040204" pitchFamily="34" charset="0"/>
                </a:rPr>
                <a:t>Thank you!</a:t>
              </a:r>
              <a:endParaRPr lang="ko-KR" altLang="en-US" sz="3520" b="1" dirty="0">
                <a:solidFill>
                  <a:schemeClr val="accent5">
                    <a:lumMod val="50000"/>
                  </a:schemeClr>
                </a:solidFill>
                <a:cs typeface="Verdana" panose="020B0604030504040204" pitchFamily="34" charset="0"/>
              </a:endParaRPr>
            </a:p>
          </p:txBody>
        </p:sp>
      </p:grpSp>
      <p:sp>
        <p:nvSpPr>
          <p:cNvPr id="15"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21" name="그림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6955" y="2107530"/>
            <a:ext cx="8466521" cy="4134497"/>
          </a:xfrm>
          <a:prstGeom prst="rect">
            <a:avLst/>
          </a:prstGeom>
        </p:spPr>
      </p:pic>
    </p:spTree>
    <p:extLst>
      <p:ext uri="{BB962C8B-B14F-4D97-AF65-F5344CB8AC3E}">
        <p14:creationId xmlns:p14="http://schemas.microsoft.com/office/powerpoint/2010/main" val="4041912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 Introduction</a:t>
            </a:r>
            <a:endParaRPr lang="ko-KR" altLang="en-US" sz="2240" b="1" dirty="0">
              <a:solidFill>
                <a:schemeClr val="tx2"/>
              </a:solidFill>
              <a:cs typeface="Verdana" panose="020B0604030504040204" pitchFamily="34" charset="0"/>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AAB5302-3706-4F8A-BD16-70BA6702675E}"/>
                  </a:ext>
                </a:extLst>
              </p:cNvPr>
              <p:cNvSpPr txBox="1"/>
              <p:nvPr/>
            </p:nvSpPr>
            <p:spPr>
              <a:xfrm>
                <a:off x="492838" y="1121875"/>
                <a:ext cx="11327251" cy="5693866"/>
              </a:xfrm>
              <a:prstGeom prst="rect">
                <a:avLst/>
              </a:prstGeom>
              <a:noFill/>
            </p:spPr>
            <p:txBody>
              <a:bodyPr wrap="square" rtlCol="0">
                <a:spAutoFit/>
              </a:bodyPr>
              <a:lstStyle/>
              <a:p>
                <a:pPr marL="285744" indent="-285744" algn="just">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The ultra-low emittance storage ring would deliver very high brightness photons with much higher transverse coherence, which would strongly extend the capabilities of X-ray imaging than currently operational light sources</a:t>
                </a:r>
              </a:p>
              <a:p>
                <a:pPr marL="285744" indent="-285744" algn="just">
                  <a:buFont typeface="Wingdings" panose="05000000000000000000" pitchFamily="2" charset="2"/>
                  <a:buChar char="Ø"/>
                </a:pPr>
                <a:endParaRPr lang="en-US" altLang="ko-KR" sz="14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One of the biggest challenges associated with an ultra-low emittance storage ring.</a:t>
                </a:r>
              </a:p>
              <a:p>
                <a:pPr marL="742932" lvl="1" indent="-285744" algn="just">
                  <a:buFont typeface="Wingdings" panose="05000000000000000000" pitchFamily="2" charset="2"/>
                  <a:buChar char="§"/>
                </a:pPr>
                <a:r>
                  <a:rPr lang="en-US" altLang="ko-KR" sz="1400" dirty="0">
                    <a:latin typeface="Arial" panose="020B0604020202020204" pitchFamily="34" charset="0"/>
                    <a:cs typeface="Arial" panose="020B0604020202020204" pitchFamily="34" charset="0"/>
                  </a:rPr>
                  <a:t>Touschek lifetime reduction due to strong IBS effect. </a:t>
                </a:r>
              </a:p>
              <a:p>
                <a:pPr marL="742932" lvl="1" indent="-285744" algn="just">
                  <a:buFont typeface="Wingdings" panose="05000000000000000000" pitchFamily="2" charset="2"/>
                  <a:buChar char="§"/>
                </a:pPr>
                <a:r>
                  <a:rPr lang="en-US" altLang="ko-KR" sz="1400" dirty="0">
                    <a:latin typeface="Arial" panose="020B0604020202020204" pitchFamily="34" charset="0"/>
                    <a:cs typeface="Arial" panose="020B0604020202020204" pitchFamily="34" charset="0"/>
                  </a:rPr>
                  <a:t>Round beam operation mode has been proposed.</a:t>
                </a:r>
              </a:p>
              <a:p>
                <a:pPr marL="285744" indent="-285744" algn="just">
                  <a:buFont typeface="Wingdings" panose="05000000000000000000" pitchFamily="2" charset="2"/>
                  <a:buChar char="§"/>
                </a:pPr>
                <a:endParaRPr lang="en-US" altLang="ko-KR" sz="14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Round beam mode has two additional benefits </a:t>
                </a:r>
              </a:p>
              <a:p>
                <a:pPr marL="742932" lvl="1" indent="-285744" algn="just">
                  <a:buFont typeface="Wingdings" panose="05000000000000000000" pitchFamily="2" charset="2"/>
                  <a:buChar char="§"/>
                </a:pPr>
                <a:r>
                  <a:rPr lang="en-US" altLang="ko-KR" sz="1400" dirty="0">
                    <a:latin typeface="Arial" panose="020B0604020202020204" pitchFamily="34" charset="0"/>
                    <a:cs typeface="Arial" panose="020B0604020202020204" pitchFamily="34" charset="0"/>
                  </a:rPr>
                  <a:t>Better photon-electron phase space matching and providing brighter photon beam</a:t>
                </a:r>
              </a:p>
              <a:p>
                <a:pPr marL="742932" lvl="1" indent="-285744" algn="just">
                  <a:buFont typeface="Wingdings" panose="05000000000000000000" pitchFamily="2" charset="2"/>
                  <a:buChar char="§"/>
                </a:pPr>
                <a:r>
                  <a:rPr lang="en-US" altLang="ko-KR" sz="1400" dirty="0">
                    <a:latin typeface="Arial" panose="020B0604020202020204" pitchFamily="34" charset="0"/>
                    <a:cs typeface="Arial" panose="020B0604020202020204" pitchFamily="34" charset="0"/>
                  </a:rPr>
                  <a:t>Maintaining photon-beam brightness while the beamline users demanding diffractive imaging utilize round pinholes. </a:t>
                </a:r>
                <a14:m>
                  <m:oMath xmlns:m="http://schemas.openxmlformats.org/officeDocument/2006/math">
                    <m:r>
                      <a:rPr lang="en-US" altLang="ko-KR" sz="1400" i="1">
                        <a:latin typeface="Cambria Math" panose="02040503050406030204" pitchFamily="18" charset="0"/>
                        <a:cs typeface="Arial" panose="020B0604020202020204" pitchFamily="34" charset="0"/>
                      </a:rPr>
                      <m:t>→ </m:t>
                    </m:r>
                  </m:oMath>
                </a14:m>
                <a:r>
                  <a:rPr lang="en-US" altLang="ko-KR" sz="1400" dirty="0">
                    <a:latin typeface="Arial" panose="020B0604020202020204" pitchFamily="34" charset="0"/>
                    <a:cs typeface="Arial" panose="020B0604020202020204" pitchFamily="34" charset="0"/>
                  </a:rPr>
                  <a:t>reducing the number of discarded photons</a:t>
                </a:r>
              </a:p>
              <a:p>
                <a:pPr marL="742932" lvl="1" indent="-285744" algn="just">
                  <a:buFont typeface="Wingdings" panose="05000000000000000000" pitchFamily="2" charset="2"/>
                  <a:buChar char="§"/>
                </a:pPr>
                <a:endParaRPr lang="en-US" altLang="ko-KR" sz="1400" dirty="0">
                  <a:latin typeface="Arial" panose="020B0604020202020204" pitchFamily="34" charset="0"/>
                  <a:cs typeface="Arial" panose="020B0604020202020204" pitchFamily="34" charset="0"/>
                </a:endParaRPr>
              </a:p>
              <a:p>
                <a:pPr marL="285744" indent="-285744" algn="just">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There are two approaches to produce round beam.</a:t>
                </a:r>
              </a:p>
              <a:p>
                <a:pPr marL="285744" indent="-285744" algn="just">
                  <a:buFont typeface="Wingdings" panose="05000000000000000000" pitchFamily="2" charset="2"/>
                  <a:buChar char="Ø"/>
                </a:pPr>
                <a:endParaRPr lang="en-US" altLang="ko-KR" sz="1400" dirty="0">
                  <a:latin typeface="Arial" panose="020B0604020202020204" pitchFamily="34" charset="0"/>
                  <a:cs typeface="Arial" panose="020B0604020202020204" pitchFamily="34" charset="0"/>
                </a:endParaRPr>
              </a:p>
              <a:p>
                <a:pPr marL="742932" lvl="1" indent="-285744" algn="just">
                  <a:buFont typeface="Wingdings" panose="05000000000000000000" pitchFamily="2" charset="2"/>
                  <a:buChar char="§"/>
                </a:pPr>
                <a:r>
                  <a:rPr lang="en-US" altLang="ko-KR" sz="1400" dirty="0">
                    <a:latin typeface="Arial" panose="020B0604020202020204" pitchFamily="34" charset="0"/>
                    <a:cs typeface="Arial" panose="020B0604020202020204" pitchFamily="34" charset="0"/>
                  </a:rPr>
                  <a:t>Introducing strong skew quadruples in the lattices, particularly Mobius accelerator scheme</a:t>
                </a:r>
              </a:p>
              <a:p>
                <a:pPr marL="742932" lvl="1" indent="-285744" algn="just">
                  <a:buFont typeface="Wingdings" panose="05000000000000000000" pitchFamily="2" charset="2"/>
                  <a:buChar char="§"/>
                </a:pPr>
                <a:endParaRPr lang="en-US" altLang="ko-KR" sz="1400" dirty="0">
                  <a:latin typeface="Arial" panose="020B0604020202020204" pitchFamily="34" charset="0"/>
                  <a:cs typeface="Arial" panose="020B0604020202020204" pitchFamily="34" charset="0"/>
                </a:endParaRPr>
              </a:p>
              <a:p>
                <a:pPr marL="1200121" lvl="2" indent="-285744" algn="just">
                  <a:buFont typeface="Arial" panose="020B0604020202020204" pitchFamily="34" charset="0"/>
                  <a:buChar char="•"/>
                </a:pPr>
                <a:r>
                  <a:rPr lang="en-US" altLang="ko-KR" sz="1400" dirty="0">
                    <a:latin typeface="Arial" panose="020B0604020202020204" pitchFamily="34" charset="0"/>
                    <a:cs typeface="Arial" panose="020B0604020202020204" pitchFamily="34" charset="0"/>
                  </a:rPr>
                  <a:t>This scheme couples optical functions and generate difficulty for routine machine operations procedures such as orbit correction, optics measurement and correction.</a:t>
                </a:r>
              </a:p>
              <a:p>
                <a:pPr marL="1200121" lvl="2" indent="-285744" algn="just">
                  <a:buFont typeface="Arial" panose="020B0604020202020204" pitchFamily="34" charset="0"/>
                  <a:buChar char="•"/>
                </a:pPr>
                <a:endParaRPr lang="en-US" altLang="ko-KR" sz="1400" dirty="0">
                  <a:latin typeface="Arial" panose="020B0604020202020204" pitchFamily="34" charset="0"/>
                  <a:cs typeface="Arial" panose="020B0604020202020204" pitchFamily="34" charset="0"/>
                </a:endParaRPr>
              </a:p>
              <a:p>
                <a:pPr marL="742932" lvl="1" indent="-285744" algn="just">
                  <a:buFont typeface="Wingdings" panose="05000000000000000000" pitchFamily="2" charset="2"/>
                  <a:buChar char="§"/>
                </a:pPr>
                <a:r>
                  <a:rPr lang="en-US" altLang="ko-KR" sz="1400" dirty="0">
                    <a:latin typeface="Arial" panose="020B0604020202020204" pitchFamily="34" charset="0"/>
                    <a:cs typeface="Arial" panose="020B0604020202020204" pitchFamily="34" charset="0"/>
                  </a:rPr>
                  <a:t>Utilize linear coupling resonance to obtain round beam, in which the horizontal and vertical moments are exchanged their values internally due to the resonance effect.</a:t>
                </a:r>
              </a:p>
              <a:p>
                <a:pPr marL="742932" lvl="1" indent="-285744" algn="just">
                  <a:buFont typeface="Wingdings" panose="05000000000000000000" pitchFamily="2" charset="2"/>
                  <a:buChar char="§"/>
                </a:pPr>
                <a:endParaRPr lang="en-US" altLang="ko-KR" sz="1400" dirty="0">
                  <a:latin typeface="Arial" panose="020B0604020202020204" pitchFamily="34" charset="0"/>
                  <a:cs typeface="Arial" panose="020B0604020202020204" pitchFamily="34" charset="0"/>
                </a:endParaRPr>
              </a:p>
              <a:p>
                <a:pPr marL="1200121" lvl="2" indent="-285744" algn="just">
                  <a:buFont typeface="Arial" panose="020B0604020202020204" pitchFamily="34" charset="0"/>
                  <a:buChar char="•"/>
                </a:pPr>
                <a:r>
                  <a:rPr lang="en-US" altLang="ko-KR" sz="1400" dirty="0">
                    <a:latin typeface="Arial" panose="020B0604020202020204" pitchFamily="34" charset="0"/>
                    <a:cs typeface="Arial" panose="020B0604020202020204" pitchFamily="34" charset="0"/>
                  </a:rPr>
                  <a:t>This method only requires weak skew elements installed in the ring. In such case, the beam operation will be close to a normal decoupled regime of operation and the horizontal and vertical functions can still be treated separately.</a:t>
                </a:r>
              </a:p>
              <a:p>
                <a:pPr marL="1657309" lvl="3" indent="-285744" algn="just">
                  <a:buFont typeface="Wingdings" panose="05000000000000000000" pitchFamily="2" charset="2"/>
                  <a:buChar char="§"/>
                </a:pPr>
                <a:endParaRPr lang="en-US" altLang="ko-KR" sz="1400" dirty="0">
                  <a:latin typeface="Arial" panose="020B0604020202020204" pitchFamily="34" charset="0"/>
                  <a:cs typeface="Arial" panose="020B0604020202020204" pitchFamily="34" charset="0"/>
                </a:endParaRPr>
              </a:p>
              <a:p>
                <a:pPr marL="1657309" lvl="3" indent="-285744" algn="just">
                  <a:buFont typeface="Wingdings" panose="05000000000000000000" pitchFamily="2" charset="2"/>
                  <a:buChar char="§"/>
                </a:pPr>
                <a:endParaRPr lang="ko-KR" altLang="en-US" sz="14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7AAB5302-3706-4F8A-BD16-70BA6702675E}"/>
                  </a:ext>
                </a:extLst>
              </p:cNvPr>
              <p:cNvSpPr txBox="1">
                <a:spLocks noRot="1" noChangeAspect="1" noMove="1" noResize="1" noEditPoints="1" noAdjustHandles="1" noChangeArrowheads="1" noChangeShapeType="1" noTextEdit="1"/>
              </p:cNvSpPr>
              <p:nvPr/>
            </p:nvSpPr>
            <p:spPr>
              <a:xfrm>
                <a:off x="492838" y="1121875"/>
                <a:ext cx="11327251" cy="5693866"/>
              </a:xfrm>
              <a:prstGeom prst="rect">
                <a:avLst/>
              </a:prstGeom>
              <a:blipFill>
                <a:blip r:embed="rId5"/>
                <a:stretch>
                  <a:fillRect l="-108" t="-214" r="-161"/>
                </a:stretch>
              </a:blipFill>
            </p:spPr>
            <p:txBody>
              <a:bodyPr/>
              <a:lstStyle/>
              <a:p>
                <a:r>
                  <a:rPr lang="ko-KR" altLang="en-US">
                    <a:noFill/>
                  </a:rPr>
                  <a:t> </a:t>
                </a:r>
              </a:p>
            </p:txBody>
          </p:sp>
        </mc:Fallback>
      </mc:AlternateContent>
      <p:sp>
        <p:nvSpPr>
          <p:cNvPr id="17" name="직사각형 16">
            <a:extLst>
              <a:ext uri="{FF2B5EF4-FFF2-40B4-BE49-F238E27FC236}">
                <a16:creationId xmlns:a16="http://schemas.microsoft.com/office/drawing/2014/main" id="{DAFEAF70-E134-4343-A728-D019406ED75D}"/>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2485020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61E73F20-6457-484C-9BDA-B4628BF855B2}" type="slidenum">
              <a:rPr kumimoji="1" lang="ko-KR" altLang="en-US" smtClean="0"/>
              <a:t>5</a:t>
            </a:fld>
            <a:endParaRPr kumimoji="1" lang="ko-KR" altLang="en-US"/>
          </a:p>
        </p:txBody>
      </p:sp>
      <p:sp>
        <p:nvSpPr>
          <p:cNvPr id="4" name="제목 4"/>
          <p:cNvSpPr txBox="1">
            <a:spLocks/>
          </p:cNvSpPr>
          <p:nvPr/>
        </p:nvSpPr>
        <p:spPr>
          <a:xfrm>
            <a:off x="1648694" y="159955"/>
            <a:ext cx="8044083" cy="317000"/>
          </a:xfrm>
          <a:prstGeom prst="rect">
            <a:avLst/>
          </a:prstGeom>
        </p:spPr>
        <p:txBody>
          <a:bodyPr>
            <a:no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sz="4000" b="1" dirty="0">
                <a:latin typeface="+mn-ea"/>
                <a:ea typeface="+mn-ea"/>
                <a:cs typeface="Times New Roman" panose="02020603050405020304" pitchFamily="18" charset="0"/>
              </a:rPr>
              <a:t>Round beam</a:t>
            </a:r>
            <a:endParaRPr kumimoji="1" lang="ko-KR" altLang="en-US" sz="4000" b="1" dirty="0">
              <a:latin typeface="+mn-ea"/>
              <a:ea typeface="+mn-ea"/>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내용 개체 틀 3"/>
              <p:cNvSpPr txBox="1">
                <a:spLocks/>
              </p:cNvSpPr>
              <p:nvPr/>
            </p:nvSpPr>
            <p:spPr>
              <a:xfrm>
                <a:off x="1524002" y="900233"/>
                <a:ext cx="8965581" cy="4321852"/>
              </a:xfrm>
              <a:prstGeom prst="rect">
                <a:avLst/>
              </a:prstGeom>
            </p:spPr>
            <p:txBody>
              <a:bodyPr/>
              <a:lstStyle>
                <a:lvl1pPr marL="228600" indent="-228600" algn="l" defTabSz="914400" rtl="0" eaLnBrk="1" latinLnBrk="1"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charset="2"/>
                  <a:buChar char="Ø"/>
                </a:pPr>
                <a:r>
                  <a:rPr kumimoji="1" lang="en-US" altLang="ko-KR" sz="2000" dirty="0">
                    <a:latin typeface="Times New Roman" panose="02020603050405020304" pitchFamily="18" charset="0"/>
                    <a:ea typeface="+mj-ea"/>
                    <a:cs typeface="Times New Roman" panose="02020603050405020304" pitchFamily="18" charset="0"/>
                  </a:rPr>
                  <a:t>Coupling is important issue for accelerator. In particular, making a round beam is one of the common parts of the collider and the light source.</a:t>
                </a:r>
              </a:p>
              <a:p>
                <a:pPr>
                  <a:buFont typeface="Wingdings" charset="2"/>
                  <a:buChar char="Ø"/>
                </a:pPr>
                <a:endParaRPr kumimoji="1" lang="en-US" altLang="ko-KR" sz="2000" dirty="0">
                  <a:latin typeface="Times New Roman" panose="02020603050405020304" pitchFamily="18" charset="0"/>
                  <a:ea typeface="+mj-ea"/>
                  <a:cs typeface="Times New Roman" panose="02020603050405020304" pitchFamily="18" charset="0"/>
                </a:endParaRPr>
              </a:p>
              <a:p>
                <a:pPr>
                  <a:buFont typeface="Wingdings" charset="2"/>
                  <a:buChar char="Ø"/>
                </a:pPr>
                <a:r>
                  <a:rPr kumimoji="1" lang="en-US" altLang="ko-KR" sz="2000" dirty="0">
                    <a:latin typeface="Times New Roman" panose="02020603050405020304" pitchFamily="18" charset="0"/>
                    <a:ea typeface="+mj-ea"/>
                    <a:cs typeface="Times New Roman" panose="02020603050405020304" pitchFamily="18" charset="0"/>
                  </a:rPr>
                  <a:t>Round beam: The beam that equals emittance with the horizontal plane and vertical plane (</a:t>
                </a:r>
                <a14:m>
                  <m:oMath xmlns:m="http://schemas.openxmlformats.org/officeDocument/2006/math">
                    <m:sSub>
                      <m:sSubPr>
                        <m:ctrlPr>
                          <a:rPr kumimoji="1" lang="en-US" altLang="ko-KR" sz="2000" i="1">
                            <a:latin typeface="Cambria Math" panose="02040503050406030204" pitchFamily="18" charset="0"/>
                            <a:ea typeface="+mj-ea"/>
                            <a:cs typeface="Times New Roman" panose="02020603050405020304" pitchFamily="18" charset="0"/>
                          </a:rPr>
                        </m:ctrlPr>
                      </m:sSubPr>
                      <m:e>
                        <m:r>
                          <m:rPr>
                            <m:sty m:val="p"/>
                          </m:rPr>
                          <a:rPr kumimoji="1" lang="en-US" altLang="ko-KR" sz="2000" i="1">
                            <a:latin typeface="Cambria Math" panose="02040503050406030204" pitchFamily="18" charset="0"/>
                            <a:ea typeface="+mj-ea"/>
                            <a:cs typeface="Times New Roman" panose="02020603050405020304" pitchFamily="18" charset="0"/>
                          </a:rPr>
                          <m:t>ε</m:t>
                        </m:r>
                      </m:e>
                      <m:sub>
                        <m:r>
                          <m:rPr>
                            <m:sty m:val="p"/>
                          </m:rPr>
                          <a:rPr kumimoji="1" lang="en-US" altLang="ko-KR" sz="2000">
                            <a:latin typeface="Cambria Math" panose="02040503050406030204" pitchFamily="18" charset="0"/>
                            <a:ea typeface="+mj-ea"/>
                            <a:cs typeface="Times New Roman" panose="02020603050405020304" pitchFamily="18" charset="0"/>
                          </a:rPr>
                          <m:t>x</m:t>
                        </m:r>
                      </m:sub>
                    </m:sSub>
                    <m:r>
                      <a:rPr kumimoji="1" lang="en-US" altLang="ko-KR" sz="2000" i="1">
                        <a:latin typeface="Cambria Math" panose="02040503050406030204" pitchFamily="18" charset="0"/>
                        <a:ea typeface="Cambria Math" panose="02040503050406030204" pitchFamily="18" charset="0"/>
                        <a:cs typeface="Times New Roman" panose="02020603050405020304" pitchFamily="18" charset="0"/>
                      </a:rPr>
                      <m:t>≈</m:t>
                    </m:r>
                    <m:sSub>
                      <m:sSubPr>
                        <m:ctrlPr>
                          <a:rPr kumimoji="1" lang="en-US" altLang="ko-KR" sz="2000" i="1">
                            <a:latin typeface="Cambria Math" panose="02040503050406030204" pitchFamily="18" charset="0"/>
                            <a:cs typeface="Times New Roman" panose="02020603050405020304" pitchFamily="18" charset="0"/>
                          </a:rPr>
                        </m:ctrlPr>
                      </m:sSubPr>
                      <m:e>
                        <m:r>
                          <m:rPr>
                            <m:sty m:val="p"/>
                          </m:rPr>
                          <a:rPr kumimoji="1" lang="en-US" altLang="ko-KR" sz="2000" i="1">
                            <a:latin typeface="Cambria Math" panose="02040503050406030204" pitchFamily="18" charset="0"/>
                            <a:cs typeface="Times New Roman" panose="02020603050405020304" pitchFamily="18" charset="0"/>
                          </a:rPr>
                          <m:t>ε</m:t>
                        </m:r>
                      </m:e>
                      <m:sub>
                        <m:r>
                          <m:rPr>
                            <m:sty m:val="p"/>
                          </m:rPr>
                          <a:rPr kumimoji="1" lang="en-US" altLang="ko-KR" sz="2000">
                            <a:latin typeface="Cambria Math" panose="02040503050406030204" pitchFamily="18" charset="0"/>
                            <a:cs typeface="Times New Roman" panose="02020603050405020304" pitchFamily="18" charset="0"/>
                          </a:rPr>
                          <m:t>y</m:t>
                        </m:r>
                      </m:sub>
                    </m:sSub>
                  </m:oMath>
                </a14:m>
                <a:r>
                  <a:rPr kumimoji="1" lang="en-US" altLang="ko-KR" sz="2000" dirty="0">
                    <a:latin typeface="Times New Roman" panose="02020603050405020304" pitchFamily="18" charset="0"/>
                    <a:ea typeface="+mj-ea"/>
                    <a:cs typeface="Times New Roman" panose="02020603050405020304" pitchFamily="18" charset="0"/>
                  </a:rPr>
                  <a:t>).</a:t>
                </a:r>
              </a:p>
              <a:p>
                <a:pPr lvl="1">
                  <a:buFont typeface="Wingdings" panose="05000000000000000000" pitchFamily="2" charset="2"/>
                  <a:buChar char="§"/>
                </a:pPr>
                <a:r>
                  <a:rPr kumimoji="1" lang="en-US" altLang="ko-KR" sz="1600" dirty="0">
                    <a:latin typeface="Times New Roman" panose="02020603050405020304" pitchFamily="18" charset="0"/>
                    <a:ea typeface="+mj-ea"/>
                    <a:cs typeface="Times New Roman" panose="02020603050405020304" pitchFamily="18" charset="0"/>
                  </a:rPr>
                  <a:t>Difference resonance : </a:t>
                </a:r>
                <a14:m>
                  <m:oMath xmlns:m="http://schemas.openxmlformats.org/officeDocument/2006/math">
                    <m:sSub>
                      <m:sSubPr>
                        <m:ctrlPr>
                          <a:rPr kumimoji="1" lang="en-US" altLang="ko-KR" sz="1600" i="1">
                            <a:latin typeface="Cambria Math" panose="02040503050406030204" pitchFamily="18" charset="0"/>
                            <a:ea typeface="+mj-ea"/>
                            <a:cs typeface="Times New Roman" panose="02020603050405020304" pitchFamily="18" charset="0"/>
                          </a:rPr>
                        </m:ctrlPr>
                      </m:sSubPr>
                      <m:e>
                        <m:r>
                          <a:rPr kumimoji="1" lang="ko-KR" altLang="en-US" sz="1600" i="1">
                            <a:latin typeface="Cambria Math" panose="02040503050406030204" pitchFamily="18" charset="0"/>
                            <a:ea typeface="+mj-ea"/>
                            <a:cs typeface="Times New Roman" panose="02020603050405020304" pitchFamily="18" charset="0"/>
                          </a:rPr>
                          <m:t>𝜈</m:t>
                        </m:r>
                      </m:e>
                      <m:sub>
                        <m:r>
                          <m:rPr>
                            <m:sty m:val="p"/>
                          </m:rPr>
                          <a:rPr kumimoji="1" lang="en-US" altLang="ko-KR" sz="1600">
                            <a:latin typeface="Cambria Math" panose="02040503050406030204" pitchFamily="18" charset="0"/>
                            <a:ea typeface="+mj-ea"/>
                            <a:cs typeface="Times New Roman" panose="02020603050405020304" pitchFamily="18" charset="0"/>
                          </a:rPr>
                          <m:t>x</m:t>
                        </m:r>
                      </m:sub>
                    </m:sSub>
                    <m:r>
                      <a:rPr kumimoji="1" lang="en-US" altLang="ko-KR" sz="1600" i="1">
                        <a:latin typeface="Cambria Math" panose="02040503050406030204" pitchFamily="18" charset="0"/>
                        <a:ea typeface="Cambria Math" panose="02040503050406030204" pitchFamily="18" charset="0"/>
                        <a:cs typeface="Times New Roman" panose="02020603050405020304" pitchFamily="18" charset="0"/>
                      </a:rPr>
                      <m:t>≈</m:t>
                    </m:r>
                    <m:sSub>
                      <m:sSubPr>
                        <m:ctrlPr>
                          <a:rPr kumimoji="1" lang="en-US" altLang="ko-KR" sz="1600" i="1">
                            <a:latin typeface="Cambria Math" panose="02040503050406030204" pitchFamily="18" charset="0"/>
                            <a:cs typeface="Times New Roman" panose="02020603050405020304" pitchFamily="18" charset="0"/>
                          </a:rPr>
                        </m:ctrlPr>
                      </m:sSubPr>
                      <m:e>
                        <m:r>
                          <a:rPr kumimoji="1" lang="ko-KR" altLang="en-US" sz="1600" i="1">
                            <a:latin typeface="Cambria Math" panose="02040503050406030204" pitchFamily="18" charset="0"/>
                            <a:cs typeface="Times New Roman" panose="02020603050405020304" pitchFamily="18" charset="0"/>
                          </a:rPr>
                          <m:t>𝜈</m:t>
                        </m:r>
                      </m:e>
                      <m:sub>
                        <m:r>
                          <m:rPr>
                            <m:sty m:val="p"/>
                          </m:rPr>
                          <a:rPr kumimoji="1" lang="en-US" altLang="ko-KR" sz="1600">
                            <a:latin typeface="Cambria Math" panose="02040503050406030204" pitchFamily="18" charset="0"/>
                            <a:cs typeface="Times New Roman" panose="02020603050405020304" pitchFamily="18" charset="0"/>
                          </a:rPr>
                          <m:t>y</m:t>
                        </m:r>
                      </m:sub>
                    </m:sSub>
                  </m:oMath>
                </a14:m>
                <a:r>
                  <a:rPr kumimoji="1" lang="en-US" altLang="ko-KR" sz="1600" dirty="0">
                    <a:latin typeface="Times New Roman" panose="02020603050405020304" pitchFamily="18" charset="0"/>
                    <a:ea typeface="+mj-ea"/>
                    <a:cs typeface="Times New Roman" panose="02020603050405020304" pitchFamily="18" charset="0"/>
                  </a:rPr>
                  <a:t> (Global round beam)</a:t>
                </a:r>
              </a:p>
              <a:p>
                <a:pPr lvl="1">
                  <a:buFont typeface="Wingdings" panose="05000000000000000000" pitchFamily="2" charset="2"/>
                  <a:buChar char="§"/>
                </a:pPr>
                <a:r>
                  <a:rPr kumimoji="1" lang="en-US" altLang="ko-KR" sz="1600" dirty="0">
                    <a:latin typeface="Times New Roman" panose="02020603050405020304" pitchFamily="18" charset="0"/>
                    <a:ea typeface="+mj-ea"/>
                    <a:cs typeface="Times New Roman" panose="02020603050405020304" pitchFamily="18" charset="0"/>
                  </a:rPr>
                  <a:t>Using the adapter : Skew triplet or solenoids (Local round beam)</a:t>
                </a:r>
              </a:p>
              <a:p>
                <a:pPr lvl="2">
                  <a:buFont typeface="Wingdings" charset="2"/>
                  <a:buChar char="Ø"/>
                </a:pPr>
                <a:endParaRPr kumimoji="1" lang="en-US" altLang="ko-KR" sz="1200" dirty="0">
                  <a:latin typeface="Times New Roman" panose="02020603050405020304" pitchFamily="18" charset="0"/>
                  <a:ea typeface="+mj-ea"/>
                  <a:cs typeface="Times New Roman" panose="02020603050405020304" pitchFamily="18" charset="0"/>
                </a:endParaRPr>
              </a:p>
              <a:p>
                <a:pPr>
                  <a:buFont typeface="Wingdings" charset="2"/>
                  <a:buChar char="Ø"/>
                </a:pPr>
                <a:endParaRPr kumimoji="1" lang="en-US" altLang="ko-KR" sz="2000" dirty="0">
                  <a:latin typeface="Times New Roman" panose="02020603050405020304" pitchFamily="18" charset="0"/>
                  <a:ea typeface="+mj-ea"/>
                  <a:cs typeface="Times New Roman" panose="02020603050405020304" pitchFamily="18" charset="0"/>
                </a:endParaRPr>
              </a:p>
            </p:txBody>
          </p:sp>
        </mc:Choice>
        <mc:Fallback>
          <p:sp>
            <p:nvSpPr>
              <p:cNvPr id="5" name="내용 개체 틀 3"/>
              <p:cNvSpPr txBox="1">
                <a:spLocks noRot="1" noChangeAspect="1" noMove="1" noResize="1" noEditPoints="1" noAdjustHandles="1" noChangeArrowheads="1" noChangeShapeType="1" noTextEdit="1"/>
              </p:cNvSpPr>
              <p:nvPr/>
            </p:nvSpPr>
            <p:spPr>
              <a:xfrm>
                <a:off x="1524002" y="900233"/>
                <a:ext cx="8965581" cy="4321852"/>
              </a:xfrm>
              <a:prstGeom prst="rect">
                <a:avLst/>
              </a:prstGeom>
              <a:blipFill>
                <a:blip r:embed="rId2"/>
                <a:stretch>
                  <a:fillRect l="-612" t="-1551" r="-476"/>
                </a:stretch>
              </a:blipFill>
            </p:spPr>
            <p:txBody>
              <a:bodyPr/>
              <a:lstStyle/>
              <a:p>
                <a:r>
                  <a:rPr lang="ko-KR" altLang="en-US">
                    <a:noFill/>
                  </a:rPr>
                  <a:t> </a:t>
                </a:r>
              </a:p>
            </p:txBody>
          </p:sp>
        </mc:Fallback>
      </mc:AlternateContent>
      <p:pic>
        <p:nvPicPr>
          <p:cNvPr id="9" name="그림 8">
            <a:extLst>
              <a:ext uri="{FF2B5EF4-FFF2-40B4-BE49-F238E27FC236}">
                <a16:creationId xmlns:a16="http://schemas.microsoft.com/office/drawing/2014/main" id="{508799CC-613D-B6C5-FBAB-B47F74B8DE07}"/>
              </a:ext>
            </a:extLst>
          </p:cNvPr>
          <p:cNvPicPr>
            <a:picLocks noChangeAspect="1"/>
          </p:cNvPicPr>
          <p:nvPr/>
        </p:nvPicPr>
        <p:blipFill rotWithShape="1">
          <a:blip r:embed="rId3"/>
          <a:srcRect b="18128"/>
          <a:stretch/>
        </p:blipFill>
        <p:spPr>
          <a:xfrm>
            <a:off x="2844841" y="3489847"/>
            <a:ext cx="2672959" cy="2451819"/>
          </a:xfrm>
          <a:prstGeom prst="rect">
            <a:avLst/>
          </a:prstGeom>
        </p:spPr>
      </p:pic>
      <p:pic>
        <p:nvPicPr>
          <p:cNvPr id="10" name="Picture 11">
            <a:extLst>
              <a:ext uri="{FF2B5EF4-FFF2-40B4-BE49-F238E27FC236}">
                <a16:creationId xmlns:a16="http://schemas.microsoft.com/office/drawing/2014/main" id="{BED486CE-112D-F3E2-4209-34B952259544}"/>
              </a:ext>
            </a:extLst>
          </p:cNvPr>
          <p:cNvPicPr>
            <a:picLocks noChangeAspect="1"/>
          </p:cNvPicPr>
          <p:nvPr/>
        </p:nvPicPr>
        <p:blipFill rotWithShape="1">
          <a:blip r:embed="rId4"/>
          <a:srcRect t="9578" r="23587" b="15203"/>
          <a:stretch/>
        </p:blipFill>
        <p:spPr>
          <a:xfrm rot="5400000">
            <a:off x="6869911" y="2680545"/>
            <a:ext cx="2432927" cy="3378371"/>
          </a:xfrm>
          <a:prstGeom prst="rect">
            <a:avLst/>
          </a:prstGeom>
        </p:spPr>
      </p:pic>
      <p:sp>
        <p:nvSpPr>
          <p:cNvPr id="11" name="Oval 2">
            <a:extLst>
              <a:ext uri="{FF2B5EF4-FFF2-40B4-BE49-F238E27FC236}">
                <a16:creationId xmlns:a16="http://schemas.microsoft.com/office/drawing/2014/main" id="{26515630-BFDD-96D1-2D75-1AC5D94844B0}"/>
              </a:ext>
            </a:extLst>
          </p:cNvPr>
          <p:cNvSpPr/>
          <p:nvPr/>
        </p:nvSpPr>
        <p:spPr>
          <a:xfrm>
            <a:off x="8838991" y="3712275"/>
            <a:ext cx="1385052" cy="80103"/>
          </a:xfrm>
          <a:prstGeom prst="ellipse">
            <a:avLst/>
          </a:prstGeom>
          <a:solidFill>
            <a:schemeClr val="accent1">
              <a:lumMod val="60000"/>
              <a:lumOff val="40000"/>
            </a:schemeClr>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accent3">
                  <a:lumMod val="60000"/>
                  <a:lumOff val="40000"/>
                </a:schemeClr>
              </a:solidFill>
            </a:endParaRPr>
          </a:p>
        </p:txBody>
      </p:sp>
      <p:sp>
        <p:nvSpPr>
          <p:cNvPr id="12" name="사각형: 둥근 모서리 27">
            <a:extLst>
              <a:ext uri="{FF2B5EF4-FFF2-40B4-BE49-F238E27FC236}">
                <a16:creationId xmlns:a16="http://schemas.microsoft.com/office/drawing/2014/main" id="{6C7D8AF4-A8AA-7C49-BBC7-54277B6DB897}"/>
              </a:ext>
            </a:extLst>
          </p:cNvPr>
          <p:cNvSpPr/>
          <p:nvPr/>
        </p:nvSpPr>
        <p:spPr>
          <a:xfrm>
            <a:off x="7795591" y="4715757"/>
            <a:ext cx="436963" cy="4134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3" name="직선 연결선 12">
            <a:extLst>
              <a:ext uri="{FF2B5EF4-FFF2-40B4-BE49-F238E27FC236}">
                <a16:creationId xmlns:a16="http://schemas.microsoft.com/office/drawing/2014/main" id="{EB3E8E30-1AF6-5399-55AD-0E17EC31C000}"/>
              </a:ext>
            </a:extLst>
          </p:cNvPr>
          <p:cNvCxnSpPr>
            <a:cxnSpLocks/>
            <a:stCxn id="12" idx="2"/>
            <a:endCxn id="14" idx="0"/>
          </p:cNvCxnSpPr>
          <p:nvPr/>
        </p:nvCxnSpPr>
        <p:spPr>
          <a:xfrm>
            <a:off x="8014075" y="5129173"/>
            <a:ext cx="761279" cy="5324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21">
            <a:extLst>
              <a:ext uri="{FF2B5EF4-FFF2-40B4-BE49-F238E27FC236}">
                <a16:creationId xmlns:a16="http://schemas.microsoft.com/office/drawing/2014/main" id="{96FDEC03-50C3-E993-9F98-5900D73BE964}"/>
              </a:ext>
            </a:extLst>
          </p:cNvPr>
          <p:cNvSpPr>
            <a:spLocks noChangeAspect="1"/>
          </p:cNvSpPr>
          <p:nvPr/>
        </p:nvSpPr>
        <p:spPr>
          <a:xfrm>
            <a:off x="8253133" y="5661580"/>
            <a:ext cx="1044435" cy="1044433"/>
          </a:xfrm>
          <a:prstGeom prst="ellipse">
            <a:avLst/>
          </a:prstGeom>
          <a:solidFill>
            <a:schemeClr val="accent1">
              <a:lumMod val="60000"/>
              <a:lumOff val="40000"/>
            </a:schemeClr>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cxnSp>
        <p:nvCxnSpPr>
          <p:cNvPr id="15" name="직선 연결선 14">
            <a:extLst>
              <a:ext uri="{FF2B5EF4-FFF2-40B4-BE49-F238E27FC236}">
                <a16:creationId xmlns:a16="http://schemas.microsoft.com/office/drawing/2014/main" id="{D469B337-E8C1-8183-7BA3-429CB7DCD562}"/>
              </a:ext>
            </a:extLst>
          </p:cNvPr>
          <p:cNvCxnSpPr>
            <a:cxnSpLocks/>
            <a:endCxn id="11" idx="2"/>
          </p:cNvCxnSpPr>
          <p:nvPr/>
        </p:nvCxnSpPr>
        <p:spPr>
          <a:xfrm>
            <a:off x="8086370" y="3752320"/>
            <a:ext cx="7526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사각형: 둥근 모서리 42">
            <a:extLst>
              <a:ext uri="{FF2B5EF4-FFF2-40B4-BE49-F238E27FC236}">
                <a16:creationId xmlns:a16="http://schemas.microsoft.com/office/drawing/2014/main" id="{C365D36B-1FC6-DF00-FD2C-3756D7A6646F}"/>
              </a:ext>
            </a:extLst>
          </p:cNvPr>
          <p:cNvSpPr/>
          <p:nvPr/>
        </p:nvSpPr>
        <p:spPr>
          <a:xfrm>
            <a:off x="7662721" y="3589448"/>
            <a:ext cx="436963" cy="4134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2485850" y="5906791"/>
            <a:ext cx="4128435" cy="553998"/>
          </a:xfrm>
          <a:prstGeom prst="rect">
            <a:avLst/>
          </a:prstGeom>
          <a:noFill/>
        </p:spPr>
        <p:txBody>
          <a:bodyPr wrap="square" rtlCol="0">
            <a:spAutoFit/>
          </a:bodyPr>
          <a:lstStyle/>
          <a:p>
            <a:r>
              <a:rPr lang="en-US" altLang="ko-KR" sz="1000" b="1" dirty="0">
                <a:solidFill>
                  <a:schemeClr val="bg1">
                    <a:lumMod val="50000"/>
                  </a:schemeClr>
                </a:solidFill>
              </a:rPr>
              <a:t>Images from. ‘Designing linear lattices for round beam in electron storage rings using the solution by linear matrices analysis’,</a:t>
            </a:r>
            <a:r>
              <a:rPr lang="en-US" altLang="ko-KR" sz="1000" b="1" dirty="0" err="1">
                <a:solidFill>
                  <a:schemeClr val="bg1">
                    <a:lumMod val="50000"/>
                  </a:schemeClr>
                </a:solidFill>
              </a:rPr>
              <a:t>Youngjun</a:t>
            </a:r>
            <a:r>
              <a:rPr lang="en-US" altLang="ko-KR" sz="1000" b="1" dirty="0">
                <a:solidFill>
                  <a:schemeClr val="bg1">
                    <a:lumMod val="50000"/>
                  </a:schemeClr>
                </a:solidFill>
              </a:rPr>
              <a:t> Li and Robert Rainer at BNL</a:t>
            </a:r>
            <a:endParaRPr lang="ko-KR" altLang="en-US" sz="1000" b="1" dirty="0">
              <a:solidFill>
                <a:schemeClr val="bg1">
                  <a:lumMod val="50000"/>
                </a:schemeClr>
              </a:solidFill>
            </a:endParaRPr>
          </a:p>
        </p:txBody>
      </p:sp>
    </p:spTree>
    <p:extLst>
      <p:ext uri="{BB962C8B-B14F-4D97-AF65-F5344CB8AC3E}">
        <p14:creationId xmlns:p14="http://schemas.microsoft.com/office/powerpoint/2010/main" val="188394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61E73F20-6457-484C-9BDA-B4628BF855B2}" type="slidenum">
              <a:rPr kumimoji="1" lang="ko-KR" altLang="en-US" smtClean="0"/>
              <a:t>6</a:t>
            </a:fld>
            <a:endParaRPr kumimoji="1" lang="ko-KR" altLang="en-US"/>
          </a:p>
        </p:txBody>
      </p:sp>
      <p:sp>
        <p:nvSpPr>
          <p:cNvPr id="9" name="제목 4"/>
          <p:cNvSpPr txBox="1">
            <a:spLocks/>
          </p:cNvSpPr>
          <p:nvPr/>
        </p:nvSpPr>
        <p:spPr>
          <a:xfrm>
            <a:off x="1648694" y="159955"/>
            <a:ext cx="8044083" cy="317000"/>
          </a:xfrm>
          <a:prstGeom prst="rect">
            <a:avLst/>
          </a:prstGeom>
        </p:spPr>
        <p:txBody>
          <a:bodyPr>
            <a:no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sz="4000" b="1" dirty="0">
                <a:latin typeface="+mn-ea"/>
                <a:ea typeface="+mn-ea"/>
                <a:cs typeface="Times New Roman" panose="02020603050405020304" pitchFamily="18" charset="0"/>
              </a:rPr>
              <a:t>Round beam using resonance</a:t>
            </a:r>
            <a:endParaRPr kumimoji="1" lang="ko-KR" altLang="en-US" sz="4000" b="1" dirty="0">
              <a:latin typeface="+mn-ea"/>
              <a:ea typeface="+mn-ea"/>
              <a:cs typeface="Times New Roman" panose="02020603050405020304" pitchFamily="18" charset="0"/>
            </a:endParaRPr>
          </a:p>
        </p:txBody>
      </p:sp>
      <p:pic>
        <p:nvPicPr>
          <p:cNvPr id="12" name="그림 11"/>
          <p:cNvPicPr>
            <a:picLocks noChangeAspect="1"/>
          </p:cNvPicPr>
          <p:nvPr/>
        </p:nvPicPr>
        <p:blipFill>
          <a:blip r:embed="rId2"/>
          <a:stretch>
            <a:fillRect/>
          </a:stretch>
        </p:blipFill>
        <p:spPr>
          <a:xfrm>
            <a:off x="4133244" y="1281507"/>
            <a:ext cx="2558293" cy="2004755"/>
          </a:xfrm>
          <a:prstGeom prst="rect">
            <a:avLst/>
          </a:prstGeom>
          <a:ln>
            <a:solidFill>
              <a:schemeClr val="tx1"/>
            </a:solidFill>
          </a:ln>
        </p:spPr>
      </p:pic>
      <p:pic>
        <p:nvPicPr>
          <p:cNvPr id="13" name="그림 12"/>
          <p:cNvPicPr>
            <a:picLocks noChangeAspect="1"/>
          </p:cNvPicPr>
          <p:nvPr/>
        </p:nvPicPr>
        <p:blipFill>
          <a:blip r:embed="rId3"/>
          <a:stretch>
            <a:fillRect/>
          </a:stretch>
        </p:blipFill>
        <p:spPr>
          <a:xfrm>
            <a:off x="1568968" y="1281507"/>
            <a:ext cx="2371145" cy="2004755"/>
          </a:xfrm>
          <a:prstGeom prst="rect">
            <a:avLst/>
          </a:prstGeom>
          <a:ln>
            <a:solidFill>
              <a:srgbClr val="132D50"/>
            </a:solidFill>
          </a:ln>
        </p:spPr>
      </p:pic>
      <p:pic>
        <p:nvPicPr>
          <p:cNvPr id="14" name="그림 13"/>
          <p:cNvPicPr>
            <a:picLocks noChangeAspect="1"/>
          </p:cNvPicPr>
          <p:nvPr/>
        </p:nvPicPr>
        <p:blipFill>
          <a:blip r:embed="rId4"/>
          <a:stretch>
            <a:fillRect/>
          </a:stretch>
        </p:blipFill>
        <p:spPr>
          <a:xfrm>
            <a:off x="6958238" y="901980"/>
            <a:ext cx="3200148" cy="2488920"/>
          </a:xfrm>
          <a:prstGeom prst="rect">
            <a:avLst/>
          </a:prstGeom>
        </p:spPr>
      </p:pic>
      <p:cxnSp>
        <p:nvCxnSpPr>
          <p:cNvPr id="15" name="직선 연결선 14">
            <a:extLst>
              <a:ext uri="{FF2B5EF4-FFF2-40B4-BE49-F238E27FC236}">
                <a16:creationId xmlns:a16="http://schemas.microsoft.com/office/drawing/2014/main" id="{36F084C8-4847-DB8F-DB32-F6FAE4246ED6}"/>
              </a:ext>
            </a:extLst>
          </p:cNvPr>
          <p:cNvCxnSpPr/>
          <p:nvPr/>
        </p:nvCxnSpPr>
        <p:spPr>
          <a:xfrm flipH="1">
            <a:off x="1524006" y="3638551"/>
            <a:ext cx="9144001" cy="0"/>
          </a:xfrm>
          <a:prstGeom prst="line">
            <a:avLst/>
          </a:prstGeom>
          <a:ln w="28575">
            <a:solidFill>
              <a:srgbClr val="132D50"/>
            </a:solidFill>
            <a:prstDash val="dash"/>
          </a:ln>
        </p:spPr>
        <p:style>
          <a:lnRef idx="1">
            <a:schemeClr val="accent1"/>
          </a:lnRef>
          <a:fillRef idx="0">
            <a:schemeClr val="accent1"/>
          </a:fillRef>
          <a:effectRef idx="0">
            <a:schemeClr val="accent1"/>
          </a:effectRef>
          <a:fontRef idx="minor">
            <a:schemeClr val="tx1"/>
          </a:fontRef>
        </p:style>
      </p:cxnSp>
      <p:pic>
        <p:nvPicPr>
          <p:cNvPr id="10" name="그림 9"/>
          <p:cNvPicPr>
            <a:picLocks noChangeAspect="1"/>
          </p:cNvPicPr>
          <p:nvPr/>
        </p:nvPicPr>
        <p:blipFill>
          <a:blip r:embed="rId5"/>
          <a:stretch>
            <a:fillRect/>
          </a:stretch>
        </p:blipFill>
        <p:spPr>
          <a:xfrm>
            <a:off x="2346371" y="3792740"/>
            <a:ext cx="3187475" cy="2530991"/>
          </a:xfrm>
          <a:prstGeom prst="rect">
            <a:avLst/>
          </a:prstGeom>
        </p:spPr>
      </p:pic>
      <p:pic>
        <p:nvPicPr>
          <p:cNvPr id="11" name="그림 10"/>
          <p:cNvPicPr>
            <a:picLocks noChangeAspect="1"/>
          </p:cNvPicPr>
          <p:nvPr/>
        </p:nvPicPr>
        <p:blipFill>
          <a:blip r:embed="rId6"/>
          <a:stretch>
            <a:fillRect/>
          </a:stretch>
        </p:blipFill>
        <p:spPr>
          <a:xfrm>
            <a:off x="6970911" y="3778228"/>
            <a:ext cx="3187475" cy="2530991"/>
          </a:xfrm>
          <a:prstGeom prst="rect">
            <a:avLst/>
          </a:prstGeom>
        </p:spPr>
      </p:pic>
    </p:spTree>
    <p:extLst>
      <p:ext uri="{BB962C8B-B14F-4D97-AF65-F5344CB8AC3E}">
        <p14:creationId xmlns:p14="http://schemas.microsoft.com/office/powerpoint/2010/main" val="391268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61E73F20-6457-484C-9BDA-B4628BF855B2}" type="slidenum">
              <a:rPr kumimoji="1" lang="ko-KR" altLang="en-US" smtClean="0"/>
              <a:t>7</a:t>
            </a:fld>
            <a:endParaRPr kumimoji="1" lang="ko-KR" altLang="en-US" dirty="0"/>
          </a:p>
        </p:txBody>
      </p:sp>
      <p:sp>
        <p:nvSpPr>
          <p:cNvPr id="4" name="제목 4"/>
          <p:cNvSpPr txBox="1">
            <a:spLocks/>
          </p:cNvSpPr>
          <p:nvPr/>
        </p:nvSpPr>
        <p:spPr>
          <a:xfrm>
            <a:off x="1648694" y="159955"/>
            <a:ext cx="8044083" cy="317000"/>
          </a:xfrm>
          <a:prstGeom prst="rect">
            <a:avLst/>
          </a:prstGeom>
        </p:spPr>
        <p:txBody>
          <a:bodyPr>
            <a:no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sz="4000" b="1" dirty="0">
                <a:latin typeface="+mj-ea"/>
                <a:cs typeface="Times New Roman" panose="02020603050405020304" pitchFamily="18" charset="0"/>
              </a:rPr>
              <a:t>Round beam</a:t>
            </a:r>
            <a:endParaRPr kumimoji="1" lang="ko-KR" altLang="en-US" sz="4000" b="1" dirty="0">
              <a:latin typeface="+mj-ea"/>
              <a:cs typeface="Times New Roman" panose="02020603050405020304" pitchFamily="18" charset="0"/>
            </a:endParaRPr>
          </a:p>
        </p:txBody>
      </p:sp>
      <p:sp>
        <p:nvSpPr>
          <p:cNvPr id="5" name="내용 개체 틀 3"/>
          <p:cNvSpPr txBox="1">
            <a:spLocks/>
          </p:cNvSpPr>
          <p:nvPr/>
        </p:nvSpPr>
        <p:spPr>
          <a:xfrm>
            <a:off x="1524002" y="900233"/>
            <a:ext cx="8965581" cy="4321852"/>
          </a:xfrm>
          <a:prstGeom prst="rect">
            <a:avLst/>
          </a:prstGeom>
        </p:spPr>
        <p:txBody>
          <a:bodyPr/>
          <a:lstStyle>
            <a:lvl1pPr marL="228600" indent="-228600" algn="l" defTabSz="914400" rtl="0" eaLnBrk="1" latinLnBrk="1"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charset="2"/>
              <a:buChar char="Ø"/>
            </a:pPr>
            <a:r>
              <a:rPr kumimoji="1" lang="en-US" altLang="ko-KR" sz="2000" b="1" i="1" dirty="0">
                <a:latin typeface="Times New Roman" panose="02020603050405020304" pitchFamily="18" charset="0"/>
                <a:ea typeface="+mj-ea"/>
                <a:cs typeface="Times New Roman" panose="02020603050405020304" pitchFamily="18" charset="0"/>
              </a:rPr>
              <a:t>Advantage of the round beam in a circular accelerator</a:t>
            </a:r>
          </a:p>
          <a:p>
            <a:pPr lvl="1">
              <a:buFont typeface="Wingdings" panose="05000000000000000000" pitchFamily="2" charset="2"/>
              <a:buChar char="§"/>
            </a:pPr>
            <a:r>
              <a:rPr kumimoji="1" lang="en-US" altLang="ko-KR" sz="1600" dirty="0">
                <a:latin typeface="Times New Roman" panose="02020603050405020304" pitchFamily="18" charset="0"/>
                <a:ea typeface="+mj-ea"/>
                <a:cs typeface="Times New Roman" panose="02020603050405020304" pitchFamily="18" charset="0"/>
              </a:rPr>
              <a:t>Light source: The round beam has a larger emittance in the vertical plane than the flat beam, so the scattering effects (</a:t>
            </a:r>
            <a:r>
              <a:rPr kumimoji="1" lang="en-US" altLang="ko-KR" sz="1600" dirty="0" err="1">
                <a:latin typeface="Times New Roman" panose="02020603050405020304" pitchFamily="18" charset="0"/>
                <a:ea typeface="+mj-ea"/>
                <a:cs typeface="Times New Roman" panose="02020603050405020304" pitchFamily="18" charset="0"/>
              </a:rPr>
              <a:t>Intrabeam</a:t>
            </a:r>
            <a:r>
              <a:rPr kumimoji="1" lang="en-US" altLang="ko-KR" sz="1600" dirty="0">
                <a:latin typeface="Times New Roman" panose="02020603050405020304" pitchFamily="18" charset="0"/>
                <a:ea typeface="+mj-ea"/>
                <a:cs typeface="Times New Roman" panose="02020603050405020304" pitchFamily="18" charset="0"/>
              </a:rPr>
              <a:t> scattering &amp; </a:t>
            </a:r>
            <a:r>
              <a:rPr kumimoji="1" lang="en-US" altLang="ko-KR" sz="1600" dirty="0" err="1">
                <a:latin typeface="Times New Roman" panose="02020603050405020304" pitchFamily="18" charset="0"/>
                <a:ea typeface="+mj-ea"/>
                <a:cs typeface="Times New Roman" panose="02020603050405020304" pitchFamily="18" charset="0"/>
              </a:rPr>
              <a:t>Touschek</a:t>
            </a:r>
            <a:r>
              <a:rPr kumimoji="1" lang="en-US" altLang="ko-KR" sz="1600" dirty="0">
                <a:latin typeface="Times New Roman" panose="02020603050405020304" pitchFamily="18" charset="0"/>
                <a:ea typeface="+mj-ea"/>
                <a:cs typeface="Times New Roman" panose="02020603050405020304" pitchFamily="18" charset="0"/>
              </a:rPr>
              <a:t> scattering) are mitigated.</a:t>
            </a:r>
          </a:p>
          <a:p>
            <a:pPr lvl="1">
              <a:buFont typeface="Wingdings" panose="05000000000000000000" pitchFamily="2" charset="2"/>
              <a:buChar char="§"/>
            </a:pPr>
            <a:endParaRPr kumimoji="1" lang="en-US" altLang="ko-KR" sz="1600" dirty="0">
              <a:latin typeface="Times New Roman" panose="02020603050405020304" pitchFamily="18" charset="0"/>
              <a:ea typeface="+mj-ea"/>
              <a:cs typeface="Times New Roman" panose="02020603050405020304" pitchFamily="18" charset="0"/>
            </a:endParaRPr>
          </a:p>
          <a:p>
            <a:pPr lvl="1">
              <a:buFont typeface="Wingdings" panose="05000000000000000000" pitchFamily="2" charset="2"/>
              <a:buChar char="§"/>
            </a:pPr>
            <a:r>
              <a:rPr kumimoji="1" lang="en-US" altLang="ko-KR" sz="1600" dirty="0">
                <a:latin typeface="Times New Roman" panose="02020603050405020304" pitchFamily="18" charset="0"/>
                <a:ea typeface="+mj-ea"/>
                <a:cs typeface="Times New Roman" panose="02020603050405020304" pitchFamily="18" charset="0"/>
              </a:rPr>
              <a:t>Collider: The round beam has a larger emittance in the vertical plan than the flat beam, so it can reduce the space charge effect in lower energy part of accelerator</a:t>
            </a:r>
          </a:p>
          <a:p>
            <a:pPr lvl="1">
              <a:buFont typeface="Wingdings" charset="2"/>
              <a:buChar char="Ø"/>
            </a:pPr>
            <a:endParaRPr kumimoji="1" lang="en-US" altLang="ko-KR" sz="1600" dirty="0">
              <a:latin typeface="Times New Roman" panose="02020603050405020304" pitchFamily="18" charset="0"/>
              <a:ea typeface="+mj-ea"/>
              <a:cs typeface="Times New Roman" panose="02020603050405020304" pitchFamily="18" charset="0"/>
            </a:endParaRPr>
          </a:p>
          <a:p>
            <a:pPr>
              <a:buFont typeface="Wingdings" charset="2"/>
              <a:buChar char="Ø"/>
            </a:pPr>
            <a:endParaRPr kumimoji="1" lang="en-US" altLang="ko-KR" sz="2000" dirty="0">
              <a:latin typeface="Times New Roman" panose="02020603050405020304" pitchFamily="18" charset="0"/>
              <a:ea typeface="+mj-ea"/>
              <a:cs typeface="Times New Roman" panose="02020603050405020304" pitchFamily="18" charset="0"/>
            </a:endParaRPr>
          </a:p>
          <a:p>
            <a:pPr lvl="2">
              <a:buFont typeface="Wingdings" charset="2"/>
              <a:buChar char="Ø"/>
            </a:pPr>
            <a:endParaRPr kumimoji="1" lang="en-US" altLang="ko-KR" sz="1200" dirty="0">
              <a:latin typeface="Times New Roman" panose="02020603050405020304" pitchFamily="18" charset="0"/>
              <a:ea typeface="+mj-ea"/>
              <a:cs typeface="Times New Roman" panose="02020603050405020304" pitchFamily="18" charset="0"/>
            </a:endParaRPr>
          </a:p>
          <a:p>
            <a:pPr>
              <a:buFont typeface="Wingdings" charset="2"/>
              <a:buChar char="Ø"/>
            </a:pPr>
            <a:endParaRPr kumimoji="1" lang="en-US" altLang="ko-KR" sz="2000" dirty="0">
              <a:latin typeface="Times New Roman" panose="02020603050405020304" pitchFamily="18" charset="0"/>
              <a:ea typeface="+mj-ea"/>
              <a:cs typeface="Times New Roman" panose="02020603050405020304" pitchFamily="18" charset="0"/>
            </a:endParaRPr>
          </a:p>
        </p:txBody>
      </p:sp>
      <p:sp>
        <p:nvSpPr>
          <p:cNvPr id="7" name="TextBox 6">
            <a:extLst>
              <a:ext uri="{FF2B5EF4-FFF2-40B4-BE49-F238E27FC236}">
                <a16:creationId xmlns:a16="http://schemas.microsoft.com/office/drawing/2014/main" id="{AEF09D20-2526-24C1-0938-69B8A58450CF}"/>
              </a:ext>
            </a:extLst>
          </p:cNvPr>
          <p:cNvSpPr txBox="1"/>
          <p:nvPr/>
        </p:nvSpPr>
        <p:spPr>
          <a:xfrm>
            <a:off x="2085075" y="2786233"/>
            <a:ext cx="3109345" cy="584775"/>
          </a:xfrm>
          <a:prstGeom prst="rect">
            <a:avLst/>
          </a:prstGeom>
          <a:noFill/>
        </p:spPr>
        <p:txBody>
          <a:bodyPr wrap="square" rtlCol="0">
            <a:spAutoFit/>
          </a:bodyPr>
          <a:lstStyle/>
          <a:p>
            <a:pPr algn="ctr"/>
            <a:r>
              <a:rPr lang="en-US" altLang="ko-KR" sz="1600" b="1" dirty="0"/>
              <a:t> </a:t>
            </a:r>
            <a:r>
              <a:rPr lang="en-US" altLang="ko-KR" sz="1600" b="1" dirty="0" err="1"/>
              <a:t>Touschek</a:t>
            </a:r>
            <a:r>
              <a:rPr lang="en-US" altLang="ko-KR" sz="1600" b="1" dirty="0"/>
              <a:t> lifetime </a:t>
            </a:r>
          </a:p>
          <a:p>
            <a:pPr algn="ctr"/>
            <a:r>
              <a:rPr lang="en-US" altLang="ko-KR" sz="1600" b="1" dirty="0"/>
              <a:t>(</a:t>
            </a:r>
            <a:r>
              <a:rPr lang="en-US" altLang="ko-KR" sz="1600" b="1" dirty="0" err="1"/>
              <a:t>Piwinski</a:t>
            </a:r>
            <a:r>
              <a:rPr lang="en-US" altLang="ko-KR" sz="1600" b="1" dirty="0"/>
              <a:t> formula, elegant)</a:t>
            </a:r>
            <a:endParaRPr lang="ko-KR" altLang="en-US" sz="1600" b="1" dirty="0"/>
          </a:p>
        </p:txBody>
      </p:sp>
      <p:sp>
        <p:nvSpPr>
          <p:cNvPr id="8" name="TextBox 7">
            <a:extLst>
              <a:ext uri="{FF2B5EF4-FFF2-40B4-BE49-F238E27FC236}">
                <a16:creationId xmlns:a16="http://schemas.microsoft.com/office/drawing/2014/main" id="{67843EEC-5040-DEA6-BEF8-03124267826E}"/>
              </a:ext>
            </a:extLst>
          </p:cNvPr>
          <p:cNvSpPr txBox="1"/>
          <p:nvPr/>
        </p:nvSpPr>
        <p:spPr>
          <a:xfrm>
            <a:off x="2447023" y="3794916"/>
            <a:ext cx="3011191" cy="769441"/>
          </a:xfrm>
          <a:prstGeom prst="rect">
            <a:avLst/>
          </a:prstGeom>
          <a:noFill/>
        </p:spPr>
        <p:txBody>
          <a:bodyPr wrap="square" rtlCol="0">
            <a:spAutoFit/>
          </a:bodyPr>
          <a:lstStyle/>
          <a:p>
            <a:pPr marL="171446" indent="-171446">
              <a:buFont typeface="Wingdings" panose="05000000000000000000" pitchFamily="2" charset="2"/>
              <a:buChar char="Ø"/>
            </a:pPr>
            <a:r>
              <a:rPr lang="en-US" altLang="ko-KR" sz="1100" dirty="0"/>
              <a:t>Single bunch charge : 1 </a:t>
            </a:r>
            <a:r>
              <a:rPr lang="en-US" altLang="ko-KR" sz="1100" dirty="0" err="1"/>
              <a:t>nC</a:t>
            </a:r>
            <a:r>
              <a:rPr lang="en-US" altLang="ko-KR" sz="1100" dirty="0"/>
              <a:t> (= 1.06 mA) </a:t>
            </a:r>
          </a:p>
          <a:p>
            <a:pPr marL="171446" indent="-171446">
              <a:buFont typeface="Wingdings" panose="05000000000000000000" pitchFamily="2" charset="2"/>
              <a:buChar char="Ø"/>
            </a:pPr>
            <a:r>
              <a:rPr lang="en-US" altLang="ko-KR" sz="1100" dirty="0"/>
              <a:t>Coupling(</a:t>
            </a:r>
            <a:r>
              <a:rPr lang="en-US" altLang="ko-KR" sz="1100" dirty="0" err="1"/>
              <a:t>emity</a:t>
            </a:r>
            <a:r>
              <a:rPr lang="en-US" altLang="ko-KR" sz="1100" dirty="0"/>
              <a:t>/</a:t>
            </a:r>
            <a:r>
              <a:rPr lang="en-US" altLang="ko-KR" sz="1100" dirty="0" err="1"/>
              <a:t>emitx</a:t>
            </a:r>
            <a:r>
              <a:rPr lang="en-US" altLang="ko-KR" sz="1100" dirty="0"/>
              <a:t>) = 0.01</a:t>
            </a:r>
          </a:p>
          <a:p>
            <a:pPr marL="171446" indent="-171446">
              <a:buFont typeface="Wingdings" panose="05000000000000000000" pitchFamily="2" charset="2"/>
              <a:buChar char="Ø"/>
            </a:pPr>
            <a:endParaRPr lang="en-US" altLang="ko-KR" sz="1100" dirty="0">
              <a:solidFill>
                <a:srgbClr val="C00000"/>
              </a:solidFill>
            </a:endParaRPr>
          </a:p>
          <a:p>
            <a:pPr marL="171446" indent="-171446">
              <a:buFont typeface="Wingdings" panose="05000000000000000000" pitchFamily="2" charset="2"/>
              <a:buChar char="Ø"/>
            </a:pPr>
            <a:r>
              <a:rPr lang="en-US" altLang="ko-KR" sz="1100" dirty="0" err="1">
                <a:solidFill>
                  <a:srgbClr val="C00000"/>
                </a:solidFill>
              </a:rPr>
              <a:t>Touschek</a:t>
            </a:r>
            <a:r>
              <a:rPr lang="en-US" altLang="ko-KR" sz="1100" dirty="0">
                <a:solidFill>
                  <a:srgbClr val="C00000"/>
                </a:solidFill>
              </a:rPr>
              <a:t> lifetime: 23.06 h </a:t>
            </a:r>
            <a:endParaRPr lang="ko-KR" altLang="en-US" sz="1100" dirty="0">
              <a:solidFill>
                <a:srgbClr val="C00000"/>
              </a:solidFill>
            </a:endParaRPr>
          </a:p>
        </p:txBody>
      </p:sp>
      <p:sp>
        <p:nvSpPr>
          <p:cNvPr id="9" name="TextBox 8">
            <a:extLst>
              <a:ext uri="{FF2B5EF4-FFF2-40B4-BE49-F238E27FC236}">
                <a16:creationId xmlns:a16="http://schemas.microsoft.com/office/drawing/2014/main" id="{790C8E1F-F721-5A9D-6BE0-0010A94870A9}"/>
              </a:ext>
            </a:extLst>
          </p:cNvPr>
          <p:cNvSpPr txBox="1"/>
          <p:nvPr/>
        </p:nvSpPr>
        <p:spPr>
          <a:xfrm>
            <a:off x="2376506" y="5157546"/>
            <a:ext cx="2862049" cy="769441"/>
          </a:xfrm>
          <a:prstGeom prst="rect">
            <a:avLst/>
          </a:prstGeom>
          <a:noFill/>
        </p:spPr>
        <p:txBody>
          <a:bodyPr wrap="square" rtlCol="0">
            <a:spAutoFit/>
          </a:bodyPr>
          <a:lstStyle/>
          <a:p>
            <a:pPr marL="171446" indent="-171446">
              <a:buFont typeface="Wingdings" panose="05000000000000000000" pitchFamily="2" charset="2"/>
              <a:buChar char="Ø"/>
            </a:pPr>
            <a:r>
              <a:rPr lang="en-US" altLang="ko-KR" sz="1100" dirty="0"/>
              <a:t>Single bunch charge : 1 </a:t>
            </a:r>
            <a:r>
              <a:rPr lang="en-US" altLang="ko-KR" sz="1100" dirty="0" err="1"/>
              <a:t>nC</a:t>
            </a:r>
            <a:r>
              <a:rPr lang="en-US" altLang="ko-KR" sz="1100" dirty="0"/>
              <a:t> (= 1.06 mA) </a:t>
            </a:r>
          </a:p>
          <a:p>
            <a:pPr marL="171446" indent="-171446">
              <a:buFont typeface="Wingdings" panose="05000000000000000000" pitchFamily="2" charset="2"/>
              <a:buChar char="Ø"/>
            </a:pPr>
            <a:r>
              <a:rPr lang="en-US" altLang="ko-KR" sz="1100" dirty="0"/>
              <a:t>Coupling(</a:t>
            </a:r>
            <a:r>
              <a:rPr lang="en-US" altLang="ko-KR" sz="1100" dirty="0" err="1"/>
              <a:t>emity</a:t>
            </a:r>
            <a:r>
              <a:rPr lang="en-US" altLang="ko-KR" sz="1100" dirty="0"/>
              <a:t>/</a:t>
            </a:r>
            <a:r>
              <a:rPr lang="en-US" altLang="ko-KR" sz="1100" dirty="0" err="1"/>
              <a:t>emitx</a:t>
            </a:r>
            <a:r>
              <a:rPr lang="en-US" altLang="ko-KR" sz="1100" dirty="0"/>
              <a:t>) = 1</a:t>
            </a:r>
          </a:p>
          <a:p>
            <a:pPr marL="171446" indent="-171446">
              <a:buFont typeface="Wingdings" panose="05000000000000000000" pitchFamily="2" charset="2"/>
              <a:buChar char="Ø"/>
            </a:pPr>
            <a:endParaRPr lang="en-US" altLang="ko-KR" sz="1100" dirty="0"/>
          </a:p>
          <a:p>
            <a:pPr marL="171446" indent="-171446">
              <a:buFont typeface="Wingdings" panose="05000000000000000000" pitchFamily="2" charset="2"/>
              <a:buChar char="Ø"/>
            </a:pPr>
            <a:r>
              <a:rPr lang="en-US" altLang="ko-KR" sz="1100" dirty="0" err="1">
                <a:solidFill>
                  <a:srgbClr val="C00000"/>
                </a:solidFill>
              </a:rPr>
              <a:t>Touschek</a:t>
            </a:r>
            <a:r>
              <a:rPr lang="en-US" altLang="ko-KR" sz="1100" dirty="0">
                <a:solidFill>
                  <a:srgbClr val="C00000"/>
                </a:solidFill>
              </a:rPr>
              <a:t> lifetime: 133.72 h </a:t>
            </a:r>
            <a:endParaRPr lang="ko-KR" altLang="en-US" sz="1100" dirty="0">
              <a:solidFill>
                <a:srgbClr val="C00000"/>
              </a:solidFill>
            </a:endParaRPr>
          </a:p>
        </p:txBody>
      </p:sp>
      <p:cxnSp>
        <p:nvCxnSpPr>
          <p:cNvPr id="10" name="직선 연결선 9">
            <a:extLst>
              <a:ext uri="{FF2B5EF4-FFF2-40B4-BE49-F238E27FC236}">
                <a16:creationId xmlns:a16="http://schemas.microsoft.com/office/drawing/2014/main" id="{36F084C8-4847-DB8F-DB32-F6FAE4246ED6}"/>
              </a:ext>
            </a:extLst>
          </p:cNvPr>
          <p:cNvCxnSpPr/>
          <p:nvPr/>
        </p:nvCxnSpPr>
        <p:spPr>
          <a:xfrm>
            <a:off x="6186305" y="2669242"/>
            <a:ext cx="0" cy="3667932"/>
          </a:xfrm>
          <a:prstGeom prst="line">
            <a:avLst/>
          </a:prstGeom>
          <a:ln w="28575">
            <a:solidFill>
              <a:srgbClr val="132D5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DCB4279-4D30-FB71-284C-B6EE7FD6FE2E}"/>
              </a:ext>
            </a:extLst>
          </p:cNvPr>
          <p:cNvSpPr txBox="1"/>
          <p:nvPr/>
        </p:nvSpPr>
        <p:spPr>
          <a:xfrm>
            <a:off x="6941034" y="2786233"/>
            <a:ext cx="3109345" cy="584775"/>
          </a:xfrm>
          <a:prstGeom prst="rect">
            <a:avLst/>
          </a:prstGeom>
          <a:noFill/>
        </p:spPr>
        <p:txBody>
          <a:bodyPr wrap="square" rtlCol="0">
            <a:spAutoFit/>
          </a:bodyPr>
          <a:lstStyle/>
          <a:p>
            <a:pPr algn="ctr"/>
            <a:r>
              <a:rPr lang="en-US" altLang="ko-KR" sz="1600" b="1" dirty="0"/>
              <a:t> </a:t>
            </a:r>
            <a:r>
              <a:rPr lang="en-US" altLang="ko-KR" sz="1600" b="1" dirty="0" err="1"/>
              <a:t>Touschek</a:t>
            </a:r>
            <a:r>
              <a:rPr lang="en-US" altLang="ko-KR" sz="1600" b="1" dirty="0"/>
              <a:t> lifetime </a:t>
            </a:r>
          </a:p>
          <a:p>
            <a:pPr algn="ctr"/>
            <a:r>
              <a:rPr lang="en-US" altLang="ko-KR" sz="1600" b="1" dirty="0"/>
              <a:t>(</a:t>
            </a:r>
            <a:r>
              <a:rPr lang="en-US" altLang="ko-KR" sz="1600" b="1" dirty="0" err="1"/>
              <a:t>Piwinski</a:t>
            </a:r>
            <a:r>
              <a:rPr lang="en-US" altLang="ko-KR" sz="1600" b="1" dirty="0"/>
              <a:t> formula, AT)</a:t>
            </a:r>
            <a:endParaRPr lang="ko-KR" altLang="en-US" sz="1600" b="1" dirty="0"/>
          </a:p>
        </p:txBody>
      </p:sp>
      <p:sp>
        <p:nvSpPr>
          <p:cNvPr id="12" name="TextBox 11">
            <a:extLst>
              <a:ext uri="{FF2B5EF4-FFF2-40B4-BE49-F238E27FC236}">
                <a16:creationId xmlns:a16="http://schemas.microsoft.com/office/drawing/2014/main" id="{06FC04F4-FBF1-E1E0-FF89-743902AB9975}"/>
              </a:ext>
            </a:extLst>
          </p:cNvPr>
          <p:cNvSpPr txBox="1"/>
          <p:nvPr/>
        </p:nvSpPr>
        <p:spPr>
          <a:xfrm>
            <a:off x="7453621" y="3794916"/>
            <a:ext cx="3011191" cy="769441"/>
          </a:xfrm>
          <a:prstGeom prst="rect">
            <a:avLst/>
          </a:prstGeom>
          <a:noFill/>
        </p:spPr>
        <p:txBody>
          <a:bodyPr wrap="square" rtlCol="0">
            <a:spAutoFit/>
          </a:bodyPr>
          <a:lstStyle/>
          <a:p>
            <a:pPr marL="171446" indent="-171446">
              <a:buFont typeface="Wingdings" panose="05000000000000000000" pitchFamily="2" charset="2"/>
              <a:buChar char="Ø"/>
            </a:pPr>
            <a:r>
              <a:rPr lang="en-US" altLang="ko-KR" sz="1100" dirty="0"/>
              <a:t>Single bunch charge :  1 mA </a:t>
            </a:r>
          </a:p>
          <a:p>
            <a:pPr marL="171446" indent="-171446">
              <a:buFont typeface="Wingdings" panose="05000000000000000000" pitchFamily="2" charset="2"/>
              <a:buChar char="Ø"/>
            </a:pPr>
            <a:r>
              <a:rPr lang="en-US" altLang="ko-KR" sz="1100" dirty="0"/>
              <a:t>Coupling(</a:t>
            </a:r>
            <a:r>
              <a:rPr lang="en-US" altLang="ko-KR" sz="1100" dirty="0" err="1"/>
              <a:t>emity</a:t>
            </a:r>
            <a:r>
              <a:rPr lang="en-US" altLang="ko-KR" sz="1100" dirty="0"/>
              <a:t>/</a:t>
            </a:r>
            <a:r>
              <a:rPr lang="en-US" altLang="ko-KR" sz="1100" dirty="0" err="1"/>
              <a:t>emitx</a:t>
            </a:r>
            <a:r>
              <a:rPr lang="en-US" altLang="ko-KR" sz="1100" dirty="0"/>
              <a:t>) = 0.001</a:t>
            </a:r>
          </a:p>
          <a:p>
            <a:pPr marL="171446" indent="-171446">
              <a:buFont typeface="Wingdings" panose="05000000000000000000" pitchFamily="2" charset="2"/>
              <a:buChar char="Ø"/>
            </a:pPr>
            <a:endParaRPr lang="en-US" altLang="ko-KR" sz="1100" dirty="0">
              <a:solidFill>
                <a:srgbClr val="C00000"/>
              </a:solidFill>
            </a:endParaRPr>
          </a:p>
          <a:p>
            <a:pPr marL="171446" indent="-171446">
              <a:buFont typeface="Wingdings" panose="05000000000000000000" pitchFamily="2" charset="2"/>
              <a:buChar char="Ø"/>
            </a:pPr>
            <a:r>
              <a:rPr lang="en-US" altLang="ko-KR" sz="1100" dirty="0" err="1">
                <a:solidFill>
                  <a:srgbClr val="C00000"/>
                </a:solidFill>
              </a:rPr>
              <a:t>Touschek</a:t>
            </a:r>
            <a:r>
              <a:rPr lang="en-US" altLang="ko-KR" sz="1100" dirty="0">
                <a:solidFill>
                  <a:srgbClr val="C00000"/>
                </a:solidFill>
              </a:rPr>
              <a:t> lifetime: 28 h </a:t>
            </a:r>
            <a:endParaRPr lang="ko-KR" altLang="en-US" sz="1100" dirty="0">
              <a:solidFill>
                <a:srgbClr val="C00000"/>
              </a:solidFill>
            </a:endParaRPr>
          </a:p>
        </p:txBody>
      </p:sp>
      <p:sp>
        <p:nvSpPr>
          <p:cNvPr id="13" name="TextBox 12">
            <a:extLst>
              <a:ext uri="{FF2B5EF4-FFF2-40B4-BE49-F238E27FC236}">
                <a16:creationId xmlns:a16="http://schemas.microsoft.com/office/drawing/2014/main" id="{31188D23-8FFA-A46C-AED9-B2ADEBB2E374}"/>
              </a:ext>
            </a:extLst>
          </p:cNvPr>
          <p:cNvSpPr txBox="1"/>
          <p:nvPr/>
        </p:nvSpPr>
        <p:spPr>
          <a:xfrm>
            <a:off x="7383103" y="5157546"/>
            <a:ext cx="2862049" cy="769441"/>
          </a:xfrm>
          <a:prstGeom prst="rect">
            <a:avLst/>
          </a:prstGeom>
          <a:noFill/>
        </p:spPr>
        <p:txBody>
          <a:bodyPr wrap="square" rtlCol="0">
            <a:spAutoFit/>
          </a:bodyPr>
          <a:lstStyle/>
          <a:p>
            <a:pPr marL="171446" indent="-171446">
              <a:buFont typeface="Wingdings" panose="05000000000000000000" pitchFamily="2" charset="2"/>
              <a:buChar char="Ø"/>
            </a:pPr>
            <a:r>
              <a:rPr lang="en-US" altLang="ko-KR" sz="1100" dirty="0"/>
              <a:t>Single bunch charge : 1 mA </a:t>
            </a:r>
          </a:p>
          <a:p>
            <a:pPr marL="171446" indent="-171446">
              <a:buFont typeface="Wingdings" panose="05000000000000000000" pitchFamily="2" charset="2"/>
              <a:buChar char="Ø"/>
            </a:pPr>
            <a:r>
              <a:rPr lang="en-US" altLang="ko-KR" sz="1100" dirty="0"/>
              <a:t>Coupling(</a:t>
            </a:r>
            <a:r>
              <a:rPr lang="en-US" altLang="ko-KR" sz="1100" dirty="0" err="1"/>
              <a:t>emity</a:t>
            </a:r>
            <a:r>
              <a:rPr lang="en-US" altLang="ko-KR" sz="1100" dirty="0"/>
              <a:t>/</a:t>
            </a:r>
            <a:r>
              <a:rPr lang="en-US" altLang="ko-KR" sz="1100" dirty="0" err="1"/>
              <a:t>emitx</a:t>
            </a:r>
            <a:r>
              <a:rPr lang="en-US" altLang="ko-KR" sz="1100" dirty="0"/>
              <a:t>) = 1</a:t>
            </a:r>
          </a:p>
          <a:p>
            <a:pPr marL="171446" indent="-171446">
              <a:buFont typeface="Wingdings" panose="05000000000000000000" pitchFamily="2" charset="2"/>
              <a:buChar char="Ø"/>
            </a:pPr>
            <a:endParaRPr lang="en-US" altLang="ko-KR" sz="1100" dirty="0"/>
          </a:p>
          <a:p>
            <a:pPr marL="171446" indent="-171446">
              <a:buFont typeface="Wingdings" panose="05000000000000000000" pitchFamily="2" charset="2"/>
              <a:buChar char="Ø"/>
            </a:pPr>
            <a:r>
              <a:rPr lang="en-US" altLang="ko-KR" sz="1100" dirty="0" err="1">
                <a:solidFill>
                  <a:srgbClr val="C00000"/>
                </a:solidFill>
              </a:rPr>
              <a:t>Touschek</a:t>
            </a:r>
            <a:r>
              <a:rPr lang="en-US" altLang="ko-KR" sz="1100" dirty="0">
                <a:solidFill>
                  <a:srgbClr val="C00000"/>
                </a:solidFill>
              </a:rPr>
              <a:t> lifetime: 115 h </a:t>
            </a:r>
            <a:endParaRPr lang="ko-KR" altLang="en-US" sz="1100" dirty="0">
              <a:solidFill>
                <a:srgbClr val="C00000"/>
              </a:solidFill>
            </a:endParaRPr>
          </a:p>
        </p:txBody>
      </p:sp>
    </p:spTree>
    <p:extLst>
      <p:ext uri="{BB962C8B-B14F-4D97-AF65-F5344CB8AC3E}">
        <p14:creationId xmlns:p14="http://schemas.microsoft.com/office/powerpoint/2010/main" val="6184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a:extLst>
              <a:ext uri="{FF2B5EF4-FFF2-40B4-BE49-F238E27FC236}">
                <a16:creationId xmlns:a16="http://schemas.microsoft.com/office/drawing/2014/main" id="{2A29986F-CEC0-B610-8B10-261C1D89CBFF}"/>
              </a:ext>
            </a:extLst>
          </p:cNvPr>
          <p:cNvSpPr>
            <a:spLocks noGrp="1"/>
          </p:cNvSpPr>
          <p:nvPr>
            <p:ph type="sldNum" sz="quarter" idx="12"/>
          </p:nvPr>
        </p:nvSpPr>
        <p:spPr/>
        <p:txBody>
          <a:bodyPr/>
          <a:lstStyle/>
          <a:p>
            <a:fld id="{61E73F20-6457-484C-9BDA-B4628BF855B2}" type="slidenum">
              <a:rPr kumimoji="1" lang="ko-KR" altLang="en-US" smtClean="0"/>
              <a:t>8</a:t>
            </a:fld>
            <a:endParaRPr kumimoji="1" lang="ko-KR" altLang="en-US"/>
          </a:p>
        </p:txBody>
      </p:sp>
      <p:sp>
        <p:nvSpPr>
          <p:cNvPr id="6" name="제목 4">
            <a:extLst>
              <a:ext uri="{FF2B5EF4-FFF2-40B4-BE49-F238E27FC236}">
                <a16:creationId xmlns:a16="http://schemas.microsoft.com/office/drawing/2014/main" id="{12788BA9-9655-41CC-AB41-2CAA140EB9E5}"/>
              </a:ext>
            </a:extLst>
          </p:cNvPr>
          <p:cNvSpPr txBox="1">
            <a:spLocks/>
          </p:cNvSpPr>
          <p:nvPr/>
        </p:nvSpPr>
        <p:spPr>
          <a:xfrm>
            <a:off x="1648694" y="159955"/>
            <a:ext cx="8044083" cy="317000"/>
          </a:xfrm>
          <a:prstGeom prst="rect">
            <a:avLst/>
          </a:prstGeom>
        </p:spPr>
        <p:txBody>
          <a:bodyPr>
            <a:no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sz="4000" b="1" dirty="0">
                <a:latin typeface="+mj-ea"/>
                <a:cs typeface="Times New Roman" panose="02020603050405020304" pitchFamily="18" charset="0"/>
              </a:rPr>
              <a:t>Round beam in light source</a:t>
            </a:r>
            <a:endParaRPr kumimoji="1" lang="ko-KR" altLang="en-US" sz="4000" b="1" dirty="0">
              <a:latin typeface="+mj-ea"/>
              <a:cs typeface="Times New Roman" panose="02020603050405020304" pitchFamily="18" charset="0"/>
            </a:endParaRPr>
          </a:p>
        </p:txBody>
      </p:sp>
      <p:grpSp>
        <p:nvGrpSpPr>
          <p:cNvPr id="10" name="그룹 9">
            <a:extLst>
              <a:ext uri="{FF2B5EF4-FFF2-40B4-BE49-F238E27FC236}">
                <a16:creationId xmlns:a16="http://schemas.microsoft.com/office/drawing/2014/main" id="{EDFE522C-7A47-AC89-81C8-3D0CFB325699}"/>
              </a:ext>
            </a:extLst>
          </p:cNvPr>
          <p:cNvGrpSpPr/>
          <p:nvPr/>
        </p:nvGrpSpPr>
        <p:grpSpPr>
          <a:xfrm>
            <a:off x="1803246" y="1061889"/>
            <a:ext cx="4148013" cy="3997117"/>
            <a:chOff x="6096000" y="1170163"/>
            <a:chExt cx="5795697" cy="4738669"/>
          </a:xfrm>
        </p:grpSpPr>
        <p:grpSp>
          <p:nvGrpSpPr>
            <p:cNvPr id="11" name="그룹 10">
              <a:extLst>
                <a:ext uri="{FF2B5EF4-FFF2-40B4-BE49-F238E27FC236}">
                  <a16:creationId xmlns:a16="http://schemas.microsoft.com/office/drawing/2014/main" id="{DD6ED041-9165-BB7D-EF3D-B6CA2119D07E}"/>
                </a:ext>
              </a:extLst>
            </p:cNvPr>
            <p:cNvGrpSpPr/>
            <p:nvPr/>
          </p:nvGrpSpPr>
          <p:grpSpPr>
            <a:xfrm>
              <a:off x="6096000" y="1170163"/>
              <a:ext cx="5795697" cy="4738669"/>
              <a:chOff x="571500" y="56698"/>
              <a:chExt cx="11150600" cy="6356802"/>
            </a:xfrm>
          </p:grpSpPr>
          <p:cxnSp>
            <p:nvCxnSpPr>
              <p:cNvPr id="14" name="직선 연결선 13">
                <a:extLst>
                  <a:ext uri="{FF2B5EF4-FFF2-40B4-BE49-F238E27FC236}">
                    <a16:creationId xmlns:a16="http://schemas.microsoft.com/office/drawing/2014/main" id="{EA5A006D-09F0-CDFF-AC13-3AF08F69B2DE}"/>
                  </a:ext>
                </a:extLst>
              </p:cNvPr>
              <p:cNvCxnSpPr/>
              <p:nvPr/>
            </p:nvCxnSpPr>
            <p:spPr>
              <a:xfrm>
                <a:off x="609600" y="800100"/>
                <a:ext cx="11112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직선 연결선 14">
                <a:extLst>
                  <a:ext uri="{FF2B5EF4-FFF2-40B4-BE49-F238E27FC236}">
                    <a16:creationId xmlns:a16="http://schemas.microsoft.com/office/drawing/2014/main" id="{FD5A5E53-306C-024C-52BE-8035893D8E12}"/>
                  </a:ext>
                </a:extLst>
              </p:cNvPr>
              <p:cNvCxnSpPr/>
              <p:nvPr/>
            </p:nvCxnSpPr>
            <p:spPr>
              <a:xfrm>
                <a:off x="571500" y="6413500"/>
                <a:ext cx="11112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A60917A3-D36D-1459-AC8D-2F463331B6E0}"/>
                  </a:ext>
                </a:extLst>
              </p:cNvPr>
              <p:cNvCxnSpPr/>
              <p:nvPr/>
            </p:nvCxnSpPr>
            <p:spPr>
              <a:xfrm>
                <a:off x="609600" y="1549400"/>
                <a:ext cx="111125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직사각형 16">
                <a:extLst>
                  <a:ext uri="{FF2B5EF4-FFF2-40B4-BE49-F238E27FC236}">
                    <a16:creationId xmlns:a16="http://schemas.microsoft.com/office/drawing/2014/main" id="{013A494C-FE08-7F74-F398-E9BF5B3BC9C4}"/>
                  </a:ext>
                </a:extLst>
              </p:cNvPr>
              <p:cNvSpPr/>
              <p:nvPr/>
            </p:nvSpPr>
            <p:spPr>
              <a:xfrm>
                <a:off x="609600" y="939800"/>
                <a:ext cx="237490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sz="1200" dirty="0">
                    <a:solidFill>
                      <a:schemeClr val="tx1"/>
                    </a:solidFill>
                    <a:latin typeface="Times New Roman" panose="02020603050405020304" pitchFamily="18" charset="0"/>
                    <a:cs typeface="Times New Roman" panose="02020603050405020304" pitchFamily="18" charset="0"/>
                  </a:rPr>
                  <a:t>Parameter</a:t>
                </a: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18" name="직사각형 17">
                <a:extLst>
                  <a:ext uri="{FF2B5EF4-FFF2-40B4-BE49-F238E27FC236}">
                    <a16:creationId xmlns:a16="http://schemas.microsoft.com/office/drawing/2014/main" id="{C0A45C85-83C2-169B-78F7-5982F8454AB7}"/>
                  </a:ext>
                </a:extLst>
              </p:cNvPr>
              <p:cNvSpPr/>
              <p:nvPr/>
            </p:nvSpPr>
            <p:spPr>
              <a:xfrm>
                <a:off x="5480718" y="914287"/>
                <a:ext cx="237490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sz="1200" dirty="0">
                    <a:solidFill>
                      <a:schemeClr val="tx1"/>
                    </a:solidFill>
                    <a:latin typeface="Times New Roman" panose="02020603050405020304" pitchFamily="18" charset="0"/>
                    <a:cs typeface="Times New Roman" panose="02020603050405020304" pitchFamily="18" charset="0"/>
                  </a:rPr>
                  <a:t>Value</a:t>
                </a: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19" name="직사각형 18">
                <a:extLst>
                  <a:ext uri="{FF2B5EF4-FFF2-40B4-BE49-F238E27FC236}">
                    <a16:creationId xmlns:a16="http://schemas.microsoft.com/office/drawing/2014/main" id="{1B9F367D-DEAA-6166-A7A7-DDC6B870BC63}"/>
                  </a:ext>
                </a:extLst>
              </p:cNvPr>
              <p:cNvSpPr/>
              <p:nvPr/>
            </p:nvSpPr>
            <p:spPr>
              <a:xfrm>
                <a:off x="8699500" y="889001"/>
                <a:ext cx="237490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sz="1200" dirty="0">
                    <a:solidFill>
                      <a:schemeClr val="tx1"/>
                    </a:solidFill>
                    <a:latin typeface="Times New Roman" panose="02020603050405020304" pitchFamily="18" charset="0"/>
                    <a:cs typeface="Times New Roman" panose="02020603050405020304" pitchFamily="18" charset="0"/>
                  </a:rPr>
                  <a:t>Unit</a:t>
                </a: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20" name="직사각형 19">
                <a:extLst>
                  <a:ext uri="{FF2B5EF4-FFF2-40B4-BE49-F238E27FC236}">
                    <a16:creationId xmlns:a16="http://schemas.microsoft.com/office/drawing/2014/main" id="{8FE23D66-4D50-D8C6-3188-16710A82F4FE}"/>
                  </a:ext>
                </a:extLst>
              </p:cNvPr>
              <p:cNvSpPr/>
              <p:nvPr/>
            </p:nvSpPr>
            <p:spPr>
              <a:xfrm>
                <a:off x="1054101" y="2362209"/>
                <a:ext cx="35754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r>
                  <a:rPr lang="en-US" altLang="ko-KR" sz="1200" dirty="0">
                    <a:solidFill>
                      <a:schemeClr val="tx1"/>
                    </a:solidFill>
                    <a:latin typeface="Times New Roman" panose="02020603050405020304" pitchFamily="18" charset="0"/>
                    <a:cs typeface="Times New Roman" panose="02020603050405020304" pitchFamily="18" charset="0"/>
                  </a:rPr>
                  <a:t>Vertical Emittance</a:t>
                </a: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21" name="직사각형 20">
                <a:extLst>
                  <a:ext uri="{FF2B5EF4-FFF2-40B4-BE49-F238E27FC236}">
                    <a16:creationId xmlns:a16="http://schemas.microsoft.com/office/drawing/2014/main" id="{753162EC-3467-EFD8-A50C-CD9512B51250}"/>
                  </a:ext>
                </a:extLst>
              </p:cNvPr>
              <p:cNvSpPr/>
              <p:nvPr/>
            </p:nvSpPr>
            <p:spPr>
              <a:xfrm>
                <a:off x="5861578" y="2396838"/>
                <a:ext cx="2374901"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sz="1200" dirty="0">
                    <a:solidFill>
                      <a:srgbClr val="FF0000"/>
                    </a:solidFill>
                    <a:latin typeface="Times New Roman" panose="02020603050405020304" pitchFamily="18" charset="0"/>
                    <a:cs typeface="Times New Roman" panose="02020603050405020304" pitchFamily="18" charset="0"/>
                  </a:rPr>
                  <a:t>31.7</a:t>
                </a:r>
                <a:r>
                  <a:rPr lang="en-US" altLang="ko-KR" sz="1200" dirty="0">
                    <a:solidFill>
                      <a:schemeClr val="tx1"/>
                    </a:solidFill>
                    <a:latin typeface="Times New Roman" panose="02020603050405020304" pitchFamily="18" charset="0"/>
                    <a:cs typeface="Times New Roman" panose="02020603050405020304" pitchFamily="18" charset="0"/>
                  </a:rPr>
                  <a:t>/</a:t>
                </a:r>
                <a:r>
                  <a:rPr lang="en-US" altLang="ko-KR" sz="1200" dirty="0">
                    <a:solidFill>
                      <a:srgbClr val="0000FF"/>
                    </a:solidFill>
                    <a:latin typeface="Times New Roman" panose="02020603050405020304" pitchFamily="18" charset="0"/>
                    <a:cs typeface="Times New Roman" panose="02020603050405020304" pitchFamily="18" charset="0"/>
                  </a:rPr>
                  <a:t>4.2</a:t>
                </a:r>
                <a:endParaRPr lang="ko-KR" altLang="en-US" sz="1200" dirty="0">
                  <a:solidFill>
                    <a:srgbClr val="0000FF"/>
                  </a:solidFill>
                  <a:latin typeface="Times New Roman" panose="02020603050405020304" pitchFamily="18" charset="0"/>
                  <a:cs typeface="Times New Roman" panose="02020603050405020304" pitchFamily="18" charset="0"/>
                </a:endParaRPr>
              </a:p>
            </p:txBody>
          </p:sp>
          <p:sp>
            <p:nvSpPr>
              <p:cNvPr id="22" name="직사각형 21">
                <a:extLst>
                  <a:ext uri="{FF2B5EF4-FFF2-40B4-BE49-F238E27FC236}">
                    <a16:creationId xmlns:a16="http://schemas.microsoft.com/office/drawing/2014/main" id="{285BCBDD-592D-316C-C10A-E8CF7BD96336}"/>
                  </a:ext>
                </a:extLst>
              </p:cNvPr>
              <p:cNvSpPr/>
              <p:nvPr/>
            </p:nvSpPr>
            <p:spPr>
              <a:xfrm>
                <a:off x="8724900" y="2269100"/>
                <a:ext cx="237490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sz="1200" dirty="0">
                    <a:solidFill>
                      <a:schemeClr val="tx1"/>
                    </a:solidFill>
                    <a:latin typeface="Times New Roman" panose="02020603050405020304" pitchFamily="18" charset="0"/>
                    <a:cs typeface="Times New Roman" panose="02020603050405020304" pitchFamily="18" charset="0"/>
                  </a:rPr>
                  <a:t>pm-rad</a:t>
                </a: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23" name="직사각형 22">
                <a:extLst>
                  <a:ext uri="{FF2B5EF4-FFF2-40B4-BE49-F238E27FC236}">
                    <a16:creationId xmlns:a16="http://schemas.microsoft.com/office/drawing/2014/main" id="{5D56A30A-838C-6C64-5BC0-A11E67DB5747}"/>
                  </a:ext>
                </a:extLst>
              </p:cNvPr>
              <p:cNvSpPr/>
              <p:nvPr/>
            </p:nvSpPr>
            <p:spPr>
              <a:xfrm>
                <a:off x="1054100" y="2882909"/>
                <a:ext cx="3022598"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r>
                  <a:rPr lang="en-US" altLang="ko-KR" sz="1200" dirty="0">
                    <a:solidFill>
                      <a:schemeClr val="tx1"/>
                    </a:solidFill>
                    <a:latin typeface="Times New Roman" panose="02020603050405020304" pitchFamily="18" charset="0"/>
                    <a:cs typeface="Times New Roman" panose="02020603050405020304" pitchFamily="18" charset="0"/>
                  </a:rPr>
                  <a:t>Beam Energy</a:t>
                </a: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24" name="직사각형 23">
                <a:extLst>
                  <a:ext uri="{FF2B5EF4-FFF2-40B4-BE49-F238E27FC236}">
                    <a16:creationId xmlns:a16="http://schemas.microsoft.com/office/drawing/2014/main" id="{4413162C-14FF-3351-8B99-DC0EF91AE0B5}"/>
                  </a:ext>
                </a:extLst>
              </p:cNvPr>
              <p:cNvSpPr/>
              <p:nvPr/>
            </p:nvSpPr>
            <p:spPr>
              <a:xfrm>
                <a:off x="1054098" y="3448057"/>
                <a:ext cx="3717738"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r>
                  <a:rPr lang="en-US" altLang="ko-KR" sz="1200" dirty="0">
                    <a:solidFill>
                      <a:schemeClr val="tx1"/>
                    </a:solidFill>
                    <a:latin typeface="Times New Roman" panose="02020603050405020304" pitchFamily="18" charset="0"/>
                    <a:cs typeface="Times New Roman" panose="02020603050405020304" pitchFamily="18" charset="0"/>
                  </a:rPr>
                  <a:t>Bunch spacing</a:t>
                </a: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25" name="직사각형 24">
                <a:extLst>
                  <a:ext uri="{FF2B5EF4-FFF2-40B4-BE49-F238E27FC236}">
                    <a16:creationId xmlns:a16="http://schemas.microsoft.com/office/drawing/2014/main" id="{2D26DB5A-ED43-9236-151B-2F024C718A80}"/>
                  </a:ext>
                </a:extLst>
              </p:cNvPr>
              <p:cNvSpPr/>
              <p:nvPr/>
            </p:nvSpPr>
            <p:spPr>
              <a:xfrm>
                <a:off x="5861580" y="2909611"/>
                <a:ext cx="2374901"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sz="1200" dirty="0">
                    <a:solidFill>
                      <a:schemeClr val="tx1"/>
                    </a:solidFill>
                    <a:latin typeface="Times New Roman" panose="02020603050405020304" pitchFamily="18" charset="0"/>
                    <a:cs typeface="Times New Roman" panose="02020603050405020304" pitchFamily="18" charset="0"/>
                  </a:rPr>
                  <a:t>6</a:t>
                </a: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26" name="직사각형 25">
                <a:extLst>
                  <a:ext uri="{FF2B5EF4-FFF2-40B4-BE49-F238E27FC236}">
                    <a16:creationId xmlns:a16="http://schemas.microsoft.com/office/drawing/2014/main" id="{1DF47631-137A-C1F7-011E-029D80A43828}"/>
                  </a:ext>
                </a:extLst>
              </p:cNvPr>
              <p:cNvSpPr/>
              <p:nvPr/>
            </p:nvSpPr>
            <p:spPr>
              <a:xfrm>
                <a:off x="8724900" y="2863856"/>
                <a:ext cx="237490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sz="1200" dirty="0">
                    <a:solidFill>
                      <a:schemeClr val="tx1"/>
                    </a:solidFill>
                    <a:latin typeface="Times New Roman" panose="02020603050405020304" pitchFamily="18" charset="0"/>
                    <a:cs typeface="Times New Roman" panose="02020603050405020304" pitchFamily="18" charset="0"/>
                  </a:rPr>
                  <a:t>GeV</a:t>
                </a: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27" name="직사각형 26">
                <a:extLst>
                  <a:ext uri="{FF2B5EF4-FFF2-40B4-BE49-F238E27FC236}">
                    <a16:creationId xmlns:a16="http://schemas.microsoft.com/office/drawing/2014/main" id="{A8DD8309-DE1B-FB8A-C9A8-4253D94975FD}"/>
                  </a:ext>
                </a:extLst>
              </p:cNvPr>
              <p:cNvSpPr/>
              <p:nvPr/>
            </p:nvSpPr>
            <p:spPr>
              <a:xfrm>
                <a:off x="5524426" y="3437921"/>
                <a:ext cx="3061849"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sz="1200" dirty="0">
                    <a:solidFill>
                      <a:srgbClr val="FF0000"/>
                    </a:solidFill>
                    <a:latin typeface="Times New Roman" panose="02020603050405020304" pitchFamily="18" charset="0"/>
                    <a:cs typeface="Times New Roman" panose="02020603050405020304" pitchFamily="18" charset="0"/>
                  </a:rPr>
                  <a:t>76.7</a:t>
                </a:r>
                <a:r>
                  <a:rPr lang="en-US" altLang="ko-KR" sz="1200" dirty="0">
                    <a:solidFill>
                      <a:schemeClr val="tx1"/>
                    </a:solidFill>
                    <a:latin typeface="Times New Roman" panose="02020603050405020304" pitchFamily="18" charset="0"/>
                    <a:cs typeface="Times New Roman" panose="02020603050405020304" pitchFamily="18" charset="0"/>
                  </a:rPr>
                  <a:t>/</a:t>
                </a:r>
                <a:r>
                  <a:rPr lang="en-US" altLang="ko-KR" sz="1200" dirty="0">
                    <a:solidFill>
                      <a:srgbClr val="0000FF"/>
                    </a:solidFill>
                    <a:latin typeface="Times New Roman" panose="02020603050405020304" pitchFamily="18" charset="0"/>
                    <a:cs typeface="Times New Roman" panose="02020603050405020304" pitchFamily="18" charset="0"/>
                  </a:rPr>
                  <a:t>11.4</a:t>
                </a:r>
                <a:endParaRPr lang="ko-KR" altLang="en-US" sz="1200" dirty="0">
                  <a:solidFill>
                    <a:srgbClr val="0000FF"/>
                  </a:solidFill>
                  <a:latin typeface="Times New Roman" panose="02020603050405020304" pitchFamily="18" charset="0"/>
                  <a:cs typeface="Times New Roman" panose="02020603050405020304" pitchFamily="18" charset="0"/>
                </a:endParaRPr>
              </a:p>
            </p:txBody>
          </p:sp>
          <p:sp>
            <p:nvSpPr>
              <p:cNvPr id="28" name="직사각형 27">
                <a:extLst>
                  <a:ext uri="{FF2B5EF4-FFF2-40B4-BE49-F238E27FC236}">
                    <a16:creationId xmlns:a16="http://schemas.microsoft.com/office/drawing/2014/main" id="{D99DE3D5-E40E-85EE-BF26-64BD012D9B2C}"/>
                  </a:ext>
                </a:extLst>
              </p:cNvPr>
              <p:cNvSpPr/>
              <p:nvPr/>
            </p:nvSpPr>
            <p:spPr>
              <a:xfrm>
                <a:off x="999211" y="3965031"/>
                <a:ext cx="4485895"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r>
                  <a:rPr lang="en-US" altLang="ko-KR" sz="1200" dirty="0">
                    <a:solidFill>
                      <a:schemeClr val="tx1"/>
                    </a:solidFill>
                    <a:latin typeface="Times New Roman" panose="02020603050405020304" pitchFamily="18" charset="0"/>
                    <a:cs typeface="Times New Roman" panose="02020603050405020304" pitchFamily="18" charset="0"/>
                  </a:rPr>
                  <a:t>Number of Bunches</a:t>
                </a: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29" name="직사각형 28">
                <a:extLst>
                  <a:ext uri="{FF2B5EF4-FFF2-40B4-BE49-F238E27FC236}">
                    <a16:creationId xmlns:a16="http://schemas.microsoft.com/office/drawing/2014/main" id="{5F72899B-71BA-A2F2-4E04-4B26BA0250E2}"/>
                  </a:ext>
                </a:extLst>
              </p:cNvPr>
              <p:cNvSpPr/>
              <p:nvPr/>
            </p:nvSpPr>
            <p:spPr>
              <a:xfrm>
                <a:off x="5057308" y="3995726"/>
                <a:ext cx="3808496"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sz="1200" dirty="0">
                    <a:solidFill>
                      <a:srgbClr val="FF0000"/>
                    </a:solidFill>
                    <a:latin typeface="Times New Roman" panose="02020603050405020304" pitchFamily="18" charset="0"/>
                    <a:cs typeface="Times New Roman" panose="02020603050405020304" pitchFamily="18" charset="0"/>
                  </a:rPr>
                  <a:t>48</a:t>
                </a:r>
                <a:r>
                  <a:rPr lang="en-US" altLang="ko-KR" sz="1200" dirty="0">
                    <a:solidFill>
                      <a:schemeClr val="tx1"/>
                    </a:solidFill>
                    <a:latin typeface="Times New Roman" panose="02020603050405020304" pitchFamily="18" charset="0"/>
                    <a:cs typeface="Times New Roman" panose="02020603050405020304" pitchFamily="18" charset="0"/>
                  </a:rPr>
                  <a:t>/</a:t>
                </a:r>
                <a:r>
                  <a:rPr lang="en-US" altLang="ko-KR" sz="1200" dirty="0">
                    <a:solidFill>
                      <a:srgbClr val="0000FF"/>
                    </a:solidFill>
                    <a:latin typeface="Times New Roman" panose="02020603050405020304" pitchFamily="18" charset="0"/>
                    <a:cs typeface="Times New Roman" panose="02020603050405020304" pitchFamily="18" charset="0"/>
                  </a:rPr>
                  <a:t>324</a:t>
                </a:r>
                <a:endParaRPr lang="ko-KR" altLang="en-US" sz="1200" dirty="0">
                  <a:solidFill>
                    <a:srgbClr val="0000FF"/>
                  </a:solidFill>
                  <a:latin typeface="Times New Roman" panose="02020603050405020304" pitchFamily="18" charset="0"/>
                  <a:cs typeface="Times New Roman" panose="02020603050405020304" pitchFamily="18" charset="0"/>
                </a:endParaRPr>
              </a:p>
            </p:txBody>
          </p:sp>
          <p:sp>
            <p:nvSpPr>
              <p:cNvPr id="30" name="직사각형 29">
                <a:extLst>
                  <a:ext uri="{FF2B5EF4-FFF2-40B4-BE49-F238E27FC236}">
                    <a16:creationId xmlns:a16="http://schemas.microsoft.com/office/drawing/2014/main" id="{1401DF97-7871-7906-C5BF-286380BD4232}"/>
                  </a:ext>
                </a:extLst>
              </p:cNvPr>
              <p:cNvSpPr/>
              <p:nvPr/>
            </p:nvSpPr>
            <p:spPr>
              <a:xfrm>
                <a:off x="1054098" y="4552769"/>
                <a:ext cx="5021378"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r>
                  <a:rPr lang="en-US" altLang="ko-KR" sz="1100" dirty="0">
                    <a:solidFill>
                      <a:schemeClr val="tx1"/>
                    </a:solidFill>
                    <a:latin typeface="Times New Roman" panose="02020603050405020304" pitchFamily="18" charset="0"/>
                    <a:cs typeface="Times New Roman" panose="02020603050405020304" pitchFamily="18" charset="0"/>
                  </a:rPr>
                  <a:t>Brightness-8keV</a:t>
                </a:r>
                <a:endParaRPr lang="ko-KR" altLang="en-US" sz="11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직사각형 30">
                    <a:extLst>
                      <a:ext uri="{FF2B5EF4-FFF2-40B4-BE49-F238E27FC236}">
                        <a16:creationId xmlns:a16="http://schemas.microsoft.com/office/drawing/2014/main" id="{16EF3972-A130-3F17-7007-0CF19767EC3D}"/>
                      </a:ext>
                    </a:extLst>
                  </p:cNvPr>
                  <p:cNvSpPr/>
                  <p:nvPr/>
                </p:nvSpPr>
                <p:spPr>
                  <a:xfrm>
                    <a:off x="5736856" y="4532132"/>
                    <a:ext cx="237490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14:m>
                      <m:oMath xmlns:m="http://schemas.openxmlformats.org/officeDocument/2006/math">
                        <m:r>
                          <a:rPr lang="en-US" altLang="ko-KR" sz="1200" i="1">
                            <a:solidFill>
                              <a:srgbClr val="FF0000"/>
                            </a:solidFill>
                            <a:latin typeface="Cambria Math" panose="02040503050406030204" pitchFamily="18" charset="0"/>
                            <a:ea typeface="Cambria Math" panose="02040503050406030204" pitchFamily="18" charset="0"/>
                          </a:rPr>
                          <m:t>78</m:t>
                        </m:r>
                        <m:r>
                          <a:rPr lang="en-US" altLang="ko-KR" sz="1200" i="1">
                            <a:solidFill>
                              <a:schemeClr val="tx1"/>
                            </a:solidFill>
                            <a:latin typeface="Cambria Math" panose="02040503050406030204" pitchFamily="18" charset="0"/>
                            <a:ea typeface="Cambria Math" panose="02040503050406030204" pitchFamily="18" charset="0"/>
                          </a:rPr>
                          <m:t>/</m:t>
                        </m:r>
                      </m:oMath>
                    </a14:m>
                    <a:r>
                      <a:rPr lang="en-US" altLang="ko-KR" sz="1200" dirty="0">
                        <a:solidFill>
                          <a:srgbClr val="0000FF"/>
                        </a:solidFill>
                        <a:latin typeface="Times New Roman" panose="02020603050405020304" pitchFamily="18" charset="0"/>
                        <a:cs typeface="Times New Roman" panose="02020603050405020304" pitchFamily="18" charset="0"/>
                      </a:rPr>
                      <a:t>130</a:t>
                    </a:r>
                    <a:endParaRPr lang="ko-KR" altLang="en-US" sz="12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31" name="직사각형 30">
                    <a:extLst>
                      <a:ext uri="{FF2B5EF4-FFF2-40B4-BE49-F238E27FC236}">
                        <a16:creationId xmlns:a16="http://schemas.microsoft.com/office/drawing/2014/main" id="{16EF3972-A130-3F17-7007-0CF19767EC3D}"/>
                      </a:ext>
                    </a:extLst>
                  </p:cNvPr>
                  <p:cNvSpPr>
                    <a:spLocks noRot="1" noChangeAspect="1" noMove="1" noResize="1" noEditPoints="1" noAdjustHandles="1" noChangeArrowheads="1" noChangeShapeType="1" noTextEdit="1"/>
                  </p:cNvSpPr>
                  <p:nvPr/>
                </p:nvSpPr>
                <p:spPr>
                  <a:xfrm>
                    <a:off x="5736856" y="4532132"/>
                    <a:ext cx="2374900" cy="520700"/>
                  </a:xfrm>
                  <a:prstGeom prst="rect">
                    <a:avLst/>
                  </a:prstGeom>
                  <a:blipFill>
                    <a:blip r:embed="rId2"/>
                    <a:stretch>
                      <a:fillRect b="-7547"/>
                    </a:stretch>
                  </a:blipFill>
                  <a:ln>
                    <a:noFill/>
                  </a:ln>
                </p:spPr>
                <p:txBody>
                  <a:bodyPr/>
                  <a:lstStyle/>
                  <a:p>
                    <a:r>
                      <a:rPr lang="ko-KR" altLang="en-US">
                        <a:noFill/>
                      </a:rPr>
                      <a:t> </a:t>
                    </a:r>
                  </a:p>
                </p:txBody>
              </p:sp>
            </mc:Fallback>
          </mc:AlternateContent>
          <p:sp>
            <p:nvSpPr>
              <p:cNvPr id="32" name="직사각형 31">
                <a:extLst>
                  <a:ext uri="{FF2B5EF4-FFF2-40B4-BE49-F238E27FC236}">
                    <a16:creationId xmlns:a16="http://schemas.microsoft.com/office/drawing/2014/main" id="{CBB12DE4-D5AB-C3D7-A5FF-EF183A41F18C}"/>
                  </a:ext>
                </a:extLst>
              </p:cNvPr>
              <p:cNvSpPr/>
              <p:nvPr/>
            </p:nvSpPr>
            <p:spPr>
              <a:xfrm>
                <a:off x="1054095" y="5715004"/>
                <a:ext cx="3717738"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r>
                  <a:rPr lang="en-US" altLang="ko-KR" sz="1200" dirty="0">
                    <a:solidFill>
                      <a:schemeClr val="tx1"/>
                    </a:solidFill>
                    <a:latin typeface="Times New Roman" panose="02020603050405020304" pitchFamily="18" charset="0"/>
                    <a:cs typeface="Times New Roman" panose="02020603050405020304" pitchFamily="18" charset="0"/>
                  </a:rPr>
                  <a:t>Charges/Bunch</a:t>
                </a: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33" name="직사각형 32">
                <a:extLst>
                  <a:ext uri="{FF2B5EF4-FFF2-40B4-BE49-F238E27FC236}">
                    <a16:creationId xmlns:a16="http://schemas.microsoft.com/office/drawing/2014/main" id="{96CDB2AF-5CA5-72A2-9539-48F92BD3A792}"/>
                  </a:ext>
                </a:extLst>
              </p:cNvPr>
              <p:cNvSpPr/>
              <p:nvPr/>
            </p:nvSpPr>
            <p:spPr>
              <a:xfrm>
                <a:off x="5507967" y="5729889"/>
                <a:ext cx="2626419"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34" name="직사각형 33">
                <a:extLst>
                  <a:ext uri="{FF2B5EF4-FFF2-40B4-BE49-F238E27FC236}">
                    <a16:creationId xmlns:a16="http://schemas.microsoft.com/office/drawing/2014/main" id="{E8EEBCFD-EE45-BEA6-2548-E87A1238E3AB}"/>
                  </a:ext>
                </a:extLst>
              </p:cNvPr>
              <p:cNvSpPr/>
              <p:nvPr/>
            </p:nvSpPr>
            <p:spPr>
              <a:xfrm>
                <a:off x="8724900" y="5670530"/>
                <a:ext cx="237490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35" name="직사각형 34">
                <a:extLst>
                  <a:ext uri="{FF2B5EF4-FFF2-40B4-BE49-F238E27FC236}">
                    <a16:creationId xmlns:a16="http://schemas.microsoft.com/office/drawing/2014/main" id="{3D533A13-99C9-B351-1C18-1CC31883A1BD}"/>
                  </a:ext>
                </a:extLst>
              </p:cNvPr>
              <p:cNvSpPr/>
              <p:nvPr/>
            </p:nvSpPr>
            <p:spPr>
              <a:xfrm>
                <a:off x="1010810" y="1688499"/>
                <a:ext cx="4046497"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r>
                  <a:rPr lang="en-US" altLang="ko-KR" sz="1200" dirty="0">
                    <a:solidFill>
                      <a:schemeClr val="tx1"/>
                    </a:solidFill>
                    <a:latin typeface="Times New Roman" panose="02020603050405020304" pitchFamily="18" charset="0"/>
                    <a:cs typeface="Times New Roman" panose="02020603050405020304" pitchFamily="18" charset="0"/>
                  </a:rPr>
                  <a:t>Horizontal Emittance</a:t>
                </a: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36" name="직사각형 35">
                <a:extLst>
                  <a:ext uri="{FF2B5EF4-FFF2-40B4-BE49-F238E27FC236}">
                    <a16:creationId xmlns:a16="http://schemas.microsoft.com/office/drawing/2014/main" id="{9176B779-E9C7-5F66-FFE8-A0D41D76FF77}"/>
                  </a:ext>
                </a:extLst>
              </p:cNvPr>
              <p:cNvSpPr/>
              <p:nvPr/>
            </p:nvSpPr>
            <p:spPr>
              <a:xfrm>
                <a:off x="5631881" y="1693664"/>
                <a:ext cx="2659345"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sz="1200" dirty="0">
                    <a:solidFill>
                      <a:srgbClr val="FF0000"/>
                    </a:solidFill>
                    <a:latin typeface="Times New Roman" panose="02020603050405020304" pitchFamily="18" charset="0"/>
                    <a:cs typeface="Times New Roman" panose="02020603050405020304" pitchFamily="18" charset="0"/>
                  </a:rPr>
                  <a:t>31.9</a:t>
                </a:r>
                <a:r>
                  <a:rPr lang="en-US" altLang="ko-KR" sz="1200" dirty="0">
                    <a:solidFill>
                      <a:schemeClr val="tx1"/>
                    </a:solidFill>
                    <a:latin typeface="Times New Roman" panose="02020603050405020304" pitchFamily="18" charset="0"/>
                    <a:cs typeface="Times New Roman" panose="02020603050405020304" pitchFamily="18" charset="0"/>
                  </a:rPr>
                  <a:t>/</a:t>
                </a:r>
                <a:r>
                  <a:rPr lang="en-US" altLang="ko-KR" sz="1200" dirty="0">
                    <a:solidFill>
                      <a:srgbClr val="0000FF"/>
                    </a:solidFill>
                    <a:latin typeface="Times New Roman" panose="02020603050405020304" pitchFamily="18" charset="0"/>
                    <a:cs typeface="Times New Roman" panose="02020603050405020304" pitchFamily="18" charset="0"/>
                  </a:rPr>
                  <a:t>41.7</a:t>
                </a:r>
                <a:endParaRPr lang="ko-KR" altLang="en-US" sz="1200" dirty="0">
                  <a:solidFill>
                    <a:srgbClr val="0000FF"/>
                  </a:solidFill>
                  <a:latin typeface="Times New Roman" panose="02020603050405020304" pitchFamily="18" charset="0"/>
                  <a:cs typeface="Times New Roman" panose="02020603050405020304" pitchFamily="18" charset="0"/>
                </a:endParaRPr>
              </a:p>
            </p:txBody>
          </p:sp>
          <p:sp>
            <p:nvSpPr>
              <p:cNvPr id="37" name="직사각형 36">
                <a:extLst>
                  <a:ext uri="{FF2B5EF4-FFF2-40B4-BE49-F238E27FC236}">
                    <a16:creationId xmlns:a16="http://schemas.microsoft.com/office/drawing/2014/main" id="{A10E87E1-D8F2-44D8-3309-2B942698799F}"/>
                  </a:ext>
                </a:extLst>
              </p:cNvPr>
              <p:cNvSpPr/>
              <p:nvPr/>
            </p:nvSpPr>
            <p:spPr>
              <a:xfrm>
                <a:off x="8724900" y="1694547"/>
                <a:ext cx="237490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sz="1200" dirty="0">
                    <a:solidFill>
                      <a:schemeClr val="tx1"/>
                    </a:solidFill>
                    <a:latin typeface="Times New Roman" panose="02020603050405020304" pitchFamily="18" charset="0"/>
                    <a:cs typeface="Times New Roman" panose="02020603050405020304" pitchFamily="18" charset="0"/>
                  </a:rPr>
                  <a:t>pm-rad</a:t>
                </a: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38" name="직사각형 37">
                <a:extLst>
                  <a:ext uri="{FF2B5EF4-FFF2-40B4-BE49-F238E27FC236}">
                    <a16:creationId xmlns:a16="http://schemas.microsoft.com/office/drawing/2014/main" id="{CC0899B2-8BBD-9A00-6045-2A4687422E90}"/>
                  </a:ext>
                </a:extLst>
              </p:cNvPr>
              <p:cNvSpPr/>
              <p:nvPr/>
            </p:nvSpPr>
            <p:spPr>
              <a:xfrm>
                <a:off x="937508" y="56698"/>
                <a:ext cx="10736344" cy="676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sz="1200" b="1" dirty="0">
                    <a:solidFill>
                      <a:schemeClr val="tx1"/>
                    </a:solidFill>
                    <a:latin typeface="+mj-ea"/>
                    <a:ea typeface="+mj-ea"/>
                    <a:cs typeface="Times New Roman" panose="02020603050405020304" pitchFamily="18" charset="0"/>
                  </a:rPr>
                  <a:t>Main parameters in the APS-U</a:t>
                </a:r>
              </a:p>
              <a:p>
                <a:pPr algn="ctr"/>
                <a:r>
                  <a:rPr lang="en-US" altLang="ko-KR" sz="1051" b="1" dirty="0">
                    <a:solidFill>
                      <a:schemeClr val="tx1"/>
                    </a:solidFill>
                    <a:latin typeface="+mj-ea"/>
                    <a:ea typeface="+mj-ea"/>
                    <a:cs typeface="Times New Roman" panose="02020603050405020304" pitchFamily="18" charset="0"/>
                  </a:rPr>
                  <a:t>(</a:t>
                </a:r>
                <a:r>
                  <a:rPr lang="en-US" altLang="ko-KR" sz="1051" b="1" dirty="0">
                    <a:solidFill>
                      <a:srgbClr val="FF0000"/>
                    </a:solidFill>
                    <a:latin typeface="+mj-ea"/>
                    <a:ea typeface="+mj-ea"/>
                    <a:cs typeface="Times New Roman" panose="02020603050405020304" pitchFamily="18" charset="0"/>
                  </a:rPr>
                  <a:t>Timing mode</a:t>
                </a:r>
                <a:r>
                  <a:rPr lang="en-US" altLang="ko-KR" sz="1051" b="1" dirty="0">
                    <a:solidFill>
                      <a:schemeClr val="tx1"/>
                    </a:solidFill>
                    <a:latin typeface="+mj-ea"/>
                    <a:ea typeface="+mj-ea"/>
                    <a:cs typeface="Times New Roman" panose="02020603050405020304" pitchFamily="18" charset="0"/>
                  </a:rPr>
                  <a:t>/</a:t>
                </a:r>
                <a:r>
                  <a:rPr lang="en-US" altLang="ko-KR" sz="1051" b="1" dirty="0">
                    <a:solidFill>
                      <a:srgbClr val="0000FF"/>
                    </a:solidFill>
                    <a:latin typeface="+mj-ea"/>
                    <a:ea typeface="+mj-ea"/>
                    <a:cs typeface="Times New Roman" panose="02020603050405020304" pitchFamily="18" charset="0"/>
                  </a:rPr>
                  <a:t>Brightness mode</a:t>
                </a:r>
                <a:r>
                  <a:rPr lang="en-US" altLang="ko-KR" sz="1051" b="1" dirty="0">
                    <a:solidFill>
                      <a:schemeClr val="tx1"/>
                    </a:solidFill>
                    <a:latin typeface="+mj-ea"/>
                    <a:ea typeface="+mj-ea"/>
                    <a:cs typeface="Times New Roman" panose="02020603050405020304" pitchFamily="18" charset="0"/>
                  </a:rPr>
                  <a:t>)</a:t>
                </a:r>
                <a:endParaRPr lang="ko-KR" altLang="en-US" sz="1051" b="1" dirty="0">
                  <a:solidFill>
                    <a:schemeClr val="tx1"/>
                  </a:solidFill>
                  <a:latin typeface="+mj-ea"/>
                  <a:ea typeface="+mj-ea"/>
                  <a:cs typeface="Times New Roman" panose="02020603050405020304" pitchFamily="18" charset="0"/>
                </a:endParaRPr>
              </a:p>
            </p:txBody>
          </p:sp>
          <p:sp>
            <p:nvSpPr>
              <p:cNvPr id="39" name="직사각형 38">
                <a:extLst>
                  <a:ext uri="{FF2B5EF4-FFF2-40B4-BE49-F238E27FC236}">
                    <a16:creationId xmlns:a16="http://schemas.microsoft.com/office/drawing/2014/main" id="{E5C7BFD3-E995-E5AC-543F-A4AFCAAD76F1}"/>
                  </a:ext>
                </a:extLst>
              </p:cNvPr>
              <p:cNvSpPr/>
              <p:nvPr/>
            </p:nvSpPr>
            <p:spPr>
              <a:xfrm>
                <a:off x="8699498" y="5149277"/>
                <a:ext cx="237490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latin typeface="Times New Roman" panose="02020603050405020304" pitchFamily="18" charset="0"/>
                  <a:cs typeface="Times New Roman" panose="02020603050405020304" pitchFamily="18" charset="0"/>
                </a:endParaRPr>
              </a:p>
            </p:txBody>
          </p:sp>
          <p:sp>
            <p:nvSpPr>
              <p:cNvPr id="40" name="직사각형 39">
                <a:extLst>
                  <a:ext uri="{FF2B5EF4-FFF2-40B4-BE49-F238E27FC236}">
                    <a16:creationId xmlns:a16="http://schemas.microsoft.com/office/drawing/2014/main" id="{0D826E0D-3739-3FE0-77EE-36118A8EDD1D}"/>
                  </a:ext>
                </a:extLst>
              </p:cNvPr>
              <p:cNvSpPr/>
              <p:nvPr/>
            </p:nvSpPr>
            <p:spPr>
              <a:xfrm>
                <a:off x="8724899" y="3393570"/>
                <a:ext cx="2374901"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sz="1200" dirty="0">
                    <a:solidFill>
                      <a:schemeClr val="tx1"/>
                    </a:solidFill>
                    <a:latin typeface="Times New Roman" panose="02020603050405020304" pitchFamily="18" charset="0"/>
                    <a:cs typeface="Times New Roman" panose="02020603050405020304" pitchFamily="18" charset="0"/>
                  </a:rPr>
                  <a:t>ns</a:t>
                </a:r>
                <a:endParaRPr lang="ko-KR" altLang="en-US" sz="12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직사각형 40">
                    <a:extLst>
                      <a:ext uri="{FF2B5EF4-FFF2-40B4-BE49-F238E27FC236}">
                        <a16:creationId xmlns:a16="http://schemas.microsoft.com/office/drawing/2014/main" id="{C8B1130C-1B88-AF7B-2F52-1FEE99500A38}"/>
                      </a:ext>
                    </a:extLst>
                  </p:cNvPr>
                  <p:cNvSpPr/>
                  <p:nvPr/>
                </p:nvSpPr>
                <p:spPr>
                  <a:xfrm>
                    <a:off x="8219110" y="4526611"/>
                    <a:ext cx="341528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14:m>
                      <m:oMath xmlns:m="http://schemas.openxmlformats.org/officeDocument/2006/math">
                        <m:sSup>
                          <m:sSupPr>
                            <m:ctrlPr>
                              <a:rPr lang="en-US" altLang="ko-KR" sz="900" i="1">
                                <a:solidFill>
                                  <a:schemeClr val="tx1"/>
                                </a:solidFill>
                                <a:latin typeface="Cambria Math" panose="02040503050406030204" pitchFamily="18" charset="0"/>
                                <a:cs typeface="Times New Roman" panose="02020603050405020304" pitchFamily="18" charset="0"/>
                              </a:rPr>
                            </m:ctrlPr>
                          </m:sSupPr>
                          <m:e>
                            <m:r>
                              <a:rPr lang="en-US" altLang="ko-KR" sz="900" i="1">
                                <a:solidFill>
                                  <a:schemeClr val="tx1"/>
                                </a:solidFill>
                                <a:latin typeface="Cambria Math" panose="02040503050406030204" pitchFamily="18" charset="0"/>
                                <a:cs typeface="Times New Roman" panose="02020603050405020304" pitchFamily="18" charset="0"/>
                              </a:rPr>
                              <m:t>10</m:t>
                            </m:r>
                          </m:e>
                          <m:sup>
                            <m:r>
                              <a:rPr lang="en-US" altLang="ko-KR" sz="900" i="1">
                                <a:solidFill>
                                  <a:schemeClr val="tx1"/>
                                </a:solidFill>
                                <a:latin typeface="Cambria Math" panose="02040503050406030204" pitchFamily="18" charset="0"/>
                                <a:cs typeface="Times New Roman" panose="02020603050405020304" pitchFamily="18" charset="0"/>
                              </a:rPr>
                              <m:t>20</m:t>
                            </m:r>
                          </m:sup>
                        </m:sSup>
                      </m:oMath>
                    </a14:m>
                    <a:r>
                      <a:rPr lang="en-US" altLang="ko-KR" sz="900" dirty="0">
                        <a:solidFill>
                          <a:schemeClr val="tx1"/>
                        </a:solidFill>
                        <a:latin typeface="Times New Roman" panose="02020603050405020304" pitchFamily="18" charset="0"/>
                        <a:cs typeface="Times New Roman" panose="02020603050405020304" pitchFamily="18" charset="0"/>
                      </a:rPr>
                      <a:t>photons/sec/0.1%BW/</a:t>
                    </a:r>
                    <a:r>
                      <a:rPr lang="en-US" altLang="ko-KR" sz="900" dirty="0">
                        <a:solidFill>
                          <a:schemeClr val="tx1"/>
                        </a:solidFill>
                        <a:cs typeface="Times New Roman" panose="02020603050405020304" pitchFamily="18" charset="0"/>
                      </a:rPr>
                      <a:t> </a:t>
                    </a:r>
                    <a14:m>
                      <m:oMath xmlns:m="http://schemas.openxmlformats.org/officeDocument/2006/math">
                        <m:r>
                          <a:rPr lang="en-US" altLang="ko-KR" sz="900" i="1">
                            <a:solidFill>
                              <a:schemeClr val="tx1"/>
                            </a:solidFill>
                            <a:latin typeface="Cambria Math" panose="02040503050406030204" pitchFamily="18" charset="0"/>
                            <a:cs typeface="Times New Roman" panose="02020603050405020304" pitchFamily="18" charset="0"/>
                          </a:rPr>
                          <m:t>𝑚</m:t>
                        </m:r>
                        <m:sSup>
                          <m:sSupPr>
                            <m:ctrlPr>
                              <a:rPr lang="en-US" altLang="ko-KR" sz="900" i="1">
                                <a:solidFill>
                                  <a:schemeClr val="tx1"/>
                                </a:solidFill>
                                <a:latin typeface="Cambria Math" panose="02040503050406030204" pitchFamily="18" charset="0"/>
                                <a:cs typeface="Times New Roman" panose="02020603050405020304" pitchFamily="18" charset="0"/>
                              </a:rPr>
                            </m:ctrlPr>
                          </m:sSupPr>
                          <m:e>
                            <m:r>
                              <a:rPr lang="en-US" altLang="ko-KR" sz="900" i="1">
                                <a:solidFill>
                                  <a:schemeClr val="tx1"/>
                                </a:solidFill>
                                <a:latin typeface="Cambria Math" panose="02040503050406030204" pitchFamily="18" charset="0"/>
                                <a:cs typeface="Times New Roman" panose="02020603050405020304" pitchFamily="18" charset="0"/>
                              </a:rPr>
                              <m:t>𝑚</m:t>
                            </m:r>
                          </m:e>
                          <m:sup>
                            <m:r>
                              <a:rPr lang="en-US" altLang="ko-KR" sz="900" i="1">
                                <a:solidFill>
                                  <a:schemeClr val="tx1"/>
                                </a:solidFill>
                                <a:latin typeface="Cambria Math" panose="02040503050406030204" pitchFamily="18" charset="0"/>
                                <a:cs typeface="Times New Roman" panose="02020603050405020304" pitchFamily="18" charset="0"/>
                              </a:rPr>
                              <m:t>2</m:t>
                            </m:r>
                          </m:sup>
                        </m:sSup>
                        <m:r>
                          <a:rPr lang="en-US" altLang="ko-KR" sz="900" i="1">
                            <a:solidFill>
                              <a:schemeClr val="tx1"/>
                            </a:solidFill>
                            <a:latin typeface="Cambria Math" panose="02040503050406030204" pitchFamily="18" charset="0"/>
                            <a:cs typeface="Times New Roman" panose="02020603050405020304" pitchFamily="18" charset="0"/>
                          </a:rPr>
                          <m:t>/</m:t>
                        </m:r>
                        <m:r>
                          <a:rPr lang="en-US" altLang="ko-KR" sz="900" i="1">
                            <a:solidFill>
                              <a:schemeClr val="tx1"/>
                            </a:solidFill>
                            <a:latin typeface="Cambria Math" panose="02040503050406030204" pitchFamily="18" charset="0"/>
                            <a:cs typeface="Times New Roman" panose="02020603050405020304" pitchFamily="18" charset="0"/>
                          </a:rPr>
                          <m:t>𝑚𝑟𝑎</m:t>
                        </m:r>
                        <m:sSup>
                          <m:sSupPr>
                            <m:ctrlPr>
                              <a:rPr lang="en-US" altLang="ko-KR" sz="900" i="1">
                                <a:solidFill>
                                  <a:schemeClr val="tx1"/>
                                </a:solidFill>
                                <a:latin typeface="Cambria Math" panose="02040503050406030204" pitchFamily="18" charset="0"/>
                                <a:cs typeface="Times New Roman" panose="02020603050405020304" pitchFamily="18" charset="0"/>
                              </a:rPr>
                            </m:ctrlPr>
                          </m:sSupPr>
                          <m:e>
                            <m:r>
                              <a:rPr lang="en-US" altLang="ko-KR" sz="900" i="1">
                                <a:solidFill>
                                  <a:schemeClr val="tx1"/>
                                </a:solidFill>
                                <a:latin typeface="Cambria Math" panose="02040503050406030204" pitchFamily="18" charset="0"/>
                                <a:cs typeface="Times New Roman" panose="02020603050405020304" pitchFamily="18" charset="0"/>
                              </a:rPr>
                              <m:t>𝑑</m:t>
                            </m:r>
                          </m:e>
                          <m:sup>
                            <m:r>
                              <a:rPr lang="en-US" altLang="ko-KR" sz="900" i="1">
                                <a:solidFill>
                                  <a:schemeClr val="tx1"/>
                                </a:solidFill>
                                <a:latin typeface="Cambria Math" panose="02040503050406030204" pitchFamily="18" charset="0"/>
                                <a:cs typeface="Times New Roman" panose="02020603050405020304" pitchFamily="18" charset="0"/>
                              </a:rPr>
                              <m:t>2</m:t>
                            </m:r>
                          </m:sup>
                        </m:sSup>
                      </m:oMath>
                    </a14:m>
                    <a:endParaRPr lang="ko-KR" altLang="en-US" sz="9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1" name="직사각형 40">
                    <a:extLst>
                      <a:ext uri="{FF2B5EF4-FFF2-40B4-BE49-F238E27FC236}">
                        <a16:creationId xmlns:a16="http://schemas.microsoft.com/office/drawing/2014/main" id="{C8B1130C-1B88-AF7B-2F52-1FEE99500A38}"/>
                      </a:ext>
                    </a:extLst>
                  </p:cNvPr>
                  <p:cNvSpPr>
                    <a:spLocks noRot="1" noChangeAspect="1" noMove="1" noResize="1" noEditPoints="1" noAdjustHandles="1" noChangeArrowheads="1" noChangeShapeType="1" noTextEdit="1"/>
                  </p:cNvSpPr>
                  <p:nvPr/>
                </p:nvSpPr>
                <p:spPr>
                  <a:xfrm>
                    <a:off x="8219110" y="4526611"/>
                    <a:ext cx="3415280" cy="520700"/>
                  </a:xfrm>
                  <a:prstGeom prst="rect">
                    <a:avLst/>
                  </a:prstGeom>
                  <a:blipFill>
                    <a:blip r:embed="rId3"/>
                    <a:stretch>
                      <a:fillRect t="-5556" b="-11111"/>
                    </a:stretch>
                  </a:blipFill>
                  <a:ln>
                    <a:noFill/>
                  </a:ln>
                </p:spPr>
                <p:txBody>
                  <a:bodyPr/>
                  <a:lstStyle/>
                  <a:p>
                    <a:r>
                      <a:rPr lang="ko-KR" altLang="en-US">
                        <a:noFill/>
                      </a:rPr>
                      <a:t> </a:t>
                    </a:r>
                  </a:p>
                </p:txBody>
              </p:sp>
            </mc:Fallback>
          </mc:AlternateContent>
          <p:sp>
            <p:nvSpPr>
              <p:cNvPr id="120" name="직사각형 119">
                <a:extLst>
                  <a:ext uri="{FF2B5EF4-FFF2-40B4-BE49-F238E27FC236}">
                    <a16:creationId xmlns:a16="http://schemas.microsoft.com/office/drawing/2014/main" id="{FE32FAED-AE24-30B2-FE34-CBE7A124EE3D}"/>
                  </a:ext>
                </a:extLst>
              </p:cNvPr>
              <p:cNvSpPr/>
              <p:nvPr/>
            </p:nvSpPr>
            <p:spPr>
              <a:xfrm>
                <a:off x="8684877" y="5673656"/>
                <a:ext cx="2374901"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sz="1200" dirty="0">
                    <a:solidFill>
                      <a:schemeClr val="tx1"/>
                    </a:solidFill>
                    <a:latin typeface="Times New Roman" panose="02020603050405020304" pitchFamily="18" charset="0"/>
                    <a:cs typeface="Times New Roman" panose="02020603050405020304" pitchFamily="18" charset="0"/>
                  </a:rPr>
                  <a:t>mA</a:t>
                </a:r>
                <a:endParaRPr lang="ko-KR" altLang="en-US" sz="12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1" name="직사각형 120">
                    <a:extLst>
                      <a:ext uri="{FF2B5EF4-FFF2-40B4-BE49-F238E27FC236}">
                        <a16:creationId xmlns:a16="http://schemas.microsoft.com/office/drawing/2014/main" id="{913FDBDF-206C-A9C4-9252-BA5EE6082F54}"/>
                      </a:ext>
                    </a:extLst>
                  </p:cNvPr>
                  <p:cNvSpPr/>
                  <p:nvPr/>
                </p:nvSpPr>
                <p:spPr>
                  <a:xfrm>
                    <a:off x="8219110" y="5116728"/>
                    <a:ext cx="341528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14:m>
                      <m:oMath xmlns:m="http://schemas.openxmlformats.org/officeDocument/2006/math">
                        <m:sSup>
                          <m:sSupPr>
                            <m:ctrlPr>
                              <a:rPr lang="en-US" altLang="ko-KR" sz="900" i="1">
                                <a:solidFill>
                                  <a:schemeClr val="tx1"/>
                                </a:solidFill>
                                <a:latin typeface="Cambria Math" panose="02040503050406030204" pitchFamily="18" charset="0"/>
                                <a:cs typeface="Times New Roman" panose="02020603050405020304" pitchFamily="18" charset="0"/>
                              </a:rPr>
                            </m:ctrlPr>
                          </m:sSupPr>
                          <m:e>
                            <m:r>
                              <a:rPr lang="en-US" altLang="ko-KR" sz="900" i="1">
                                <a:solidFill>
                                  <a:schemeClr val="tx1"/>
                                </a:solidFill>
                                <a:latin typeface="Cambria Math" panose="02040503050406030204" pitchFamily="18" charset="0"/>
                                <a:cs typeface="Times New Roman" panose="02020603050405020304" pitchFamily="18" charset="0"/>
                              </a:rPr>
                              <m:t>10</m:t>
                            </m:r>
                          </m:e>
                          <m:sup>
                            <m:r>
                              <a:rPr lang="en-US" altLang="ko-KR" sz="900" i="1">
                                <a:solidFill>
                                  <a:schemeClr val="tx1"/>
                                </a:solidFill>
                                <a:latin typeface="Cambria Math" panose="02040503050406030204" pitchFamily="18" charset="0"/>
                                <a:cs typeface="Times New Roman" panose="02020603050405020304" pitchFamily="18" charset="0"/>
                              </a:rPr>
                              <m:t>18</m:t>
                            </m:r>
                          </m:sup>
                        </m:sSup>
                      </m:oMath>
                    </a14:m>
                    <a:r>
                      <a:rPr lang="en-US" altLang="ko-KR" sz="900" dirty="0">
                        <a:solidFill>
                          <a:schemeClr val="tx1"/>
                        </a:solidFill>
                        <a:latin typeface="Times New Roman" panose="02020603050405020304" pitchFamily="18" charset="0"/>
                        <a:cs typeface="Times New Roman" panose="02020603050405020304" pitchFamily="18" charset="0"/>
                      </a:rPr>
                      <a:t>photons/sec/0.1%BW/</a:t>
                    </a:r>
                    <a:r>
                      <a:rPr lang="en-US" altLang="ko-KR" sz="900" dirty="0">
                        <a:solidFill>
                          <a:schemeClr val="tx1"/>
                        </a:solidFill>
                        <a:cs typeface="Times New Roman" panose="02020603050405020304" pitchFamily="18" charset="0"/>
                      </a:rPr>
                      <a:t> </a:t>
                    </a:r>
                    <a14:m>
                      <m:oMath xmlns:m="http://schemas.openxmlformats.org/officeDocument/2006/math">
                        <m:r>
                          <a:rPr lang="en-US" altLang="ko-KR" sz="900" i="1">
                            <a:solidFill>
                              <a:schemeClr val="tx1"/>
                            </a:solidFill>
                            <a:latin typeface="Cambria Math" panose="02040503050406030204" pitchFamily="18" charset="0"/>
                            <a:cs typeface="Times New Roman" panose="02020603050405020304" pitchFamily="18" charset="0"/>
                          </a:rPr>
                          <m:t>𝑚</m:t>
                        </m:r>
                        <m:sSup>
                          <m:sSupPr>
                            <m:ctrlPr>
                              <a:rPr lang="en-US" altLang="ko-KR" sz="900" i="1">
                                <a:solidFill>
                                  <a:schemeClr val="tx1"/>
                                </a:solidFill>
                                <a:latin typeface="Cambria Math" panose="02040503050406030204" pitchFamily="18" charset="0"/>
                                <a:cs typeface="Times New Roman" panose="02020603050405020304" pitchFamily="18" charset="0"/>
                              </a:rPr>
                            </m:ctrlPr>
                          </m:sSupPr>
                          <m:e>
                            <m:r>
                              <a:rPr lang="en-US" altLang="ko-KR" sz="900" i="1">
                                <a:solidFill>
                                  <a:schemeClr val="tx1"/>
                                </a:solidFill>
                                <a:latin typeface="Cambria Math" panose="02040503050406030204" pitchFamily="18" charset="0"/>
                                <a:cs typeface="Times New Roman" panose="02020603050405020304" pitchFamily="18" charset="0"/>
                              </a:rPr>
                              <m:t>𝑚</m:t>
                            </m:r>
                          </m:e>
                          <m:sup>
                            <m:r>
                              <a:rPr lang="en-US" altLang="ko-KR" sz="900" i="1">
                                <a:solidFill>
                                  <a:schemeClr val="tx1"/>
                                </a:solidFill>
                                <a:latin typeface="Cambria Math" panose="02040503050406030204" pitchFamily="18" charset="0"/>
                                <a:cs typeface="Times New Roman" panose="02020603050405020304" pitchFamily="18" charset="0"/>
                              </a:rPr>
                              <m:t>2</m:t>
                            </m:r>
                          </m:sup>
                        </m:sSup>
                        <m:r>
                          <a:rPr lang="en-US" altLang="ko-KR" sz="900" i="1">
                            <a:solidFill>
                              <a:schemeClr val="tx1"/>
                            </a:solidFill>
                            <a:latin typeface="Cambria Math" panose="02040503050406030204" pitchFamily="18" charset="0"/>
                            <a:cs typeface="Times New Roman" panose="02020603050405020304" pitchFamily="18" charset="0"/>
                          </a:rPr>
                          <m:t>/</m:t>
                        </m:r>
                        <m:r>
                          <a:rPr lang="en-US" altLang="ko-KR" sz="900" i="1">
                            <a:solidFill>
                              <a:schemeClr val="tx1"/>
                            </a:solidFill>
                            <a:latin typeface="Cambria Math" panose="02040503050406030204" pitchFamily="18" charset="0"/>
                            <a:cs typeface="Times New Roman" panose="02020603050405020304" pitchFamily="18" charset="0"/>
                          </a:rPr>
                          <m:t>𝑚𝑟𝑎</m:t>
                        </m:r>
                        <m:sSup>
                          <m:sSupPr>
                            <m:ctrlPr>
                              <a:rPr lang="en-US" altLang="ko-KR" sz="900" i="1">
                                <a:solidFill>
                                  <a:schemeClr val="tx1"/>
                                </a:solidFill>
                                <a:latin typeface="Cambria Math" panose="02040503050406030204" pitchFamily="18" charset="0"/>
                                <a:cs typeface="Times New Roman" panose="02020603050405020304" pitchFamily="18" charset="0"/>
                              </a:rPr>
                            </m:ctrlPr>
                          </m:sSupPr>
                          <m:e>
                            <m:r>
                              <a:rPr lang="en-US" altLang="ko-KR" sz="900" i="1">
                                <a:solidFill>
                                  <a:schemeClr val="tx1"/>
                                </a:solidFill>
                                <a:latin typeface="Cambria Math" panose="02040503050406030204" pitchFamily="18" charset="0"/>
                                <a:cs typeface="Times New Roman" panose="02020603050405020304" pitchFamily="18" charset="0"/>
                              </a:rPr>
                              <m:t>𝑑</m:t>
                            </m:r>
                          </m:e>
                          <m:sup>
                            <m:r>
                              <a:rPr lang="en-US" altLang="ko-KR" sz="900" i="1">
                                <a:solidFill>
                                  <a:schemeClr val="tx1"/>
                                </a:solidFill>
                                <a:latin typeface="Cambria Math" panose="02040503050406030204" pitchFamily="18" charset="0"/>
                                <a:cs typeface="Times New Roman" panose="02020603050405020304" pitchFamily="18" charset="0"/>
                              </a:rPr>
                              <m:t>2</m:t>
                            </m:r>
                          </m:sup>
                        </m:sSup>
                      </m:oMath>
                    </a14:m>
                    <a:endParaRPr lang="ko-KR" altLang="en-US" sz="9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21" name="직사각형 120">
                    <a:extLst>
                      <a:ext uri="{FF2B5EF4-FFF2-40B4-BE49-F238E27FC236}">
                        <a16:creationId xmlns:a16="http://schemas.microsoft.com/office/drawing/2014/main" id="{913FDBDF-206C-A9C4-9252-BA5EE6082F54}"/>
                      </a:ext>
                    </a:extLst>
                  </p:cNvPr>
                  <p:cNvSpPr>
                    <a:spLocks noRot="1" noChangeAspect="1" noMove="1" noResize="1" noEditPoints="1" noAdjustHandles="1" noChangeArrowheads="1" noChangeShapeType="1" noTextEdit="1"/>
                  </p:cNvSpPr>
                  <p:nvPr/>
                </p:nvSpPr>
                <p:spPr>
                  <a:xfrm>
                    <a:off x="8219110" y="5116728"/>
                    <a:ext cx="3415280" cy="520700"/>
                  </a:xfrm>
                  <a:prstGeom prst="rect">
                    <a:avLst/>
                  </a:prstGeom>
                  <a:blipFill>
                    <a:blip r:embed="rId4"/>
                    <a:stretch>
                      <a:fillRect t="-5556" b="-11111"/>
                    </a:stretch>
                  </a:blipFill>
                  <a:ln>
                    <a:noFill/>
                  </a:ln>
                </p:spPr>
                <p:txBody>
                  <a:bodyPr/>
                  <a:lstStyle/>
                  <a:p>
                    <a:r>
                      <a:rPr lang="ko-KR" altLang="en-US">
                        <a:noFill/>
                      </a:rPr>
                      <a:t> </a:t>
                    </a:r>
                  </a:p>
                </p:txBody>
              </p:sp>
            </mc:Fallback>
          </mc:AlternateContent>
        </p:grpSp>
        <p:sp>
          <p:nvSpPr>
            <p:cNvPr id="12" name="직사각형 11">
              <a:extLst>
                <a:ext uri="{FF2B5EF4-FFF2-40B4-BE49-F238E27FC236}">
                  <a16:creationId xmlns:a16="http://schemas.microsoft.com/office/drawing/2014/main" id="{23C4F274-6ACD-9BF5-010D-F9B2E9DF40C1}"/>
                </a:ext>
              </a:extLst>
            </p:cNvPr>
            <p:cNvSpPr/>
            <p:nvPr/>
          </p:nvSpPr>
          <p:spPr>
            <a:xfrm>
              <a:off x="6346838" y="5000130"/>
              <a:ext cx="2691355" cy="305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r>
                <a:rPr lang="en-US" altLang="ko-KR" sz="1051" dirty="0">
                  <a:solidFill>
                    <a:schemeClr val="tx1"/>
                  </a:solidFill>
                  <a:latin typeface="Times New Roman" panose="02020603050405020304" pitchFamily="18" charset="0"/>
                  <a:cs typeface="Times New Roman" panose="02020603050405020304" pitchFamily="18" charset="0"/>
                </a:rPr>
                <a:t>Single Bunch Brightness-8keV</a:t>
              </a:r>
              <a:endParaRPr lang="ko-KR" altLang="en-US" sz="105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직사각형 12">
                  <a:extLst>
                    <a:ext uri="{FF2B5EF4-FFF2-40B4-BE49-F238E27FC236}">
                      <a16:creationId xmlns:a16="http://schemas.microsoft.com/office/drawing/2014/main" id="{5FA14B3F-D33F-1219-C044-B39D5CB76BB7}"/>
                    </a:ext>
                  </a:extLst>
                </p:cNvPr>
                <p:cNvSpPr/>
                <p:nvPr/>
              </p:nvSpPr>
              <p:spPr>
                <a:xfrm>
                  <a:off x="8800134" y="4944811"/>
                  <a:ext cx="1234391" cy="388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14:m>
                    <m:oMath xmlns:m="http://schemas.openxmlformats.org/officeDocument/2006/math">
                      <m:r>
                        <a:rPr lang="en-US" altLang="ko-KR" sz="1200" i="1">
                          <a:solidFill>
                            <a:srgbClr val="FF0000"/>
                          </a:solidFill>
                          <a:latin typeface="Cambria Math" panose="02040503050406030204" pitchFamily="18" charset="0"/>
                          <a:ea typeface="Cambria Math" panose="02040503050406030204" pitchFamily="18" charset="0"/>
                        </a:rPr>
                        <m:t>162</m:t>
                      </m:r>
                      <m:r>
                        <a:rPr lang="en-US" altLang="ko-KR" sz="1200" i="1">
                          <a:solidFill>
                            <a:schemeClr val="tx1"/>
                          </a:solidFill>
                          <a:latin typeface="Cambria Math" panose="02040503050406030204" pitchFamily="18" charset="0"/>
                          <a:ea typeface="Cambria Math" panose="02040503050406030204" pitchFamily="18" charset="0"/>
                        </a:rPr>
                        <m:t>/</m:t>
                      </m:r>
                    </m:oMath>
                  </a14:m>
                  <a:r>
                    <a:rPr lang="en-US" altLang="ko-KR" sz="1200" dirty="0">
                      <a:solidFill>
                        <a:srgbClr val="0000FF"/>
                      </a:solidFill>
                      <a:latin typeface="Times New Roman" panose="02020603050405020304" pitchFamily="18" charset="0"/>
                      <a:cs typeface="Times New Roman" panose="02020603050405020304" pitchFamily="18" charset="0"/>
                    </a:rPr>
                    <a:t>40</a:t>
                  </a:r>
                  <a:endParaRPr lang="ko-KR" altLang="en-US" sz="12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13" name="직사각형 12">
                  <a:extLst>
                    <a:ext uri="{FF2B5EF4-FFF2-40B4-BE49-F238E27FC236}">
                      <a16:creationId xmlns:a16="http://schemas.microsoft.com/office/drawing/2014/main" id="{5FA14B3F-D33F-1219-C044-B39D5CB76BB7}"/>
                    </a:ext>
                  </a:extLst>
                </p:cNvPr>
                <p:cNvSpPr>
                  <a:spLocks noRot="1" noChangeAspect="1" noMove="1" noResize="1" noEditPoints="1" noAdjustHandles="1" noChangeArrowheads="1" noChangeShapeType="1" noTextEdit="1"/>
                </p:cNvSpPr>
                <p:nvPr/>
              </p:nvSpPr>
              <p:spPr>
                <a:xfrm>
                  <a:off x="8800134" y="4944811"/>
                  <a:ext cx="1234391" cy="388155"/>
                </a:xfrm>
                <a:prstGeom prst="rect">
                  <a:avLst/>
                </a:prstGeom>
                <a:blipFill>
                  <a:blip r:embed="rId5"/>
                  <a:stretch>
                    <a:fillRect b="-7407"/>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2" name="직사각형 41">
                  <a:extLst>
                    <a:ext uri="{FF2B5EF4-FFF2-40B4-BE49-F238E27FC236}">
                      <a16:creationId xmlns:a16="http://schemas.microsoft.com/office/drawing/2014/main" id="{0B4E1A17-C184-7B3F-FC99-0BA7918B173F}"/>
                    </a:ext>
                  </a:extLst>
                </p:cNvPr>
                <p:cNvSpPr/>
                <p:nvPr/>
              </p:nvSpPr>
              <p:spPr>
                <a:xfrm>
                  <a:off x="8805737" y="5368656"/>
                  <a:ext cx="1409872" cy="388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altLang="ko-KR" sz="1200" i="1">
                            <a:solidFill>
                              <a:srgbClr val="FF0000"/>
                            </a:solidFill>
                            <a:latin typeface="Cambria Math" panose="02040503050406030204" pitchFamily="18" charset="0"/>
                            <a:ea typeface="Cambria Math" panose="02040503050406030204" pitchFamily="18" charset="0"/>
                          </a:rPr>
                          <m:t>4.16</m:t>
                        </m:r>
                        <m:r>
                          <a:rPr lang="en-US" altLang="ko-KR" sz="1200" i="1">
                            <a:solidFill>
                              <a:schemeClr val="tx1"/>
                            </a:solidFill>
                            <a:latin typeface="Cambria Math" panose="02040503050406030204" pitchFamily="18" charset="0"/>
                            <a:ea typeface="Cambria Math" panose="02040503050406030204" pitchFamily="18" charset="0"/>
                          </a:rPr>
                          <m:t>/</m:t>
                        </m:r>
                        <m:r>
                          <a:rPr lang="en-US" altLang="ko-KR" sz="1200">
                            <a:solidFill>
                              <a:srgbClr val="0000FF"/>
                            </a:solidFill>
                            <a:latin typeface="Cambria Math" panose="02040503050406030204" pitchFamily="18" charset="0"/>
                            <a:ea typeface="Cambria Math" panose="02040503050406030204" pitchFamily="18" charset="0"/>
                          </a:rPr>
                          <m:t>0.6</m:t>
                        </m:r>
                      </m:oMath>
                    </m:oMathPara>
                  </a14:m>
                  <a:endParaRPr lang="ko-KR" altLang="en-US" sz="12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42" name="직사각형 41">
                  <a:extLst>
                    <a:ext uri="{FF2B5EF4-FFF2-40B4-BE49-F238E27FC236}">
                      <a16:creationId xmlns:a16="http://schemas.microsoft.com/office/drawing/2014/main" id="{0B4E1A17-C184-7B3F-FC99-0BA7918B173F}"/>
                    </a:ext>
                  </a:extLst>
                </p:cNvPr>
                <p:cNvSpPr>
                  <a:spLocks noRot="1" noChangeAspect="1" noMove="1" noResize="1" noEditPoints="1" noAdjustHandles="1" noChangeArrowheads="1" noChangeShapeType="1" noTextEdit="1"/>
                </p:cNvSpPr>
                <p:nvPr/>
              </p:nvSpPr>
              <p:spPr>
                <a:xfrm>
                  <a:off x="8805737" y="5368656"/>
                  <a:ext cx="1409872" cy="388155"/>
                </a:xfrm>
                <a:prstGeom prst="rect">
                  <a:avLst/>
                </a:prstGeom>
                <a:blipFill>
                  <a:blip r:embed="rId6"/>
                  <a:stretch>
                    <a:fillRect/>
                  </a:stretch>
                </a:blipFill>
                <a:ln>
                  <a:noFill/>
                </a:ln>
              </p:spPr>
              <p:txBody>
                <a:bodyPr/>
                <a:lstStyle/>
                <a:p>
                  <a:r>
                    <a:rPr lang="ko-KR" altLang="en-US">
                      <a:noFill/>
                    </a:rPr>
                    <a:t> </a:t>
                  </a:r>
                </a:p>
              </p:txBody>
            </p:sp>
          </mc:Fallback>
        </mc:AlternateContent>
      </p:grpSp>
      <p:sp>
        <p:nvSpPr>
          <p:cNvPr id="43" name="타원 42">
            <a:extLst>
              <a:ext uri="{FF2B5EF4-FFF2-40B4-BE49-F238E27FC236}">
                <a16:creationId xmlns:a16="http://schemas.microsoft.com/office/drawing/2014/main" id="{06C8C115-D468-F3A4-1DCC-E3F975C57D82}"/>
              </a:ext>
            </a:extLst>
          </p:cNvPr>
          <p:cNvSpPr/>
          <p:nvPr/>
        </p:nvSpPr>
        <p:spPr>
          <a:xfrm>
            <a:off x="7242678" y="1028254"/>
            <a:ext cx="1967753" cy="19677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4" name="타원 43">
            <a:extLst>
              <a:ext uri="{FF2B5EF4-FFF2-40B4-BE49-F238E27FC236}">
                <a16:creationId xmlns:a16="http://schemas.microsoft.com/office/drawing/2014/main" id="{826BA349-C680-DAD6-A083-D801850CF9BA}"/>
              </a:ext>
            </a:extLst>
          </p:cNvPr>
          <p:cNvSpPr/>
          <p:nvPr/>
        </p:nvSpPr>
        <p:spPr>
          <a:xfrm>
            <a:off x="8193747" y="2939927"/>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타원 44">
            <a:extLst>
              <a:ext uri="{FF2B5EF4-FFF2-40B4-BE49-F238E27FC236}">
                <a16:creationId xmlns:a16="http://schemas.microsoft.com/office/drawing/2014/main" id="{ABC0F98D-76DA-3D97-4CE9-2F2C9C5F4C7C}"/>
              </a:ext>
            </a:extLst>
          </p:cNvPr>
          <p:cNvSpPr/>
          <p:nvPr/>
        </p:nvSpPr>
        <p:spPr>
          <a:xfrm>
            <a:off x="8449508" y="2912465"/>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타원 45">
            <a:extLst>
              <a:ext uri="{FF2B5EF4-FFF2-40B4-BE49-F238E27FC236}">
                <a16:creationId xmlns:a16="http://schemas.microsoft.com/office/drawing/2014/main" id="{BD32CFE7-FFC7-6D3C-3447-EE9F51667756}"/>
              </a:ext>
            </a:extLst>
          </p:cNvPr>
          <p:cNvSpPr/>
          <p:nvPr/>
        </p:nvSpPr>
        <p:spPr>
          <a:xfrm>
            <a:off x="8650111" y="2816253"/>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타원 46">
            <a:extLst>
              <a:ext uri="{FF2B5EF4-FFF2-40B4-BE49-F238E27FC236}">
                <a16:creationId xmlns:a16="http://schemas.microsoft.com/office/drawing/2014/main" id="{AC2CF36C-6129-7A1A-C05B-22128E1035B8}"/>
              </a:ext>
            </a:extLst>
          </p:cNvPr>
          <p:cNvSpPr/>
          <p:nvPr/>
        </p:nvSpPr>
        <p:spPr>
          <a:xfrm>
            <a:off x="8824923" y="2695679"/>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타원 47">
            <a:extLst>
              <a:ext uri="{FF2B5EF4-FFF2-40B4-BE49-F238E27FC236}">
                <a16:creationId xmlns:a16="http://schemas.microsoft.com/office/drawing/2014/main" id="{2772B982-236E-562F-E513-FAA27DCDCA35}"/>
              </a:ext>
            </a:extLst>
          </p:cNvPr>
          <p:cNvSpPr/>
          <p:nvPr/>
        </p:nvSpPr>
        <p:spPr>
          <a:xfrm>
            <a:off x="8955496" y="2533755"/>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타원 48">
            <a:extLst>
              <a:ext uri="{FF2B5EF4-FFF2-40B4-BE49-F238E27FC236}">
                <a16:creationId xmlns:a16="http://schemas.microsoft.com/office/drawing/2014/main" id="{2C96C7C5-944F-28DE-F205-86A6FE48D60B}"/>
              </a:ext>
            </a:extLst>
          </p:cNvPr>
          <p:cNvSpPr/>
          <p:nvPr/>
        </p:nvSpPr>
        <p:spPr>
          <a:xfrm>
            <a:off x="9071417" y="2382701"/>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타원 49">
            <a:extLst>
              <a:ext uri="{FF2B5EF4-FFF2-40B4-BE49-F238E27FC236}">
                <a16:creationId xmlns:a16="http://schemas.microsoft.com/office/drawing/2014/main" id="{44F67B4E-2E54-C3EF-C0C0-71FFAD3B20D7}"/>
              </a:ext>
            </a:extLst>
          </p:cNvPr>
          <p:cNvSpPr/>
          <p:nvPr/>
        </p:nvSpPr>
        <p:spPr>
          <a:xfrm>
            <a:off x="9126576" y="2204987"/>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타원 50">
            <a:extLst>
              <a:ext uri="{FF2B5EF4-FFF2-40B4-BE49-F238E27FC236}">
                <a16:creationId xmlns:a16="http://schemas.microsoft.com/office/drawing/2014/main" id="{3017BA46-650A-36E9-3F26-1CD0437BD0AE}"/>
              </a:ext>
            </a:extLst>
          </p:cNvPr>
          <p:cNvSpPr/>
          <p:nvPr/>
        </p:nvSpPr>
        <p:spPr>
          <a:xfrm>
            <a:off x="9168503" y="2037271"/>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타원 51">
            <a:extLst>
              <a:ext uri="{FF2B5EF4-FFF2-40B4-BE49-F238E27FC236}">
                <a16:creationId xmlns:a16="http://schemas.microsoft.com/office/drawing/2014/main" id="{D9ECB593-912C-ED88-27B3-16ACA7BEA9C7}"/>
              </a:ext>
            </a:extLst>
          </p:cNvPr>
          <p:cNvSpPr/>
          <p:nvPr/>
        </p:nvSpPr>
        <p:spPr>
          <a:xfrm>
            <a:off x="9168503" y="1859555"/>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타원 52">
            <a:extLst>
              <a:ext uri="{FF2B5EF4-FFF2-40B4-BE49-F238E27FC236}">
                <a16:creationId xmlns:a16="http://schemas.microsoft.com/office/drawing/2014/main" id="{F976D8F0-C847-8191-BB25-8BDA45AEE6EB}"/>
              </a:ext>
            </a:extLst>
          </p:cNvPr>
          <p:cNvSpPr/>
          <p:nvPr/>
        </p:nvSpPr>
        <p:spPr>
          <a:xfrm>
            <a:off x="9100111" y="1629955"/>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타원 53">
            <a:extLst>
              <a:ext uri="{FF2B5EF4-FFF2-40B4-BE49-F238E27FC236}">
                <a16:creationId xmlns:a16="http://schemas.microsoft.com/office/drawing/2014/main" id="{36DD77DA-28A4-36FE-36D3-9363B8B48417}"/>
              </a:ext>
            </a:extLst>
          </p:cNvPr>
          <p:cNvSpPr/>
          <p:nvPr/>
        </p:nvSpPr>
        <p:spPr>
          <a:xfrm>
            <a:off x="9016259" y="1455515"/>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타원 54">
            <a:extLst>
              <a:ext uri="{FF2B5EF4-FFF2-40B4-BE49-F238E27FC236}">
                <a16:creationId xmlns:a16="http://schemas.microsoft.com/office/drawing/2014/main" id="{973BD7B5-9D93-1D39-D12A-0F7DD8BCC706}"/>
              </a:ext>
            </a:extLst>
          </p:cNvPr>
          <p:cNvSpPr/>
          <p:nvPr/>
        </p:nvSpPr>
        <p:spPr>
          <a:xfrm>
            <a:off x="8880083" y="1297739"/>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타원 55">
            <a:extLst>
              <a:ext uri="{FF2B5EF4-FFF2-40B4-BE49-F238E27FC236}">
                <a16:creationId xmlns:a16="http://schemas.microsoft.com/office/drawing/2014/main" id="{E6BB3409-ED57-0F35-9C8F-23472EB80432}"/>
              </a:ext>
            </a:extLst>
          </p:cNvPr>
          <p:cNvSpPr/>
          <p:nvPr/>
        </p:nvSpPr>
        <p:spPr>
          <a:xfrm>
            <a:off x="8760429" y="1164773"/>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타원 56">
            <a:extLst>
              <a:ext uri="{FF2B5EF4-FFF2-40B4-BE49-F238E27FC236}">
                <a16:creationId xmlns:a16="http://schemas.microsoft.com/office/drawing/2014/main" id="{BB94AAE0-1214-7EBC-E99C-2F17212273FC}"/>
              </a:ext>
            </a:extLst>
          </p:cNvPr>
          <p:cNvSpPr/>
          <p:nvPr/>
        </p:nvSpPr>
        <p:spPr>
          <a:xfrm>
            <a:off x="8603141" y="1061891"/>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타원 57">
            <a:extLst>
              <a:ext uri="{FF2B5EF4-FFF2-40B4-BE49-F238E27FC236}">
                <a16:creationId xmlns:a16="http://schemas.microsoft.com/office/drawing/2014/main" id="{2D396E0E-0C63-C413-6202-0D292B60B57A}"/>
              </a:ext>
            </a:extLst>
          </p:cNvPr>
          <p:cNvSpPr/>
          <p:nvPr/>
        </p:nvSpPr>
        <p:spPr>
          <a:xfrm>
            <a:off x="8415927" y="999189"/>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타원 58">
            <a:extLst>
              <a:ext uri="{FF2B5EF4-FFF2-40B4-BE49-F238E27FC236}">
                <a16:creationId xmlns:a16="http://schemas.microsoft.com/office/drawing/2014/main" id="{FB6945B3-B37E-1AEF-2F33-81144F191721}"/>
              </a:ext>
            </a:extLst>
          </p:cNvPr>
          <p:cNvSpPr/>
          <p:nvPr/>
        </p:nvSpPr>
        <p:spPr>
          <a:xfrm>
            <a:off x="8212001" y="964033"/>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타원 59">
            <a:extLst>
              <a:ext uri="{FF2B5EF4-FFF2-40B4-BE49-F238E27FC236}">
                <a16:creationId xmlns:a16="http://schemas.microsoft.com/office/drawing/2014/main" id="{2BA22160-49F7-889F-38E2-1DFDC787032D}"/>
              </a:ext>
            </a:extLst>
          </p:cNvPr>
          <p:cNvSpPr/>
          <p:nvPr/>
        </p:nvSpPr>
        <p:spPr>
          <a:xfrm>
            <a:off x="8026157" y="964033"/>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타원 60">
            <a:extLst>
              <a:ext uri="{FF2B5EF4-FFF2-40B4-BE49-F238E27FC236}">
                <a16:creationId xmlns:a16="http://schemas.microsoft.com/office/drawing/2014/main" id="{40572A3C-EFB0-3A19-A248-D0F38662F72E}"/>
              </a:ext>
            </a:extLst>
          </p:cNvPr>
          <p:cNvSpPr/>
          <p:nvPr/>
        </p:nvSpPr>
        <p:spPr>
          <a:xfrm>
            <a:off x="7847447" y="1006731"/>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타원 61">
            <a:extLst>
              <a:ext uri="{FF2B5EF4-FFF2-40B4-BE49-F238E27FC236}">
                <a16:creationId xmlns:a16="http://schemas.microsoft.com/office/drawing/2014/main" id="{8F73066D-C280-24E4-8C53-B7A650DB0777}"/>
              </a:ext>
            </a:extLst>
          </p:cNvPr>
          <p:cNvSpPr/>
          <p:nvPr/>
        </p:nvSpPr>
        <p:spPr>
          <a:xfrm>
            <a:off x="7685737" y="1091639"/>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타원 62">
            <a:extLst>
              <a:ext uri="{FF2B5EF4-FFF2-40B4-BE49-F238E27FC236}">
                <a16:creationId xmlns:a16="http://schemas.microsoft.com/office/drawing/2014/main" id="{FDF10AF1-C1DE-CC3D-BE76-7F95938C776F}"/>
              </a:ext>
            </a:extLst>
          </p:cNvPr>
          <p:cNvSpPr/>
          <p:nvPr/>
        </p:nvSpPr>
        <p:spPr>
          <a:xfrm>
            <a:off x="7546344" y="1187420"/>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타원 63">
            <a:extLst>
              <a:ext uri="{FF2B5EF4-FFF2-40B4-BE49-F238E27FC236}">
                <a16:creationId xmlns:a16="http://schemas.microsoft.com/office/drawing/2014/main" id="{1DAEDC58-CF90-AA5B-22AA-B7A035E1F876}"/>
              </a:ext>
            </a:extLst>
          </p:cNvPr>
          <p:cNvSpPr/>
          <p:nvPr/>
        </p:nvSpPr>
        <p:spPr>
          <a:xfrm>
            <a:off x="7407091" y="1319227"/>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타원 64">
            <a:extLst>
              <a:ext uri="{FF2B5EF4-FFF2-40B4-BE49-F238E27FC236}">
                <a16:creationId xmlns:a16="http://schemas.microsoft.com/office/drawing/2014/main" id="{835BDE96-93AB-CAE3-0D1D-0254FF56DA05}"/>
              </a:ext>
            </a:extLst>
          </p:cNvPr>
          <p:cNvSpPr/>
          <p:nvPr/>
        </p:nvSpPr>
        <p:spPr>
          <a:xfrm>
            <a:off x="7312115" y="1468132"/>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타원 65">
            <a:extLst>
              <a:ext uri="{FF2B5EF4-FFF2-40B4-BE49-F238E27FC236}">
                <a16:creationId xmlns:a16="http://schemas.microsoft.com/office/drawing/2014/main" id="{859B8D34-5714-EF14-6C79-658E4F11E9B6}"/>
              </a:ext>
            </a:extLst>
          </p:cNvPr>
          <p:cNvSpPr/>
          <p:nvPr/>
        </p:nvSpPr>
        <p:spPr>
          <a:xfrm>
            <a:off x="7228381" y="1629955"/>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타원 66">
            <a:extLst>
              <a:ext uri="{FF2B5EF4-FFF2-40B4-BE49-F238E27FC236}">
                <a16:creationId xmlns:a16="http://schemas.microsoft.com/office/drawing/2014/main" id="{8C7A54FE-5E4E-90B6-02EE-280F900BC1D6}"/>
              </a:ext>
            </a:extLst>
          </p:cNvPr>
          <p:cNvSpPr/>
          <p:nvPr/>
        </p:nvSpPr>
        <p:spPr>
          <a:xfrm>
            <a:off x="7187517" y="1854817"/>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타원 67">
            <a:extLst>
              <a:ext uri="{FF2B5EF4-FFF2-40B4-BE49-F238E27FC236}">
                <a16:creationId xmlns:a16="http://schemas.microsoft.com/office/drawing/2014/main" id="{CA124782-67F9-035A-FA56-A08042AC3F73}"/>
              </a:ext>
            </a:extLst>
          </p:cNvPr>
          <p:cNvSpPr/>
          <p:nvPr/>
        </p:nvSpPr>
        <p:spPr>
          <a:xfrm>
            <a:off x="7192523" y="2037271"/>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타원 68">
            <a:extLst>
              <a:ext uri="{FF2B5EF4-FFF2-40B4-BE49-F238E27FC236}">
                <a16:creationId xmlns:a16="http://schemas.microsoft.com/office/drawing/2014/main" id="{2FBA9C7A-6355-1D2E-C831-1FEE60DB76ED}"/>
              </a:ext>
            </a:extLst>
          </p:cNvPr>
          <p:cNvSpPr/>
          <p:nvPr/>
        </p:nvSpPr>
        <p:spPr>
          <a:xfrm>
            <a:off x="7228381" y="2207187"/>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타원 69">
            <a:extLst>
              <a:ext uri="{FF2B5EF4-FFF2-40B4-BE49-F238E27FC236}">
                <a16:creationId xmlns:a16="http://schemas.microsoft.com/office/drawing/2014/main" id="{6E8E473C-31BD-7C49-5FD4-A5641E990861}"/>
              </a:ext>
            </a:extLst>
          </p:cNvPr>
          <p:cNvSpPr/>
          <p:nvPr/>
        </p:nvSpPr>
        <p:spPr>
          <a:xfrm>
            <a:off x="7283540" y="2386068"/>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타원 70">
            <a:extLst>
              <a:ext uri="{FF2B5EF4-FFF2-40B4-BE49-F238E27FC236}">
                <a16:creationId xmlns:a16="http://schemas.microsoft.com/office/drawing/2014/main" id="{6A1A1A31-9D1F-9C02-E595-0F11B76902DB}"/>
              </a:ext>
            </a:extLst>
          </p:cNvPr>
          <p:cNvSpPr/>
          <p:nvPr/>
        </p:nvSpPr>
        <p:spPr>
          <a:xfrm>
            <a:off x="7373940" y="2529409"/>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타원 71">
            <a:extLst>
              <a:ext uri="{FF2B5EF4-FFF2-40B4-BE49-F238E27FC236}">
                <a16:creationId xmlns:a16="http://schemas.microsoft.com/office/drawing/2014/main" id="{CADE605C-8CD9-2FC1-17C3-C4353B7EFC2C}"/>
              </a:ext>
            </a:extLst>
          </p:cNvPr>
          <p:cNvSpPr/>
          <p:nvPr/>
        </p:nvSpPr>
        <p:spPr>
          <a:xfrm>
            <a:off x="7484259" y="2673239"/>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타원 72">
            <a:extLst>
              <a:ext uri="{FF2B5EF4-FFF2-40B4-BE49-F238E27FC236}">
                <a16:creationId xmlns:a16="http://schemas.microsoft.com/office/drawing/2014/main" id="{6C986FAB-6076-D35F-0507-2067004303C3}"/>
              </a:ext>
            </a:extLst>
          </p:cNvPr>
          <p:cNvSpPr/>
          <p:nvPr/>
        </p:nvSpPr>
        <p:spPr>
          <a:xfrm>
            <a:off x="7621852" y="2783557"/>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타원 73">
            <a:extLst>
              <a:ext uri="{FF2B5EF4-FFF2-40B4-BE49-F238E27FC236}">
                <a16:creationId xmlns:a16="http://schemas.microsoft.com/office/drawing/2014/main" id="{2DD7FB40-8AE5-7A3B-3F0B-2482586F229C}"/>
              </a:ext>
            </a:extLst>
          </p:cNvPr>
          <p:cNvSpPr/>
          <p:nvPr/>
        </p:nvSpPr>
        <p:spPr>
          <a:xfrm>
            <a:off x="7800045" y="2867364"/>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타원 74">
            <a:extLst>
              <a:ext uri="{FF2B5EF4-FFF2-40B4-BE49-F238E27FC236}">
                <a16:creationId xmlns:a16="http://schemas.microsoft.com/office/drawing/2014/main" id="{E2326225-85D4-2C79-3F0E-5DE1B4900420}"/>
              </a:ext>
            </a:extLst>
          </p:cNvPr>
          <p:cNvSpPr/>
          <p:nvPr/>
        </p:nvSpPr>
        <p:spPr>
          <a:xfrm>
            <a:off x="8000691" y="2911939"/>
            <a:ext cx="110319" cy="110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타원 75">
            <a:extLst>
              <a:ext uri="{FF2B5EF4-FFF2-40B4-BE49-F238E27FC236}">
                <a16:creationId xmlns:a16="http://schemas.microsoft.com/office/drawing/2014/main" id="{47963CC0-BAF8-36FB-7C41-7B0A259A7548}"/>
              </a:ext>
            </a:extLst>
          </p:cNvPr>
          <p:cNvSpPr/>
          <p:nvPr/>
        </p:nvSpPr>
        <p:spPr>
          <a:xfrm>
            <a:off x="7242678" y="3856468"/>
            <a:ext cx="1967753" cy="19677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2" name="타원 91">
            <a:extLst>
              <a:ext uri="{FF2B5EF4-FFF2-40B4-BE49-F238E27FC236}">
                <a16:creationId xmlns:a16="http://schemas.microsoft.com/office/drawing/2014/main" id="{7486E4BE-4C55-4080-C8C8-C2E41CC94567}"/>
              </a:ext>
            </a:extLst>
          </p:cNvPr>
          <p:cNvSpPr/>
          <p:nvPr/>
        </p:nvSpPr>
        <p:spPr>
          <a:xfrm>
            <a:off x="8095935" y="3758655"/>
            <a:ext cx="195625" cy="195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9" name="타원 108">
            <a:extLst>
              <a:ext uri="{FF2B5EF4-FFF2-40B4-BE49-F238E27FC236}">
                <a16:creationId xmlns:a16="http://schemas.microsoft.com/office/drawing/2014/main" id="{36AE541E-07A1-2EFF-AB53-47B66E0AD4B4}"/>
              </a:ext>
            </a:extLst>
          </p:cNvPr>
          <p:cNvSpPr/>
          <p:nvPr/>
        </p:nvSpPr>
        <p:spPr>
          <a:xfrm>
            <a:off x="7484260" y="4000250"/>
            <a:ext cx="195625" cy="195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0" name="타원 109">
            <a:extLst>
              <a:ext uri="{FF2B5EF4-FFF2-40B4-BE49-F238E27FC236}">
                <a16:creationId xmlns:a16="http://schemas.microsoft.com/office/drawing/2014/main" id="{33169EF3-463D-42A8-C3AC-47A5816A0A89}"/>
              </a:ext>
            </a:extLst>
          </p:cNvPr>
          <p:cNvSpPr/>
          <p:nvPr/>
        </p:nvSpPr>
        <p:spPr>
          <a:xfrm>
            <a:off x="7192526" y="4483083"/>
            <a:ext cx="195625" cy="195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1" name="타원 110">
            <a:extLst>
              <a:ext uri="{FF2B5EF4-FFF2-40B4-BE49-F238E27FC236}">
                <a16:creationId xmlns:a16="http://schemas.microsoft.com/office/drawing/2014/main" id="{0F661151-9C11-7E30-C70B-EC2C42EC282E}"/>
              </a:ext>
            </a:extLst>
          </p:cNvPr>
          <p:cNvSpPr/>
          <p:nvPr/>
        </p:nvSpPr>
        <p:spPr>
          <a:xfrm>
            <a:off x="7182879" y="5067196"/>
            <a:ext cx="195625" cy="195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타원 111">
            <a:extLst>
              <a:ext uri="{FF2B5EF4-FFF2-40B4-BE49-F238E27FC236}">
                <a16:creationId xmlns:a16="http://schemas.microsoft.com/office/drawing/2014/main" id="{6A1B6513-D008-AA3B-F984-FBCD51C9E2B2}"/>
              </a:ext>
            </a:extLst>
          </p:cNvPr>
          <p:cNvSpPr/>
          <p:nvPr/>
        </p:nvSpPr>
        <p:spPr>
          <a:xfrm>
            <a:off x="7490114" y="5493336"/>
            <a:ext cx="195625" cy="195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3" name="타원 112">
            <a:extLst>
              <a:ext uri="{FF2B5EF4-FFF2-40B4-BE49-F238E27FC236}">
                <a16:creationId xmlns:a16="http://schemas.microsoft.com/office/drawing/2014/main" id="{F2DA0700-D37D-AF6F-4D19-F097DF05F639}"/>
              </a:ext>
            </a:extLst>
          </p:cNvPr>
          <p:cNvSpPr/>
          <p:nvPr/>
        </p:nvSpPr>
        <p:spPr>
          <a:xfrm>
            <a:off x="7983506" y="5726410"/>
            <a:ext cx="195625" cy="195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4" name="타원 113">
            <a:extLst>
              <a:ext uri="{FF2B5EF4-FFF2-40B4-BE49-F238E27FC236}">
                <a16:creationId xmlns:a16="http://schemas.microsoft.com/office/drawing/2014/main" id="{ABF51603-25DA-2091-29CD-B292CE5F3010}"/>
              </a:ext>
            </a:extLst>
          </p:cNvPr>
          <p:cNvSpPr/>
          <p:nvPr/>
        </p:nvSpPr>
        <p:spPr>
          <a:xfrm>
            <a:off x="8513262" y="5698310"/>
            <a:ext cx="195625" cy="195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5" name="타원 114">
            <a:extLst>
              <a:ext uri="{FF2B5EF4-FFF2-40B4-BE49-F238E27FC236}">
                <a16:creationId xmlns:a16="http://schemas.microsoft.com/office/drawing/2014/main" id="{4CA82797-D66B-8BDA-9038-2884697D7F3E}"/>
              </a:ext>
            </a:extLst>
          </p:cNvPr>
          <p:cNvSpPr/>
          <p:nvPr/>
        </p:nvSpPr>
        <p:spPr>
          <a:xfrm>
            <a:off x="9070692" y="5053283"/>
            <a:ext cx="195625" cy="195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6" name="타원 115">
            <a:extLst>
              <a:ext uri="{FF2B5EF4-FFF2-40B4-BE49-F238E27FC236}">
                <a16:creationId xmlns:a16="http://schemas.microsoft.com/office/drawing/2014/main" id="{2F80C416-F8BF-CC03-1799-A51425BC124F}"/>
              </a:ext>
            </a:extLst>
          </p:cNvPr>
          <p:cNvSpPr/>
          <p:nvPr/>
        </p:nvSpPr>
        <p:spPr>
          <a:xfrm>
            <a:off x="8838371" y="5421202"/>
            <a:ext cx="195625" cy="195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7" name="타원 116">
            <a:extLst>
              <a:ext uri="{FF2B5EF4-FFF2-40B4-BE49-F238E27FC236}">
                <a16:creationId xmlns:a16="http://schemas.microsoft.com/office/drawing/2014/main" id="{78EC9868-98D2-A36B-11C4-21362B96C910}"/>
              </a:ext>
            </a:extLst>
          </p:cNvPr>
          <p:cNvSpPr/>
          <p:nvPr/>
        </p:nvSpPr>
        <p:spPr>
          <a:xfrm>
            <a:off x="9074606" y="4511174"/>
            <a:ext cx="195625" cy="195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8" name="타원 117">
            <a:extLst>
              <a:ext uri="{FF2B5EF4-FFF2-40B4-BE49-F238E27FC236}">
                <a16:creationId xmlns:a16="http://schemas.microsoft.com/office/drawing/2014/main" id="{4E3AE1F0-14D5-F260-413B-AF72C7E8AC58}"/>
              </a:ext>
            </a:extLst>
          </p:cNvPr>
          <p:cNvSpPr/>
          <p:nvPr/>
        </p:nvSpPr>
        <p:spPr>
          <a:xfrm>
            <a:off x="8715670" y="3958882"/>
            <a:ext cx="195625" cy="195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9" name="TextBox 118">
            <a:extLst>
              <a:ext uri="{FF2B5EF4-FFF2-40B4-BE49-F238E27FC236}">
                <a16:creationId xmlns:a16="http://schemas.microsoft.com/office/drawing/2014/main" id="{70E9FF4F-0167-73C8-2599-AD08BA969CC1}"/>
              </a:ext>
            </a:extLst>
          </p:cNvPr>
          <p:cNvSpPr txBox="1"/>
          <p:nvPr/>
        </p:nvSpPr>
        <p:spPr>
          <a:xfrm>
            <a:off x="6872874" y="3126046"/>
            <a:ext cx="3086100" cy="369332"/>
          </a:xfrm>
          <a:prstGeom prst="rect">
            <a:avLst/>
          </a:prstGeom>
          <a:noFill/>
        </p:spPr>
        <p:txBody>
          <a:bodyPr wrap="square" rtlCol="0">
            <a:spAutoFit/>
          </a:bodyPr>
          <a:lstStyle/>
          <a:p>
            <a:r>
              <a:rPr lang="en-US" altLang="ko-KR" dirty="0">
                <a:latin typeface="Times New Roman" panose="02020603050405020304" pitchFamily="18" charset="0"/>
                <a:cs typeface="Times New Roman" panose="02020603050405020304" pitchFamily="18" charset="0"/>
              </a:rPr>
              <a:t>Brightness mode(324 bunches)</a:t>
            </a:r>
            <a:endParaRPr lang="ko-KR" altLang="en-US" dirty="0">
              <a:latin typeface="Times New Roman" panose="02020603050405020304" pitchFamily="18" charset="0"/>
              <a:cs typeface="Times New Roman" panose="02020603050405020304" pitchFamily="18" charset="0"/>
            </a:endParaRPr>
          </a:p>
        </p:txBody>
      </p:sp>
      <p:sp>
        <p:nvSpPr>
          <p:cNvPr id="122" name="TextBox 121">
            <a:extLst>
              <a:ext uri="{FF2B5EF4-FFF2-40B4-BE49-F238E27FC236}">
                <a16:creationId xmlns:a16="http://schemas.microsoft.com/office/drawing/2014/main" id="{4668A40E-51D8-1693-9705-97B57B0027B0}"/>
              </a:ext>
            </a:extLst>
          </p:cNvPr>
          <p:cNvSpPr txBox="1"/>
          <p:nvPr/>
        </p:nvSpPr>
        <p:spPr>
          <a:xfrm>
            <a:off x="7195489" y="5938615"/>
            <a:ext cx="2554796" cy="369332"/>
          </a:xfrm>
          <a:prstGeom prst="rect">
            <a:avLst/>
          </a:prstGeom>
          <a:noFill/>
        </p:spPr>
        <p:txBody>
          <a:bodyPr wrap="square" rtlCol="0">
            <a:spAutoFit/>
          </a:bodyPr>
          <a:lstStyle/>
          <a:p>
            <a:r>
              <a:rPr lang="en-US" altLang="ko-KR" dirty="0">
                <a:latin typeface="Times New Roman" panose="02020603050405020304" pitchFamily="18" charset="0"/>
                <a:cs typeface="Times New Roman" panose="02020603050405020304" pitchFamily="18" charset="0"/>
              </a:rPr>
              <a:t>Timing mode(48 bunches)</a:t>
            </a:r>
            <a:endParaRPr lang="ko-KR" alt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728067" y="5178928"/>
            <a:ext cx="4416583" cy="1169551"/>
          </a:xfrm>
          <a:prstGeom prst="rect">
            <a:avLst/>
          </a:prstGeom>
          <a:noFill/>
        </p:spPr>
        <p:txBody>
          <a:bodyPr wrap="square" rtlCol="0">
            <a:spAutoFit/>
          </a:bodyPr>
          <a:lstStyle/>
          <a:p>
            <a:pPr marL="285744" indent="-285744">
              <a:buFont typeface="Wingdings" panose="05000000000000000000" pitchFamily="2" charset="2"/>
              <a:buChar char="Ø"/>
            </a:pPr>
            <a:r>
              <a:rPr lang="en-US" altLang="ko-KR" sz="1400" dirty="0">
                <a:latin typeface="Times New Roman" panose="02020603050405020304" pitchFamily="18" charset="0"/>
                <a:cs typeface="Times New Roman" panose="02020603050405020304" pitchFamily="18" charset="0"/>
              </a:rPr>
              <a:t>If charges in a bunch increase, the scattering effect also is increased and lifetime is decreased</a:t>
            </a:r>
          </a:p>
          <a:p>
            <a:pPr marL="285744" indent="-285744">
              <a:buFont typeface="Wingdings" panose="05000000000000000000" pitchFamily="2" charset="2"/>
              <a:buChar char="Ø"/>
            </a:pPr>
            <a:endParaRPr lang="en-US" altLang="ko-KR" sz="1400" dirty="0">
              <a:latin typeface="Times New Roman" panose="02020603050405020304" pitchFamily="18" charset="0"/>
              <a:cs typeface="Times New Roman" panose="02020603050405020304" pitchFamily="18" charset="0"/>
            </a:endParaRPr>
          </a:p>
          <a:p>
            <a:pPr marL="285744" indent="-285744">
              <a:buFont typeface="Wingdings" panose="05000000000000000000" pitchFamily="2" charset="2"/>
              <a:buChar char="Ø"/>
            </a:pPr>
            <a:r>
              <a:rPr lang="en-US" altLang="ko-KR" sz="1400" dirty="0">
                <a:latin typeface="Times New Roman" panose="02020603050405020304" pitchFamily="18" charset="0"/>
                <a:cs typeface="Times New Roman" panose="02020603050405020304" pitchFamily="18" charset="0"/>
              </a:rPr>
              <a:t>Injection scheme : swap-out injection (on-axis)</a:t>
            </a:r>
          </a:p>
          <a:p>
            <a:pPr marL="285744" indent="-285744">
              <a:buFont typeface="Wingdings" panose="05000000000000000000" pitchFamily="2" charset="2"/>
              <a:buChar char="Ø"/>
            </a:pPr>
            <a:endParaRPr lang="ko-KR" altLang="en-US" sz="1400" dirty="0">
              <a:latin typeface="Times New Roman" panose="02020603050405020304" pitchFamily="18" charset="0"/>
              <a:cs typeface="Times New Roman" panose="02020603050405020304" pitchFamily="18" charset="0"/>
            </a:endParaRPr>
          </a:p>
        </p:txBody>
      </p:sp>
      <p:sp>
        <p:nvSpPr>
          <p:cNvPr id="88" name="TextBox 87"/>
          <p:cNvSpPr txBox="1"/>
          <p:nvPr/>
        </p:nvSpPr>
        <p:spPr>
          <a:xfrm>
            <a:off x="1720807" y="836340"/>
            <a:ext cx="2151847" cy="400110"/>
          </a:xfrm>
          <a:prstGeom prst="rect">
            <a:avLst/>
          </a:prstGeom>
          <a:noFill/>
        </p:spPr>
        <p:txBody>
          <a:bodyPr wrap="square" rtlCol="0">
            <a:spAutoFit/>
          </a:bodyPr>
          <a:lstStyle/>
          <a:p>
            <a:r>
              <a:rPr lang="en-US" altLang="ko-KR" sz="1000" b="1" dirty="0">
                <a:solidFill>
                  <a:schemeClr val="bg1">
                    <a:lumMod val="50000"/>
                  </a:schemeClr>
                </a:solidFill>
              </a:rPr>
              <a:t>Parameters from. APS-U TDR paper</a:t>
            </a:r>
            <a:endParaRPr lang="ko-KR" altLang="en-US" sz="1000" b="1" dirty="0">
              <a:solidFill>
                <a:schemeClr val="bg1">
                  <a:lumMod val="50000"/>
                </a:schemeClr>
              </a:solidFill>
            </a:endParaRPr>
          </a:p>
        </p:txBody>
      </p:sp>
    </p:spTree>
    <p:extLst>
      <p:ext uri="{BB962C8B-B14F-4D97-AF65-F5344CB8AC3E}">
        <p14:creationId xmlns:p14="http://schemas.microsoft.com/office/powerpoint/2010/main" val="218946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직사각형 86">
            <a:extLst>
              <a:ext uri="{FF2B5EF4-FFF2-40B4-BE49-F238E27FC236}">
                <a16:creationId xmlns:a16="http://schemas.microsoft.com/office/drawing/2014/main" id="{E7A0FE52-7ADE-1303-179C-7A81075D1B8B}"/>
              </a:ext>
            </a:extLst>
          </p:cNvPr>
          <p:cNvSpPr/>
          <p:nvPr/>
        </p:nvSpPr>
        <p:spPr>
          <a:xfrm>
            <a:off x="1926733" y="2079853"/>
            <a:ext cx="3264395" cy="1937471"/>
          </a:xfrm>
          <a:prstGeom prst="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dirty="0"/>
          </a:p>
        </p:txBody>
      </p:sp>
      <p:sp>
        <p:nvSpPr>
          <p:cNvPr id="5" name="슬라이드 번호 개체 틀 4">
            <a:extLst>
              <a:ext uri="{FF2B5EF4-FFF2-40B4-BE49-F238E27FC236}">
                <a16:creationId xmlns:a16="http://schemas.microsoft.com/office/drawing/2014/main" id="{2A29986F-CEC0-B610-8B10-261C1D89CBFF}"/>
              </a:ext>
            </a:extLst>
          </p:cNvPr>
          <p:cNvSpPr>
            <a:spLocks noGrp="1"/>
          </p:cNvSpPr>
          <p:nvPr>
            <p:ph type="sldNum" sz="quarter" idx="12"/>
          </p:nvPr>
        </p:nvSpPr>
        <p:spPr/>
        <p:txBody>
          <a:bodyPr/>
          <a:lstStyle/>
          <a:p>
            <a:fld id="{61E73F20-6457-484C-9BDA-B4628BF855B2}" type="slidenum">
              <a:rPr kumimoji="1" lang="ko-KR" altLang="en-US" smtClean="0"/>
              <a:t>9</a:t>
            </a:fld>
            <a:endParaRPr kumimoji="1" lang="ko-KR" altLang="en-US"/>
          </a:p>
        </p:txBody>
      </p:sp>
      <p:sp>
        <p:nvSpPr>
          <p:cNvPr id="6" name="제목 4">
            <a:extLst>
              <a:ext uri="{FF2B5EF4-FFF2-40B4-BE49-F238E27FC236}">
                <a16:creationId xmlns:a16="http://schemas.microsoft.com/office/drawing/2014/main" id="{12788BA9-9655-41CC-AB41-2CAA140EB9E5}"/>
              </a:ext>
            </a:extLst>
          </p:cNvPr>
          <p:cNvSpPr txBox="1">
            <a:spLocks/>
          </p:cNvSpPr>
          <p:nvPr/>
        </p:nvSpPr>
        <p:spPr>
          <a:xfrm>
            <a:off x="1648694" y="159955"/>
            <a:ext cx="8044083" cy="317000"/>
          </a:xfrm>
          <a:prstGeom prst="rect">
            <a:avLst/>
          </a:prstGeom>
        </p:spPr>
        <p:txBody>
          <a:bodyPr>
            <a:no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kumimoji="1" lang="en-US" altLang="ko-KR" sz="4000" b="1" dirty="0">
                <a:latin typeface="+mj-ea"/>
                <a:cs typeface="Times New Roman" panose="02020603050405020304" pitchFamily="18" charset="0"/>
              </a:rPr>
              <a:t>Round beam in light source</a:t>
            </a:r>
            <a:endParaRPr kumimoji="1" lang="ko-KR" altLang="en-US" sz="4000" b="1" dirty="0">
              <a:latin typeface="+mj-ea"/>
              <a:cs typeface="Times New Roman" panose="02020603050405020304" pitchFamily="18" charset="0"/>
            </a:endParaRPr>
          </a:p>
        </p:txBody>
      </p:sp>
      <p:sp>
        <p:nvSpPr>
          <p:cNvPr id="2" name="직사각형 1">
            <a:extLst>
              <a:ext uri="{FF2B5EF4-FFF2-40B4-BE49-F238E27FC236}">
                <a16:creationId xmlns:a16="http://schemas.microsoft.com/office/drawing/2014/main" id="{FC6C0815-5D3B-6D73-BDFA-F15F2E9527E0}"/>
              </a:ext>
            </a:extLst>
          </p:cNvPr>
          <p:cNvSpPr/>
          <p:nvPr/>
        </p:nvSpPr>
        <p:spPr>
          <a:xfrm>
            <a:off x="1946469" y="4403424"/>
            <a:ext cx="3244663" cy="1925760"/>
          </a:xfrm>
          <a:prstGeom prst="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dirty="0"/>
          </a:p>
        </p:txBody>
      </p:sp>
      <p:sp>
        <p:nvSpPr>
          <p:cNvPr id="3" name="타원 2">
            <a:extLst>
              <a:ext uri="{FF2B5EF4-FFF2-40B4-BE49-F238E27FC236}">
                <a16:creationId xmlns:a16="http://schemas.microsoft.com/office/drawing/2014/main" id="{5DD2FC6E-7EF9-5749-4A80-06FBEA0A40CA}"/>
              </a:ext>
            </a:extLst>
          </p:cNvPr>
          <p:cNvSpPr/>
          <p:nvPr/>
        </p:nvSpPr>
        <p:spPr>
          <a:xfrm>
            <a:off x="1946470" y="2092811"/>
            <a:ext cx="853889" cy="85388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dirty="0"/>
          </a:p>
        </p:txBody>
      </p:sp>
      <p:cxnSp>
        <p:nvCxnSpPr>
          <p:cNvPr id="8" name="직선 화살표 연결선 7">
            <a:extLst>
              <a:ext uri="{FF2B5EF4-FFF2-40B4-BE49-F238E27FC236}">
                <a16:creationId xmlns:a16="http://schemas.microsoft.com/office/drawing/2014/main" id="{491765FF-653A-9C82-199A-0D84C7BC1B34}"/>
              </a:ext>
            </a:extLst>
          </p:cNvPr>
          <p:cNvCxnSpPr>
            <a:cxnSpLocks/>
          </p:cNvCxnSpPr>
          <p:nvPr/>
        </p:nvCxnSpPr>
        <p:spPr>
          <a:xfrm>
            <a:off x="1915091" y="1961129"/>
            <a:ext cx="3276041" cy="0"/>
          </a:xfrm>
          <a:prstGeom prst="straightConnector1">
            <a:avLst/>
          </a:prstGeom>
          <a:ln w="12700">
            <a:solidFill>
              <a:srgbClr val="132D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70376381-7CB5-2F71-61C5-2167AB7A84D7}"/>
              </a:ext>
            </a:extLst>
          </p:cNvPr>
          <p:cNvSpPr txBox="1"/>
          <p:nvPr/>
        </p:nvSpPr>
        <p:spPr>
          <a:xfrm>
            <a:off x="3110254" y="1663249"/>
            <a:ext cx="708212" cy="369332"/>
          </a:xfrm>
          <a:prstGeom prst="rect">
            <a:avLst/>
          </a:prstGeom>
          <a:noFill/>
        </p:spPr>
        <p:txBody>
          <a:bodyPr wrap="square" rtlCol="0">
            <a:spAutoFit/>
          </a:bodyPr>
          <a:lstStyle/>
          <a:p>
            <a:r>
              <a:rPr lang="en-US" altLang="ko-KR" dirty="0"/>
              <a:t>1000</a:t>
            </a:r>
            <a:endParaRPr lang="ko-KR" altLang="en-US" dirty="0"/>
          </a:p>
        </p:txBody>
      </p:sp>
      <p:cxnSp>
        <p:nvCxnSpPr>
          <p:cNvPr id="78" name="직선 화살표 연결선 77">
            <a:extLst>
              <a:ext uri="{FF2B5EF4-FFF2-40B4-BE49-F238E27FC236}">
                <a16:creationId xmlns:a16="http://schemas.microsoft.com/office/drawing/2014/main" id="{E5060E3E-8112-BB71-F35E-C4F41A0ECC0F}"/>
              </a:ext>
            </a:extLst>
          </p:cNvPr>
          <p:cNvCxnSpPr>
            <a:cxnSpLocks/>
          </p:cNvCxnSpPr>
          <p:nvPr/>
        </p:nvCxnSpPr>
        <p:spPr>
          <a:xfrm>
            <a:off x="1811991" y="2124179"/>
            <a:ext cx="0" cy="1885419"/>
          </a:xfrm>
          <a:prstGeom prst="straightConnector1">
            <a:avLst/>
          </a:prstGeom>
          <a:ln w="12700">
            <a:solidFill>
              <a:srgbClr val="132D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9F72807-951B-7ECE-3100-C0450DDAABAA}"/>
              </a:ext>
            </a:extLst>
          </p:cNvPr>
          <p:cNvSpPr txBox="1"/>
          <p:nvPr/>
        </p:nvSpPr>
        <p:spPr>
          <a:xfrm rot="16200000">
            <a:off x="1370581" y="2862052"/>
            <a:ext cx="583151" cy="369332"/>
          </a:xfrm>
          <a:prstGeom prst="rect">
            <a:avLst/>
          </a:prstGeom>
          <a:noFill/>
        </p:spPr>
        <p:txBody>
          <a:bodyPr wrap="square" rtlCol="0">
            <a:spAutoFit/>
          </a:bodyPr>
          <a:lstStyle/>
          <a:p>
            <a:r>
              <a:rPr lang="en-US" altLang="ko-KR" dirty="0"/>
              <a:t>600</a:t>
            </a:r>
            <a:endParaRPr lang="ko-KR" altLang="en-US" dirty="0"/>
          </a:p>
        </p:txBody>
      </p:sp>
      <p:sp>
        <p:nvSpPr>
          <p:cNvPr id="82" name="화살표: 아래쪽 81">
            <a:extLst>
              <a:ext uri="{FF2B5EF4-FFF2-40B4-BE49-F238E27FC236}">
                <a16:creationId xmlns:a16="http://schemas.microsoft.com/office/drawing/2014/main" id="{C7D2CA19-C3B7-B1BF-7F96-5C865C1553D0}"/>
              </a:ext>
            </a:extLst>
          </p:cNvPr>
          <p:cNvSpPr/>
          <p:nvPr/>
        </p:nvSpPr>
        <p:spPr>
          <a:xfrm rot="16200000">
            <a:off x="5912483" y="5195622"/>
            <a:ext cx="493059" cy="4805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4" name="그림 83">
            <a:extLst>
              <a:ext uri="{FF2B5EF4-FFF2-40B4-BE49-F238E27FC236}">
                <a16:creationId xmlns:a16="http://schemas.microsoft.com/office/drawing/2014/main" id="{AA5F506D-18CC-2315-2FFC-B6BB7CADDE98}"/>
              </a:ext>
            </a:extLst>
          </p:cNvPr>
          <p:cNvPicPr>
            <a:picLocks noChangeAspect="1"/>
          </p:cNvPicPr>
          <p:nvPr/>
        </p:nvPicPr>
        <p:blipFill>
          <a:blip r:embed="rId2"/>
          <a:stretch>
            <a:fillRect/>
          </a:stretch>
        </p:blipFill>
        <p:spPr>
          <a:xfrm>
            <a:off x="6877787" y="2015168"/>
            <a:ext cx="3297795" cy="1957295"/>
          </a:xfrm>
          <a:prstGeom prst="rect">
            <a:avLst/>
          </a:prstGeom>
        </p:spPr>
      </p:pic>
      <p:sp>
        <p:nvSpPr>
          <p:cNvPr id="86" name="타원 85">
            <a:extLst>
              <a:ext uri="{FF2B5EF4-FFF2-40B4-BE49-F238E27FC236}">
                <a16:creationId xmlns:a16="http://schemas.microsoft.com/office/drawing/2014/main" id="{3C3A3879-8625-2A08-397F-1C7C3A5AC740}"/>
              </a:ext>
            </a:extLst>
          </p:cNvPr>
          <p:cNvSpPr/>
          <p:nvPr/>
        </p:nvSpPr>
        <p:spPr>
          <a:xfrm>
            <a:off x="1955995" y="4411974"/>
            <a:ext cx="935633" cy="19274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t>10X300</a:t>
            </a:r>
            <a:endParaRPr lang="ko-KR" altLang="en-US" sz="1200" dirty="0"/>
          </a:p>
        </p:txBody>
      </p:sp>
      <p:pic>
        <p:nvPicPr>
          <p:cNvPr id="89" name="그림 88">
            <a:extLst>
              <a:ext uri="{FF2B5EF4-FFF2-40B4-BE49-F238E27FC236}">
                <a16:creationId xmlns:a16="http://schemas.microsoft.com/office/drawing/2014/main" id="{020BC3C7-4799-E455-E081-A18AA596BAB4}"/>
              </a:ext>
            </a:extLst>
          </p:cNvPr>
          <p:cNvPicPr>
            <a:picLocks noChangeAspect="1"/>
          </p:cNvPicPr>
          <p:nvPr/>
        </p:nvPicPr>
        <p:blipFill>
          <a:blip r:embed="rId3"/>
          <a:stretch>
            <a:fillRect/>
          </a:stretch>
        </p:blipFill>
        <p:spPr>
          <a:xfrm>
            <a:off x="6849276" y="4403431"/>
            <a:ext cx="3326311" cy="1859729"/>
          </a:xfrm>
          <a:prstGeom prst="rect">
            <a:avLst/>
          </a:prstGeom>
        </p:spPr>
      </p:pic>
      <p:sp>
        <p:nvSpPr>
          <p:cNvPr id="90" name="내용 개체 틀 3">
            <a:extLst>
              <a:ext uri="{FF2B5EF4-FFF2-40B4-BE49-F238E27FC236}">
                <a16:creationId xmlns:a16="http://schemas.microsoft.com/office/drawing/2014/main" id="{6AAF80F7-4CF4-5E65-351A-46AB0E7658C2}"/>
              </a:ext>
            </a:extLst>
          </p:cNvPr>
          <p:cNvSpPr txBox="1">
            <a:spLocks/>
          </p:cNvSpPr>
          <p:nvPr/>
        </p:nvSpPr>
        <p:spPr>
          <a:xfrm>
            <a:off x="1524002" y="900233"/>
            <a:ext cx="8965581" cy="4321852"/>
          </a:xfrm>
          <a:prstGeom prst="rect">
            <a:avLst/>
          </a:prstGeom>
        </p:spPr>
        <p:txBody>
          <a:bodyPr/>
          <a:lstStyle>
            <a:lvl1pPr marL="228600" indent="-228600" algn="l" defTabSz="914400" rtl="0" eaLnBrk="1" latinLnBrk="1"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charset="2"/>
              <a:buChar char="Ø"/>
            </a:pPr>
            <a:r>
              <a:rPr kumimoji="1" lang="en-US" altLang="ko-KR" sz="2000" b="1" i="1" dirty="0">
                <a:latin typeface="Times New Roman" panose="02020603050405020304" pitchFamily="18" charset="0"/>
                <a:ea typeface="+mj-ea"/>
                <a:cs typeface="Times New Roman" panose="02020603050405020304" pitchFamily="18" charset="0"/>
              </a:rPr>
              <a:t>Advantage of the round beam for accelerator user</a:t>
            </a:r>
          </a:p>
          <a:p>
            <a:pPr lvl="1">
              <a:buFont typeface="Wingdings" panose="05000000000000000000" pitchFamily="2" charset="2"/>
              <a:buChar char="§"/>
            </a:pPr>
            <a:r>
              <a:rPr kumimoji="1" lang="en-US" altLang="ko-KR" sz="1600" dirty="0">
                <a:latin typeface="Times New Roman" panose="02020603050405020304" pitchFamily="18" charset="0"/>
                <a:ea typeface="+mj-ea"/>
                <a:cs typeface="Times New Roman" panose="02020603050405020304" pitchFamily="18" charset="0"/>
              </a:rPr>
              <a:t>The light source user who experiments using X-ray imaging also more prefers the round beam to the flat beam.</a:t>
            </a:r>
          </a:p>
          <a:p>
            <a:pPr>
              <a:buFont typeface="Wingdings" charset="2"/>
              <a:buChar char="Ø"/>
            </a:pPr>
            <a:endParaRPr kumimoji="1" lang="en-US" altLang="ko-KR" sz="2000" dirty="0">
              <a:latin typeface="Times New Roman" panose="02020603050405020304" pitchFamily="18" charset="0"/>
              <a:ea typeface="+mj-ea"/>
              <a:cs typeface="Times New Roman" panose="02020603050405020304" pitchFamily="18" charset="0"/>
            </a:endParaRPr>
          </a:p>
          <a:p>
            <a:pPr lvl="2">
              <a:buFont typeface="Wingdings" charset="2"/>
              <a:buChar char="Ø"/>
            </a:pPr>
            <a:endParaRPr kumimoji="1" lang="en-US" altLang="ko-KR" sz="1200" dirty="0">
              <a:latin typeface="Times New Roman" panose="02020603050405020304" pitchFamily="18" charset="0"/>
              <a:ea typeface="+mj-ea"/>
              <a:cs typeface="Times New Roman" panose="02020603050405020304" pitchFamily="18" charset="0"/>
            </a:endParaRPr>
          </a:p>
          <a:p>
            <a:pPr>
              <a:buFont typeface="Wingdings" charset="2"/>
              <a:buChar char="Ø"/>
            </a:pPr>
            <a:endParaRPr kumimoji="1" lang="en-US" altLang="ko-KR" sz="2000" dirty="0">
              <a:latin typeface="Times New Roman" panose="02020603050405020304" pitchFamily="18" charset="0"/>
              <a:ea typeface="+mj-ea"/>
              <a:cs typeface="Times New Roman" panose="02020603050405020304" pitchFamily="18" charset="0"/>
            </a:endParaRPr>
          </a:p>
        </p:txBody>
      </p:sp>
      <p:sp>
        <p:nvSpPr>
          <p:cNvPr id="91" name="화살표: 아래쪽 90">
            <a:extLst>
              <a:ext uri="{FF2B5EF4-FFF2-40B4-BE49-F238E27FC236}">
                <a16:creationId xmlns:a16="http://schemas.microsoft.com/office/drawing/2014/main" id="{455EDEA9-9370-546C-7DF0-2B86672CDC5B}"/>
              </a:ext>
            </a:extLst>
          </p:cNvPr>
          <p:cNvSpPr/>
          <p:nvPr/>
        </p:nvSpPr>
        <p:spPr>
          <a:xfrm rot="16200000">
            <a:off x="5855539" y="2753563"/>
            <a:ext cx="493059" cy="4805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p:cNvSpPr txBox="1"/>
          <p:nvPr/>
        </p:nvSpPr>
        <p:spPr>
          <a:xfrm>
            <a:off x="1999715" y="2381254"/>
            <a:ext cx="752387" cy="461665"/>
          </a:xfrm>
          <a:prstGeom prst="rect">
            <a:avLst/>
          </a:prstGeom>
          <a:noFill/>
        </p:spPr>
        <p:txBody>
          <a:bodyPr wrap="square" rtlCol="0">
            <a:spAutoFit/>
          </a:bodyPr>
          <a:lstStyle/>
          <a:p>
            <a:r>
              <a:rPr lang="en-US" altLang="ko-KR" sz="1200" dirty="0">
                <a:solidFill>
                  <a:schemeClr val="bg1"/>
                </a:solidFill>
              </a:rPr>
              <a:t>300X300</a:t>
            </a:r>
            <a:endParaRPr lang="ko-KR" altLang="en-US" sz="1200" dirty="0">
              <a:solidFill>
                <a:schemeClr val="bg1"/>
              </a:solidFill>
            </a:endParaRPr>
          </a:p>
        </p:txBody>
      </p:sp>
      <p:sp>
        <p:nvSpPr>
          <p:cNvPr id="23" name="TextBox 22"/>
          <p:cNvSpPr txBox="1"/>
          <p:nvPr/>
        </p:nvSpPr>
        <p:spPr>
          <a:xfrm>
            <a:off x="1524006" y="6430603"/>
            <a:ext cx="8414505" cy="400110"/>
          </a:xfrm>
          <a:prstGeom prst="rect">
            <a:avLst/>
          </a:prstGeom>
          <a:noFill/>
        </p:spPr>
        <p:txBody>
          <a:bodyPr wrap="square" rtlCol="0">
            <a:spAutoFit/>
          </a:bodyPr>
          <a:lstStyle/>
          <a:p>
            <a:r>
              <a:rPr lang="en-US" altLang="ko-KR" sz="1000" b="1" dirty="0">
                <a:solidFill>
                  <a:schemeClr val="bg1">
                    <a:lumMod val="50000"/>
                  </a:schemeClr>
                </a:solidFill>
              </a:rPr>
              <a:t>Images from. ‘Benefit of </a:t>
            </a:r>
            <a:r>
              <a:rPr lang="en-US" altLang="ko-KR" sz="1000" b="1" dirty="0" err="1">
                <a:solidFill>
                  <a:schemeClr val="bg1">
                    <a:lumMod val="50000"/>
                  </a:schemeClr>
                </a:solidFill>
              </a:rPr>
              <a:t>small,round</a:t>
            </a:r>
            <a:r>
              <a:rPr lang="en-US" altLang="ko-KR" sz="1000" b="1" dirty="0">
                <a:solidFill>
                  <a:schemeClr val="bg1">
                    <a:lumMod val="50000"/>
                  </a:schemeClr>
                </a:solidFill>
              </a:rPr>
              <a:t>(</a:t>
            </a:r>
            <a:r>
              <a:rPr lang="en-US" altLang="ko-KR" sz="1000" b="1" dirty="0" err="1">
                <a:solidFill>
                  <a:schemeClr val="bg1">
                    <a:lumMod val="50000"/>
                  </a:schemeClr>
                </a:solidFill>
              </a:rPr>
              <a:t>ish</a:t>
            </a:r>
            <a:r>
              <a:rPr lang="en-US" altLang="ko-KR" sz="1000" b="1" dirty="0">
                <a:solidFill>
                  <a:schemeClr val="bg1">
                    <a:lumMod val="50000"/>
                  </a:schemeClr>
                </a:solidFill>
              </a:rPr>
              <a:t>) and coherent beam for scanning hard X-ray imaging’, </a:t>
            </a:r>
            <a:r>
              <a:rPr lang="en-US" altLang="ko-KR" sz="1000" b="1" dirty="0" err="1">
                <a:solidFill>
                  <a:schemeClr val="bg1">
                    <a:lumMod val="50000"/>
                  </a:schemeClr>
                </a:solidFill>
              </a:rPr>
              <a:t>A.Somogyi</a:t>
            </a:r>
            <a:r>
              <a:rPr lang="en-US" altLang="ko-KR" sz="1000" b="1" dirty="0">
                <a:solidFill>
                  <a:schemeClr val="bg1">
                    <a:lumMod val="50000"/>
                  </a:schemeClr>
                </a:solidFill>
              </a:rPr>
              <a:t>, </a:t>
            </a:r>
            <a:r>
              <a:rPr lang="en-US" altLang="ko-KR" sz="1000" b="1" dirty="0" err="1">
                <a:solidFill>
                  <a:schemeClr val="bg1">
                    <a:lumMod val="50000"/>
                  </a:schemeClr>
                </a:solidFill>
              </a:rPr>
              <a:t>K.Medjoubi,G.Baranton</a:t>
            </a:r>
            <a:r>
              <a:rPr lang="en-US" altLang="ko-KR" sz="1000" b="1" dirty="0">
                <a:solidFill>
                  <a:schemeClr val="bg1">
                    <a:lumMod val="50000"/>
                  </a:schemeClr>
                </a:solidFill>
              </a:rPr>
              <a:t> at Synchrotron Soleil</a:t>
            </a:r>
            <a:endParaRPr lang="ko-KR" altLang="en-US" sz="1000" b="1" dirty="0">
              <a:solidFill>
                <a:schemeClr val="bg1">
                  <a:lumMod val="50000"/>
                </a:schemeClr>
              </a:solidFill>
            </a:endParaRPr>
          </a:p>
        </p:txBody>
      </p:sp>
    </p:spTree>
    <p:extLst>
      <p:ext uri="{BB962C8B-B14F-4D97-AF65-F5344CB8AC3E}">
        <p14:creationId xmlns:p14="http://schemas.microsoft.com/office/powerpoint/2010/main" val="2408542144"/>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문서" ma:contentTypeID="0x010100E4B6264B002D2E499BAA0B7A566E5441" ma:contentTypeVersion="6" ma:contentTypeDescription="새 문서를 만듭니다." ma:contentTypeScope="" ma:versionID="b6a953ae76a70ef36d601ce6a8db18d5">
  <xsd:schema xmlns:xsd="http://www.w3.org/2001/XMLSchema" xmlns:xs="http://www.w3.org/2001/XMLSchema" xmlns:p="http://schemas.microsoft.com/office/2006/metadata/properties" xmlns:ns2="f3465f98-8fc3-4484-8e2e-f9d1ba967557" xmlns:ns3="52a84894-51f1-4e66-854a-95d50292e3be" targetNamespace="http://schemas.microsoft.com/office/2006/metadata/properties" ma:root="true" ma:fieldsID="aa13e2f36be158edce78acfdd6da5862" ns2:_="" ns3:_="">
    <xsd:import namespace="f3465f98-8fc3-4484-8e2e-f9d1ba967557"/>
    <xsd:import namespace="52a84894-51f1-4e66-854a-95d50292e3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465f98-8fc3-4484-8e2e-f9d1ba967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a84894-51f1-4e66-854a-95d50292e3be" elementFormDefault="qualified">
    <xsd:import namespace="http://schemas.microsoft.com/office/2006/documentManagement/types"/>
    <xsd:import namespace="http://schemas.microsoft.com/office/infopath/2007/PartnerControls"/>
    <xsd:element name="SharedWithUsers" ma:index="12" nillable="true" ma:displayName="공유 대상"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세부 정보 공유"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26DDFD-3A26-41DA-A706-C0B59A0A18D8}">
  <ds:schemaRefs>
    <ds:schemaRef ds:uri="52a84894-51f1-4e66-854a-95d50292e3be"/>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2006/metadata/properties"/>
    <ds:schemaRef ds:uri="http://purl.org/dc/dcmitype/"/>
    <ds:schemaRef ds:uri="http://purl.org/dc/elements/1.1/"/>
    <ds:schemaRef ds:uri="http://schemas.microsoft.com/office/infopath/2007/PartnerControls"/>
    <ds:schemaRef ds:uri="f3465f98-8fc3-4484-8e2e-f9d1ba967557"/>
  </ds:schemaRefs>
</ds:datastoreItem>
</file>

<file path=customXml/itemProps2.xml><?xml version="1.0" encoding="utf-8"?>
<ds:datastoreItem xmlns:ds="http://schemas.openxmlformats.org/officeDocument/2006/customXml" ds:itemID="{D5707F93-31BD-4209-AEE8-270380E23A13}">
  <ds:schemaRefs>
    <ds:schemaRef ds:uri="http://schemas.microsoft.com/sharepoint/v3/contenttype/forms"/>
  </ds:schemaRefs>
</ds:datastoreItem>
</file>

<file path=customXml/itemProps3.xml><?xml version="1.0" encoding="utf-8"?>
<ds:datastoreItem xmlns:ds="http://schemas.openxmlformats.org/officeDocument/2006/customXml" ds:itemID="{AEDB42CE-226B-4F60-B07E-1BBEB0737D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465f98-8fc3-4484-8e2e-f9d1ba967557"/>
    <ds:schemaRef ds:uri="52a84894-51f1-4e66-854a-95d50292e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384566</TotalTime>
  <Words>3625</Words>
  <Application>Microsoft Office PowerPoint</Application>
  <PresentationFormat>와이드스크린</PresentationFormat>
  <Paragraphs>399</Paragraphs>
  <Slides>34</Slides>
  <Notes>2</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34</vt:i4>
      </vt:variant>
    </vt:vector>
  </HeadingPairs>
  <TitlesOfParts>
    <vt:vector size="43" baseType="lpstr">
      <vt:lpstr>굴림</vt:lpstr>
      <vt:lpstr>맑은 고딕</vt:lpstr>
      <vt:lpstr>Arial</vt:lpstr>
      <vt:lpstr>Cambria Math</vt:lpstr>
      <vt:lpstr>Ebrima</vt:lpstr>
      <vt:lpstr>Times New Roman</vt:lpstr>
      <vt:lpstr>Verdana</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Emittance Check in Injector</dc:title>
  <dc:creator>jang</dc:creator>
  <cp:lastModifiedBy>김준하 Junha Kim</cp:lastModifiedBy>
  <cp:revision>3677</cp:revision>
  <cp:lastPrinted>2023-11-06T01:30:40Z</cp:lastPrinted>
  <dcterms:created xsi:type="dcterms:W3CDTF">2017-06-27T07:35:53Z</dcterms:created>
  <dcterms:modified xsi:type="dcterms:W3CDTF">2025-03-06T10:41:31Z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0x010100E4B6264B002D2E499BAA0B7A566E5441</vt:lpwstr>
  </property>
</Properties>
</file>